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29.xml" ContentType="application/vnd.openxmlformats-officedocument.presentationml.notesSlide+xml"/>
  <Override PartName="/ppt/charts/chart10.xml" ContentType="application/vnd.openxmlformats-officedocument.drawingml.chart+xml"/>
  <Override PartName="/ppt/notesSlides/notesSlide30.xml" ContentType="application/vnd.openxmlformats-officedocument.presentationml.notesSlide+xml"/>
  <Override PartName="/ppt/charts/chart11.xml" ContentType="application/vnd.openxmlformats-officedocument.drawingml.chart+xml"/>
  <Override PartName="/ppt/notesSlides/notesSlide3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6" r:id="rId2"/>
    <p:sldId id="257" r:id="rId3"/>
    <p:sldId id="259" r:id="rId4"/>
    <p:sldId id="260" r:id="rId5"/>
    <p:sldId id="261" r:id="rId6"/>
    <p:sldId id="262" r:id="rId7"/>
    <p:sldId id="258" r:id="rId8"/>
    <p:sldId id="263" r:id="rId9"/>
    <p:sldId id="264" r:id="rId10"/>
    <p:sldId id="265" r:id="rId11"/>
    <p:sldId id="268" r:id="rId12"/>
    <p:sldId id="269" r:id="rId13"/>
    <p:sldId id="266" r:id="rId14"/>
    <p:sldId id="267" r:id="rId15"/>
    <p:sldId id="271" r:id="rId16"/>
    <p:sldId id="272" r:id="rId17"/>
    <p:sldId id="273" r:id="rId18"/>
    <p:sldId id="274" r:id="rId19"/>
    <p:sldId id="296" r:id="rId20"/>
    <p:sldId id="297" r:id="rId21"/>
    <p:sldId id="298" r:id="rId22"/>
    <p:sldId id="299" r:id="rId23"/>
    <p:sldId id="279" r:id="rId24"/>
    <p:sldId id="283" r:id="rId25"/>
    <p:sldId id="284" r:id="rId26"/>
    <p:sldId id="285" r:id="rId27"/>
    <p:sldId id="286" r:id="rId28"/>
    <p:sldId id="287" r:id="rId29"/>
    <p:sldId id="288" r:id="rId30"/>
    <p:sldId id="289" r:id="rId31"/>
    <p:sldId id="300" r:id="rId32"/>
    <p:sldId id="301" r:id="rId33"/>
    <p:sldId id="290" r:id="rId34"/>
    <p:sldId id="291" r:id="rId35"/>
    <p:sldId id="292" r:id="rId36"/>
    <p:sldId id="293" r:id="rId37"/>
    <p:sldId id="294" r:id="rId38"/>
    <p:sldId id="295" r:id="rId39"/>
    <p:sldId id="275" r:id="rId40"/>
    <p:sldId id="276" r:id="rId41"/>
    <p:sldId id="277" r:id="rId42"/>
    <p:sldId id="278" r:id="rId43"/>
    <p:sldId id="281" r:id="rId44"/>
    <p:sldId id="282" r:id="rId45"/>
    <p:sldId id="302" r:id="rId46"/>
    <p:sldId id="303" r:id="rId47"/>
    <p:sldId id="304" r:id="rId48"/>
    <p:sldId id="305" r:id="rId49"/>
    <p:sldId id="306" r:id="rId50"/>
    <p:sldId id="307" r:id="rId51"/>
    <p:sldId id="308" r:id="rId52"/>
    <p:sldId id="309" r:id="rId53"/>
    <p:sldId id="310" r:id="rId54"/>
    <p:sldId id="311"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28" autoAdjust="0"/>
  </p:normalViewPr>
  <p:slideViewPr>
    <p:cSldViewPr>
      <p:cViewPr>
        <p:scale>
          <a:sx n="83" d="100"/>
          <a:sy n="83" d="100"/>
        </p:scale>
        <p:origin x="-1182" y="4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46437895789356"/>
          <c:y val="3.5496534867773315E-2"/>
          <c:w val="0.92687733759842605"/>
          <c:h val="0.71565443877883306"/>
        </c:manualLayout>
      </c:layout>
      <c:barChart>
        <c:barDir val="col"/>
        <c:grouping val="clustered"/>
        <c:varyColors val="0"/>
        <c:ser>
          <c:idx val="0"/>
          <c:order val="0"/>
          <c:tx>
            <c:strRef>
              <c:f>Лист1!$B$1</c:f>
              <c:strCache>
                <c:ptCount val="1"/>
                <c:pt idx="0">
                  <c:v>2017</c:v>
                </c:pt>
              </c:strCache>
            </c:strRef>
          </c:tx>
          <c:spPr>
            <a:solidFill>
              <a:schemeClr val="accent1"/>
            </a:solidFill>
            <a:ln>
              <a:noFill/>
            </a:ln>
            <a:effectLst/>
          </c:spPr>
          <c:invertIfNegative val="0"/>
          <c:dLbls>
            <c:dLbl>
              <c:idx val="0"/>
              <c:layout/>
              <c:tx>
                <c:rich>
                  <a:bodyPr/>
                  <a:lstStyle/>
                  <a:p>
                    <a:r>
                      <a:rPr lang="en-US" dirty="0" smtClean="0">
                        <a:latin typeface="Gabriola" pitchFamily="82" charset="0"/>
                      </a:rPr>
                      <a:t>1356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latin typeface="Gabriola" pitchFamily="82" charset="0"/>
                      </a:rPr>
                      <a:t>231</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smtClean="0">
                        <a:latin typeface="Gabriola" pitchFamily="82" charset="0"/>
                      </a:rPr>
                      <a:t>1054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Gabriola" pitchFamily="82" charset="0"/>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охват дошкольным образованием</c:v>
                </c:pt>
                <c:pt idx="1">
                  <c:v>Охват до 3-х лет</c:v>
                </c:pt>
                <c:pt idx="2">
                  <c:v>Охват от 3-х лет</c:v>
                </c:pt>
              </c:strCache>
            </c:strRef>
          </c:cat>
          <c:val>
            <c:numRef>
              <c:f>Лист1!$B$2:$B$4</c:f>
              <c:numCache>
                <c:formatCode>General</c:formatCode>
                <c:ptCount val="3"/>
                <c:pt idx="0">
                  <c:v>1356</c:v>
                </c:pt>
                <c:pt idx="1">
                  <c:v>231</c:v>
                </c:pt>
                <c:pt idx="2">
                  <c:v>1054</c:v>
                </c:pt>
              </c:numCache>
            </c:numRef>
          </c:val>
          <c:extLst xmlns:c16r2="http://schemas.microsoft.com/office/drawing/2015/06/chart">
            <c:ext xmlns:c16="http://schemas.microsoft.com/office/drawing/2014/chart" uri="{C3380CC4-5D6E-409C-BE32-E72D297353CC}">
              <c16:uniqueId val="{00000000-067C-40C0-8935-4007692B4884}"/>
            </c:ext>
          </c:extLst>
        </c:ser>
        <c:ser>
          <c:idx val="1"/>
          <c:order val="1"/>
          <c:tx>
            <c:strRef>
              <c:f>Лист1!$C$1</c:f>
              <c:strCache>
                <c:ptCount val="1"/>
                <c:pt idx="0">
                  <c:v>2018</c:v>
                </c:pt>
              </c:strCache>
            </c:strRef>
          </c:tx>
          <c:spPr>
            <a:solidFill>
              <a:schemeClr val="accent2"/>
            </a:solidFill>
            <a:ln>
              <a:noFill/>
            </a:ln>
            <a:effectLst/>
          </c:spPr>
          <c:invertIfNegative val="0"/>
          <c:dLbls>
            <c:dLbl>
              <c:idx val="0"/>
              <c:layout/>
              <c:tx>
                <c:rich>
                  <a:bodyPr/>
                  <a:lstStyle/>
                  <a:p>
                    <a:r>
                      <a:rPr lang="en-US" dirty="0" smtClean="0">
                        <a:latin typeface="Gabriola" pitchFamily="82" charset="0"/>
                      </a:rPr>
                      <a:t>1358</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latin typeface="Gabriola" pitchFamily="82" charset="0"/>
                      </a:rPr>
                      <a:t>244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smtClean="0">
                        <a:latin typeface="Gabriola" pitchFamily="82" charset="0"/>
                      </a:rPr>
                      <a:t>1114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Gabriola" pitchFamily="82" charset="0"/>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охват дошкольным образованием</c:v>
                </c:pt>
                <c:pt idx="1">
                  <c:v>Охват до 3-х лет</c:v>
                </c:pt>
                <c:pt idx="2">
                  <c:v>Охват от 3-х лет</c:v>
                </c:pt>
              </c:strCache>
            </c:strRef>
          </c:cat>
          <c:val>
            <c:numRef>
              <c:f>Лист1!$C$2:$C$4</c:f>
              <c:numCache>
                <c:formatCode>General</c:formatCode>
                <c:ptCount val="3"/>
                <c:pt idx="0">
                  <c:v>1358</c:v>
                </c:pt>
                <c:pt idx="1">
                  <c:v>244</c:v>
                </c:pt>
                <c:pt idx="2">
                  <c:v>1114</c:v>
                </c:pt>
              </c:numCache>
            </c:numRef>
          </c:val>
          <c:extLst xmlns:c16r2="http://schemas.microsoft.com/office/drawing/2015/06/chart">
            <c:ext xmlns:c16="http://schemas.microsoft.com/office/drawing/2014/chart" uri="{C3380CC4-5D6E-409C-BE32-E72D297353CC}">
              <c16:uniqueId val="{00000001-067C-40C0-8935-4007692B4884}"/>
            </c:ext>
          </c:extLst>
        </c:ser>
        <c:ser>
          <c:idx val="2"/>
          <c:order val="2"/>
          <c:tx>
            <c:strRef>
              <c:f>Лист1!$D$1</c:f>
              <c:strCache>
                <c:ptCount val="1"/>
                <c:pt idx="0">
                  <c:v>2019</c:v>
                </c:pt>
              </c:strCache>
            </c:strRef>
          </c:tx>
          <c:spPr>
            <a:solidFill>
              <a:schemeClr val="accent3"/>
            </a:solidFill>
            <a:ln>
              <a:noFill/>
            </a:ln>
            <a:effectLst/>
          </c:spPr>
          <c:invertIfNegative val="0"/>
          <c:dLbls>
            <c:dLbl>
              <c:idx val="0"/>
              <c:layout/>
              <c:tx>
                <c:rich>
                  <a:bodyPr/>
                  <a:lstStyle/>
                  <a:p>
                    <a:r>
                      <a:rPr lang="en-US" dirty="0" smtClean="0">
                        <a:latin typeface="Gabriola" pitchFamily="82" charset="0"/>
                      </a:rPr>
                      <a:t>1310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dirty="0" smtClean="0">
                        <a:latin typeface="Gabriola" pitchFamily="82" charset="0"/>
                      </a:rPr>
                      <a:t>234</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dirty="0" smtClean="0">
                        <a:latin typeface="Gabriola" pitchFamily="82" charset="0"/>
                      </a:rPr>
                      <a:t>1076</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Gabriola" pitchFamily="82" charset="0"/>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охват дошкольным образованием</c:v>
                </c:pt>
                <c:pt idx="1">
                  <c:v>Охват до 3-х лет</c:v>
                </c:pt>
                <c:pt idx="2">
                  <c:v>Охват от 3-х лет</c:v>
                </c:pt>
              </c:strCache>
            </c:strRef>
          </c:cat>
          <c:val>
            <c:numRef>
              <c:f>Лист1!$D$2:$D$4</c:f>
              <c:numCache>
                <c:formatCode>General</c:formatCode>
                <c:ptCount val="3"/>
                <c:pt idx="0">
                  <c:v>1310</c:v>
                </c:pt>
                <c:pt idx="1">
                  <c:v>234</c:v>
                </c:pt>
                <c:pt idx="2">
                  <c:v>1076</c:v>
                </c:pt>
              </c:numCache>
            </c:numRef>
          </c:val>
          <c:extLst xmlns:c16r2="http://schemas.microsoft.com/office/drawing/2015/06/chart">
            <c:ext xmlns:c16="http://schemas.microsoft.com/office/drawing/2014/chart" uri="{C3380CC4-5D6E-409C-BE32-E72D297353CC}">
              <c16:uniqueId val="{00000002-067C-40C0-8935-4007692B4884}"/>
            </c:ext>
          </c:extLst>
        </c:ser>
        <c:dLbls>
          <c:showLegendKey val="0"/>
          <c:showVal val="0"/>
          <c:showCatName val="0"/>
          <c:showSerName val="0"/>
          <c:showPercent val="0"/>
          <c:showBubbleSize val="0"/>
        </c:dLbls>
        <c:gapWidth val="219"/>
        <c:overlap val="-27"/>
        <c:axId val="135611136"/>
        <c:axId val="135612672"/>
      </c:barChart>
      <c:catAx>
        <c:axId val="13561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abriola" pitchFamily="82" charset="0"/>
                <a:ea typeface="+mn-ea"/>
                <a:cs typeface="+mn-cs"/>
              </a:defRPr>
            </a:pPr>
            <a:endParaRPr lang="ru-RU"/>
          </a:p>
        </c:txPr>
        <c:crossAx val="135612672"/>
        <c:crosses val="autoZero"/>
        <c:auto val="1"/>
        <c:lblAlgn val="ctr"/>
        <c:lblOffset val="100"/>
        <c:noMultiLvlLbl val="0"/>
      </c:catAx>
      <c:valAx>
        <c:axId val="135612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Gabriola" pitchFamily="82" charset="0"/>
                <a:ea typeface="+mn-ea"/>
                <a:cs typeface="+mn-cs"/>
              </a:defRPr>
            </a:pPr>
            <a:endParaRPr lang="ru-RU"/>
          </a:p>
        </c:txPr>
        <c:crossAx val="135611136"/>
        <c:crosses val="autoZero"/>
        <c:crossBetween val="between"/>
      </c:valAx>
      <c:spPr>
        <a:noFill/>
        <a:ln>
          <a:noFill/>
        </a:ln>
        <a:effectLst/>
      </c:spPr>
    </c:plotArea>
    <c:legend>
      <c:legendPos val="b"/>
      <c:layout>
        <c:manualLayout>
          <c:xMode val="edge"/>
          <c:yMode val="edge"/>
          <c:x val="0.30546986714737789"/>
          <c:y val="0.91724089739588022"/>
          <c:w val="0.41181736975461508"/>
          <c:h val="8.275910260411982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abriola" pitchFamily="82"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2000" b="1" dirty="0">
                <a:solidFill>
                  <a:schemeClr val="bg2">
                    <a:lumMod val="25000"/>
                  </a:schemeClr>
                </a:solidFill>
                <a:latin typeface="Gabriola" pitchFamily="82" charset="0"/>
              </a:rPr>
              <a:t>Количество обучающихся находящихся в режиме</a:t>
            </a:r>
            <a:r>
              <a:rPr lang="ru-RU" sz="2000" b="1" baseline="0" dirty="0">
                <a:solidFill>
                  <a:schemeClr val="bg2">
                    <a:lumMod val="25000"/>
                  </a:schemeClr>
                </a:solidFill>
                <a:latin typeface="Gabriola" pitchFamily="82" charset="0"/>
              </a:rPr>
              <a:t> дистанционного обучения</a:t>
            </a:r>
            <a:r>
              <a:rPr lang="ru-RU" sz="2000" b="1" dirty="0">
                <a:solidFill>
                  <a:schemeClr val="bg2">
                    <a:lumMod val="25000"/>
                  </a:schemeClr>
                </a:solidFill>
                <a:latin typeface="Gabriola" pitchFamily="82" charset="0"/>
              </a:rPr>
              <a:t> </a:t>
            </a:r>
          </a:p>
        </c:rich>
      </c:tx>
      <c:layout>
        <c:manualLayout>
          <c:xMode val="edge"/>
          <c:yMode val="edge"/>
          <c:x val="0.16241086206993949"/>
          <c:y val="1.509889705741509E-3"/>
        </c:manualLayout>
      </c:layout>
      <c:overlay val="0"/>
      <c:spPr>
        <a:noFill/>
        <a:ln>
          <a:noFill/>
        </a:ln>
        <a:effectLst/>
      </c:spPr>
    </c:title>
    <c:autoTitleDeleted val="0"/>
    <c:plotArea>
      <c:layout/>
      <c:barChart>
        <c:barDir val="col"/>
        <c:grouping val="clustered"/>
        <c:varyColors val="0"/>
        <c:ser>
          <c:idx val="0"/>
          <c:order val="0"/>
          <c:tx>
            <c:strRef>
              <c:f>Лист1!$B$1</c:f>
              <c:strCache>
                <c:ptCount val="1"/>
                <c:pt idx="0">
                  <c:v>Всего</c:v>
                </c:pt>
              </c:strCache>
            </c:strRef>
          </c:tx>
          <c:spPr>
            <a:solidFill>
              <a:schemeClr val="accent1"/>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Лист1!$B$2:$B$24</c:f>
              <c:numCache>
                <c:formatCode>General</c:formatCode>
                <c:ptCount val="23"/>
                <c:pt idx="0">
                  <c:v>122</c:v>
                </c:pt>
                <c:pt idx="1">
                  <c:v>159</c:v>
                </c:pt>
                <c:pt idx="2">
                  <c:v>223</c:v>
                </c:pt>
                <c:pt idx="3">
                  <c:v>386</c:v>
                </c:pt>
                <c:pt idx="4">
                  <c:v>155</c:v>
                </c:pt>
                <c:pt idx="5">
                  <c:v>39</c:v>
                </c:pt>
                <c:pt idx="6">
                  <c:v>57</c:v>
                </c:pt>
                <c:pt idx="7">
                  <c:v>286</c:v>
                </c:pt>
                <c:pt idx="8">
                  <c:v>36</c:v>
                </c:pt>
                <c:pt idx="9">
                  <c:v>14</c:v>
                </c:pt>
                <c:pt idx="10">
                  <c:v>227</c:v>
                </c:pt>
                <c:pt idx="11">
                  <c:v>163</c:v>
                </c:pt>
                <c:pt idx="12">
                  <c:v>97</c:v>
                </c:pt>
                <c:pt idx="13">
                  <c:v>149</c:v>
                </c:pt>
                <c:pt idx="14">
                  <c:v>93</c:v>
                </c:pt>
                <c:pt idx="15">
                  <c:v>57</c:v>
                </c:pt>
                <c:pt idx="16">
                  <c:v>52</c:v>
                </c:pt>
                <c:pt idx="17">
                  <c:v>113</c:v>
                </c:pt>
                <c:pt idx="18">
                  <c:v>97</c:v>
                </c:pt>
                <c:pt idx="19">
                  <c:v>271</c:v>
                </c:pt>
                <c:pt idx="20">
                  <c:v>23</c:v>
                </c:pt>
                <c:pt idx="21">
                  <c:v>23</c:v>
                </c:pt>
                <c:pt idx="22">
                  <c:v>24</c:v>
                </c:pt>
              </c:numCache>
            </c:numRef>
          </c:val>
          <c:extLst xmlns:c16r2="http://schemas.microsoft.com/office/drawing/2015/06/chart">
            <c:ext xmlns:c16="http://schemas.microsoft.com/office/drawing/2014/chart" uri="{C3380CC4-5D6E-409C-BE32-E72D297353CC}">
              <c16:uniqueId val="{00000000-FFBC-428D-866A-C1D19F22FC21}"/>
            </c:ext>
          </c:extLst>
        </c:ser>
        <c:ser>
          <c:idx val="1"/>
          <c:order val="1"/>
          <c:tx>
            <c:strRef>
              <c:f>Лист1!$C$1</c:f>
              <c:strCache>
                <c:ptCount val="1"/>
                <c:pt idx="0">
                  <c:v>учебные платформы</c:v>
                </c:pt>
              </c:strCache>
            </c:strRef>
          </c:tx>
          <c:spPr>
            <a:solidFill>
              <a:schemeClr val="accent2"/>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Лист1!$C$2:$C$24</c:f>
              <c:numCache>
                <c:formatCode>General</c:formatCode>
                <c:ptCount val="23"/>
                <c:pt idx="0">
                  <c:v>50</c:v>
                </c:pt>
                <c:pt idx="1">
                  <c:v>0</c:v>
                </c:pt>
                <c:pt idx="2">
                  <c:v>0</c:v>
                </c:pt>
                <c:pt idx="3">
                  <c:v>50</c:v>
                </c:pt>
                <c:pt idx="4">
                  <c:v>0</c:v>
                </c:pt>
                <c:pt idx="5">
                  <c:v>0</c:v>
                </c:pt>
                <c:pt idx="6">
                  <c:v>0</c:v>
                </c:pt>
                <c:pt idx="7">
                  <c:v>0</c:v>
                </c:pt>
                <c:pt idx="8">
                  <c:v>0</c:v>
                </c:pt>
                <c:pt idx="9">
                  <c:v>0</c:v>
                </c:pt>
                <c:pt idx="10">
                  <c:v>85</c:v>
                </c:pt>
                <c:pt idx="11">
                  <c:v>90</c:v>
                </c:pt>
                <c:pt idx="12">
                  <c:v>0</c:v>
                </c:pt>
                <c:pt idx="13">
                  <c:v>34</c:v>
                </c:pt>
                <c:pt idx="14">
                  <c:v>37</c:v>
                </c:pt>
                <c:pt idx="15">
                  <c:v>0</c:v>
                </c:pt>
                <c:pt idx="16">
                  <c:v>12</c:v>
                </c:pt>
                <c:pt idx="17">
                  <c:v>0</c:v>
                </c:pt>
                <c:pt idx="18">
                  <c:v>0</c:v>
                </c:pt>
                <c:pt idx="19">
                  <c:v>0</c:v>
                </c:pt>
                <c:pt idx="20">
                  <c:v>0</c:v>
                </c:pt>
                <c:pt idx="21">
                  <c:v>0</c:v>
                </c:pt>
                <c:pt idx="22">
                  <c:v>0</c:v>
                </c:pt>
              </c:numCache>
            </c:numRef>
          </c:val>
          <c:extLst xmlns:c16r2="http://schemas.microsoft.com/office/drawing/2015/06/chart">
            <c:ext xmlns:c16="http://schemas.microsoft.com/office/drawing/2014/chart" uri="{C3380CC4-5D6E-409C-BE32-E72D297353CC}">
              <c16:uniqueId val="{00000001-FFBC-428D-866A-C1D19F22FC21}"/>
            </c:ext>
          </c:extLst>
        </c:ser>
        <c:ser>
          <c:idx val="2"/>
          <c:order val="2"/>
          <c:tx>
            <c:strRef>
              <c:f>Лист1!$D$1</c:f>
              <c:strCache>
                <c:ptCount val="1"/>
                <c:pt idx="0">
                  <c:v>по телефону</c:v>
                </c:pt>
              </c:strCache>
            </c:strRef>
          </c:tx>
          <c:spPr>
            <a:solidFill>
              <a:schemeClr val="accent3"/>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Лист1!$D$2:$D$24</c:f>
              <c:numCache>
                <c:formatCode>General</c:formatCode>
                <c:ptCount val="23"/>
                <c:pt idx="0">
                  <c:v>0</c:v>
                </c:pt>
                <c:pt idx="1">
                  <c:v>0</c:v>
                </c:pt>
                <c:pt idx="2">
                  <c:v>0</c:v>
                </c:pt>
                <c:pt idx="3">
                  <c:v>166</c:v>
                </c:pt>
                <c:pt idx="4">
                  <c:v>0</c:v>
                </c:pt>
                <c:pt idx="5">
                  <c:v>0</c:v>
                </c:pt>
                <c:pt idx="6">
                  <c:v>0</c:v>
                </c:pt>
                <c:pt idx="7">
                  <c:v>28</c:v>
                </c:pt>
                <c:pt idx="8">
                  <c:v>0</c:v>
                </c:pt>
                <c:pt idx="9">
                  <c:v>0</c:v>
                </c:pt>
                <c:pt idx="10">
                  <c:v>15</c:v>
                </c:pt>
                <c:pt idx="11">
                  <c:v>13</c:v>
                </c:pt>
                <c:pt idx="12">
                  <c:v>0</c:v>
                </c:pt>
                <c:pt idx="13">
                  <c:v>89</c:v>
                </c:pt>
                <c:pt idx="14">
                  <c:v>45</c:v>
                </c:pt>
                <c:pt idx="15">
                  <c:v>11</c:v>
                </c:pt>
                <c:pt idx="16">
                  <c:v>35</c:v>
                </c:pt>
                <c:pt idx="17">
                  <c:v>52</c:v>
                </c:pt>
                <c:pt idx="18">
                  <c:v>63</c:v>
                </c:pt>
                <c:pt idx="19">
                  <c:v>0</c:v>
                </c:pt>
                <c:pt idx="20">
                  <c:v>0</c:v>
                </c:pt>
                <c:pt idx="21">
                  <c:v>0</c:v>
                </c:pt>
                <c:pt idx="22">
                  <c:v>0</c:v>
                </c:pt>
              </c:numCache>
            </c:numRef>
          </c:val>
          <c:extLst xmlns:c16r2="http://schemas.microsoft.com/office/drawing/2015/06/chart">
            <c:ext xmlns:c16="http://schemas.microsoft.com/office/drawing/2014/chart" uri="{C3380CC4-5D6E-409C-BE32-E72D297353CC}">
              <c16:uniqueId val="{00000002-FFBC-428D-866A-C1D19F22FC21}"/>
            </c:ext>
          </c:extLst>
        </c:ser>
        <c:ser>
          <c:idx val="3"/>
          <c:order val="3"/>
          <c:tx>
            <c:strRef>
              <c:f>Лист1!$E$1</c:f>
              <c:strCache>
                <c:ptCount val="1"/>
                <c:pt idx="0">
                  <c:v>тетради</c:v>
                </c:pt>
              </c:strCache>
            </c:strRef>
          </c:tx>
          <c:spPr>
            <a:solidFill>
              <a:schemeClr val="accent4"/>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Лист1!$E$2:$E$24</c:f>
              <c:numCache>
                <c:formatCode>General</c:formatCode>
                <c:ptCount val="23"/>
                <c:pt idx="0">
                  <c:v>7</c:v>
                </c:pt>
                <c:pt idx="1">
                  <c:v>0</c:v>
                </c:pt>
                <c:pt idx="2">
                  <c:v>0</c:v>
                </c:pt>
                <c:pt idx="3">
                  <c:v>62</c:v>
                </c:pt>
                <c:pt idx="4">
                  <c:v>0</c:v>
                </c:pt>
                <c:pt idx="5">
                  <c:v>0</c:v>
                </c:pt>
                <c:pt idx="6">
                  <c:v>57</c:v>
                </c:pt>
                <c:pt idx="7">
                  <c:v>0</c:v>
                </c:pt>
                <c:pt idx="8">
                  <c:v>0</c:v>
                </c:pt>
                <c:pt idx="9">
                  <c:v>0</c:v>
                </c:pt>
                <c:pt idx="10">
                  <c:v>200</c:v>
                </c:pt>
                <c:pt idx="11">
                  <c:v>23</c:v>
                </c:pt>
                <c:pt idx="12">
                  <c:v>66</c:v>
                </c:pt>
                <c:pt idx="13">
                  <c:v>7</c:v>
                </c:pt>
                <c:pt idx="14">
                  <c:v>0</c:v>
                </c:pt>
                <c:pt idx="15">
                  <c:v>2</c:v>
                </c:pt>
                <c:pt idx="16">
                  <c:v>5</c:v>
                </c:pt>
                <c:pt idx="17">
                  <c:v>0</c:v>
                </c:pt>
                <c:pt idx="18">
                  <c:v>34</c:v>
                </c:pt>
                <c:pt idx="19">
                  <c:v>0</c:v>
                </c:pt>
                <c:pt idx="20">
                  <c:v>0</c:v>
                </c:pt>
                <c:pt idx="21">
                  <c:v>0</c:v>
                </c:pt>
                <c:pt idx="22">
                  <c:v>0</c:v>
                </c:pt>
              </c:numCache>
            </c:numRef>
          </c:val>
          <c:extLst xmlns:c16r2="http://schemas.microsoft.com/office/drawing/2015/06/chart">
            <c:ext xmlns:c16="http://schemas.microsoft.com/office/drawing/2014/chart" uri="{C3380CC4-5D6E-409C-BE32-E72D297353CC}">
              <c16:uniqueId val="{00000003-FFBC-428D-866A-C1D19F22FC21}"/>
            </c:ext>
          </c:extLst>
        </c:ser>
        <c:ser>
          <c:idx val="4"/>
          <c:order val="4"/>
          <c:tx>
            <c:strRef>
              <c:f>Лист1!$F$1</c:f>
              <c:strCache>
                <c:ptCount val="1"/>
                <c:pt idx="0">
                  <c:v>смешенная форма</c:v>
                </c:pt>
              </c:strCache>
            </c:strRef>
          </c:tx>
          <c:spPr>
            <a:solidFill>
              <a:schemeClr val="accent5"/>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Лист1!$F$2:$F$24</c:f>
              <c:numCache>
                <c:formatCode>General</c:formatCode>
                <c:ptCount val="23"/>
                <c:pt idx="0">
                  <c:v>115</c:v>
                </c:pt>
                <c:pt idx="1">
                  <c:v>159</c:v>
                </c:pt>
                <c:pt idx="2">
                  <c:v>223</c:v>
                </c:pt>
                <c:pt idx="3">
                  <c:v>108</c:v>
                </c:pt>
                <c:pt idx="4">
                  <c:v>155</c:v>
                </c:pt>
                <c:pt idx="5">
                  <c:v>39</c:v>
                </c:pt>
                <c:pt idx="6">
                  <c:v>0</c:v>
                </c:pt>
                <c:pt idx="7">
                  <c:v>258</c:v>
                </c:pt>
                <c:pt idx="8">
                  <c:v>36</c:v>
                </c:pt>
                <c:pt idx="9">
                  <c:v>14</c:v>
                </c:pt>
                <c:pt idx="10">
                  <c:v>112</c:v>
                </c:pt>
                <c:pt idx="11">
                  <c:v>37</c:v>
                </c:pt>
                <c:pt idx="12">
                  <c:v>31</c:v>
                </c:pt>
                <c:pt idx="13">
                  <c:v>149</c:v>
                </c:pt>
                <c:pt idx="14">
                  <c:v>11</c:v>
                </c:pt>
                <c:pt idx="15">
                  <c:v>34</c:v>
                </c:pt>
                <c:pt idx="16">
                  <c:v>2</c:v>
                </c:pt>
                <c:pt idx="17">
                  <c:v>61</c:v>
                </c:pt>
                <c:pt idx="18">
                  <c:v>0</c:v>
                </c:pt>
                <c:pt idx="19">
                  <c:v>271</c:v>
                </c:pt>
                <c:pt idx="20">
                  <c:v>23</c:v>
                </c:pt>
                <c:pt idx="21">
                  <c:v>23</c:v>
                </c:pt>
                <c:pt idx="22">
                  <c:v>24</c:v>
                </c:pt>
              </c:numCache>
            </c:numRef>
          </c:val>
          <c:extLst xmlns:c16r2="http://schemas.microsoft.com/office/drawing/2015/06/chart">
            <c:ext xmlns:c16="http://schemas.microsoft.com/office/drawing/2014/chart" uri="{C3380CC4-5D6E-409C-BE32-E72D297353CC}">
              <c16:uniqueId val="{00000004-FFBC-428D-866A-C1D19F22FC21}"/>
            </c:ext>
          </c:extLst>
        </c:ser>
        <c:dLbls>
          <c:showLegendKey val="0"/>
          <c:showVal val="0"/>
          <c:showCatName val="0"/>
          <c:showSerName val="0"/>
          <c:showPercent val="0"/>
          <c:showBubbleSize val="0"/>
        </c:dLbls>
        <c:gapWidth val="219"/>
        <c:axId val="150208512"/>
        <c:axId val="150210048"/>
      </c:barChart>
      <c:catAx>
        <c:axId val="15020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50000"/>
                  </a:schemeClr>
                </a:solidFill>
                <a:latin typeface="Gabriola" pitchFamily="82" charset="0"/>
                <a:ea typeface="+mn-ea"/>
                <a:cs typeface="Times New Roman" panose="02020603050405020304" pitchFamily="18" charset="0"/>
              </a:defRPr>
            </a:pPr>
            <a:endParaRPr lang="ru-RU"/>
          </a:p>
        </c:txPr>
        <c:crossAx val="150210048"/>
        <c:crosses val="autoZero"/>
        <c:auto val="1"/>
        <c:lblAlgn val="ctr"/>
        <c:lblOffset val="100"/>
        <c:noMultiLvlLbl val="0"/>
      </c:catAx>
      <c:valAx>
        <c:axId val="150210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020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2">
                    <a:lumMod val="50000"/>
                  </a:schemeClr>
                </a:solidFill>
                <a:latin typeface="Gabriola" pitchFamily="82" charset="0"/>
                <a:ea typeface="+mn-ea"/>
                <a:cs typeface="Times New Roman" panose="02020603050405020304" pitchFamily="18" charset="0"/>
              </a:defRPr>
            </a:pPr>
            <a:r>
              <a:rPr lang="ru-RU" sz="2000" b="1" dirty="0">
                <a:solidFill>
                  <a:schemeClr val="bg2">
                    <a:lumMod val="25000"/>
                  </a:schemeClr>
                </a:solidFill>
                <a:latin typeface="Gabriola" pitchFamily="82" charset="0"/>
              </a:rPr>
              <a:t>Количество обучающихся находящихся в режиме</a:t>
            </a:r>
            <a:r>
              <a:rPr lang="ru-RU" sz="2000" b="1" baseline="0" dirty="0">
                <a:solidFill>
                  <a:schemeClr val="bg2">
                    <a:lumMod val="25000"/>
                  </a:schemeClr>
                </a:solidFill>
                <a:latin typeface="Gabriola" pitchFamily="82" charset="0"/>
              </a:rPr>
              <a:t> дистанционного обучения</a:t>
            </a:r>
            <a:r>
              <a:rPr lang="ru-RU" sz="2000" b="1" dirty="0">
                <a:solidFill>
                  <a:schemeClr val="bg2">
                    <a:lumMod val="25000"/>
                  </a:schemeClr>
                </a:solidFill>
                <a:latin typeface="Gabriola" pitchFamily="82" charset="0"/>
              </a:rPr>
              <a:t> </a:t>
            </a:r>
          </a:p>
        </c:rich>
      </c:tx>
      <c:layout>
        <c:manualLayout>
          <c:xMode val="edge"/>
          <c:yMode val="edge"/>
          <c:x val="0.19703297994211935"/>
          <c:y val="2.9364021281586016E-4"/>
        </c:manualLayout>
      </c:layout>
      <c:overlay val="0"/>
      <c:spPr>
        <a:noFill/>
        <a:ln>
          <a:noFill/>
        </a:ln>
        <a:effectLst/>
      </c:spPr>
    </c:title>
    <c:autoTitleDeleted val="0"/>
    <c:plotArea>
      <c:layout/>
      <c:barChart>
        <c:barDir val="col"/>
        <c:grouping val="clustered"/>
        <c:varyColors val="0"/>
        <c:ser>
          <c:idx val="0"/>
          <c:order val="0"/>
          <c:tx>
            <c:strRef>
              <c:f>Лист1!$B$1</c:f>
              <c:strCache>
                <c:ptCount val="1"/>
                <c:pt idx="0">
                  <c:v>Всего</c:v>
                </c:pt>
              </c:strCache>
            </c:strRef>
          </c:tx>
          <c:spPr>
            <a:solidFill>
              <a:schemeClr val="accent1"/>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Лист1!$B$2:$B$24</c:f>
              <c:numCache>
                <c:formatCode>General</c:formatCode>
                <c:ptCount val="23"/>
                <c:pt idx="0">
                  <c:v>122</c:v>
                </c:pt>
                <c:pt idx="1">
                  <c:v>159</c:v>
                </c:pt>
                <c:pt idx="2">
                  <c:v>223</c:v>
                </c:pt>
                <c:pt idx="3">
                  <c:v>386</c:v>
                </c:pt>
                <c:pt idx="4">
                  <c:v>155</c:v>
                </c:pt>
                <c:pt idx="5">
                  <c:v>39</c:v>
                </c:pt>
                <c:pt idx="6">
                  <c:v>57</c:v>
                </c:pt>
                <c:pt idx="7">
                  <c:v>286</c:v>
                </c:pt>
                <c:pt idx="8">
                  <c:v>36</c:v>
                </c:pt>
                <c:pt idx="9">
                  <c:v>14</c:v>
                </c:pt>
                <c:pt idx="10">
                  <c:v>227</c:v>
                </c:pt>
                <c:pt idx="11">
                  <c:v>163</c:v>
                </c:pt>
                <c:pt idx="12">
                  <c:v>97</c:v>
                </c:pt>
                <c:pt idx="13">
                  <c:v>149</c:v>
                </c:pt>
                <c:pt idx="14">
                  <c:v>93</c:v>
                </c:pt>
                <c:pt idx="15">
                  <c:v>57</c:v>
                </c:pt>
                <c:pt idx="16">
                  <c:v>52</c:v>
                </c:pt>
                <c:pt idx="17">
                  <c:v>113</c:v>
                </c:pt>
                <c:pt idx="18">
                  <c:v>97</c:v>
                </c:pt>
                <c:pt idx="19">
                  <c:v>271</c:v>
                </c:pt>
                <c:pt idx="20">
                  <c:v>23</c:v>
                </c:pt>
                <c:pt idx="21">
                  <c:v>23</c:v>
                </c:pt>
                <c:pt idx="22">
                  <c:v>24</c:v>
                </c:pt>
              </c:numCache>
            </c:numRef>
          </c:val>
          <c:extLst xmlns:c16r2="http://schemas.microsoft.com/office/drawing/2015/06/chart">
            <c:ext xmlns:c16="http://schemas.microsoft.com/office/drawing/2014/chart" uri="{C3380CC4-5D6E-409C-BE32-E72D297353CC}">
              <c16:uniqueId val="{00000000-79A8-4AE9-B48E-1C7F20A19AA3}"/>
            </c:ext>
          </c:extLst>
        </c:ser>
        <c:ser>
          <c:idx val="1"/>
          <c:order val="1"/>
          <c:tx>
            <c:strRef>
              <c:f>Лист1!$C$1</c:f>
              <c:strCache>
                <c:ptCount val="1"/>
                <c:pt idx="0">
                  <c:v>учебные платформы</c:v>
                </c:pt>
              </c:strCache>
            </c:strRef>
          </c:tx>
          <c:spPr>
            <a:solidFill>
              <a:schemeClr val="accent2"/>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Лист1!$C$2:$C$24</c:f>
              <c:numCache>
                <c:formatCode>General</c:formatCode>
                <c:ptCount val="23"/>
                <c:pt idx="0">
                  <c:v>50</c:v>
                </c:pt>
                <c:pt idx="1">
                  <c:v>0</c:v>
                </c:pt>
                <c:pt idx="2">
                  <c:v>0</c:v>
                </c:pt>
                <c:pt idx="3">
                  <c:v>50</c:v>
                </c:pt>
                <c:pt idx="4">
                  <c:v>0</c:v>
                </c:pt>
                <c:pt idx="5">
                  <c:v>0</c:v>
                </c:pt>
                <c:pt idx="6">
                  <c:v>0</c:v>
                </c:pt>
                <c:pt idx="7">
                  <c:v>0</c:v>
                </c:pt>
                <c:pt idx="8">
                  <c:v>0</c:v>
                </c:pt>
                <c:pt idx="9">
                  <c:v>0</c:v>
                </c:pt>
                <c:pt idx="10">
                  <c:v>85</c:v>
                </c:pt>
                <c:pt idx="11">
                  <c:v>90</c:v>
                </c:pt>
                <c:pt idx="12">
                  <c:v>0</c:v>
                </c:pt>
                <c:pt idx="13">
                  <c:v>34</c:v>
                </c:pt>
                <c:pt idx="14">
                  <c:v>37</c:v>
                </c:pt>
                <c:pt idx="15">
                  <c:v>0</c:v>
                </c:pt>
                <c:pt idx="16">
                  <c:v>12</c:v>
                </c:pt>
                <c:pt idx="17">
                  <c:v>0</c:v>
                </c:pt>
                <c:pt idx="18">
                  <c:v>0</c:v>
                </c:pt>
                <c:pt idx="19">
                  <c:v>0</c:v>
                </c:pt>
                <c:pt idx="20">
                  <c:v>0</c:v>
                </c:pt>
                <c:pt idx="21">
                  <c:v>0</c:v>
                </c:pt>
                <c:pt idx="22">
                  <c:v>0</c:v>
                </c:pt>
              </c:numCache>
            </c:numRef>
          </c:val>
          <c:extLst xmlns:c16r2="http://schemas.microsoft.com/office/drawing/2015/06/chart">
            <c:ext xmlns:c16="http://schemas.microsoft.com/office/drawing/2014/chart" uri="{C3380CC4-5D6E-409C-BE32-E72D297353CC}">
              <c16:uniqueId val="{00000001-79A8-4AE9-B48E-1C7F20A19AA3}"/>
            </c:ext>
          </c:extLst>
        </c:ser>
        <c:ser>
          <c:idx val="2"/>
          <c:order val="2"/>
          <c:tx>
            <c:strRef>
              <c:f>Лист1!$D$1</c:f>
              <c:strCache>
                <c:ptCount val="1"/>
                <c:pt idx="0">
                  <c:v>по телефону</c:v>
                </c:pt>
              </c:strCache>
            </c:strRef>
          </c:tx>
          <c:spPr>
            <a:solidFill>
              <a:schemeClr val="accent3"/>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Лист1!$D$2:$D$24</c:f>
              <c:numCache>
                <c:formatCode>General</c:formatCode>
                <c:ptCount val="23"/>
                <c:pt idx="0">
                  <c:v>0</c:v>
                </c:pt>
                <c:pt idx="1">
                  <c:v>0</c:v>
                </c:pt>
                <c:pt idx="2">
                  <c:v>0</c:v>
                </c:pt>
                <c:pt idx="3">
                  <c:v>166</c:v>
                </c:pt>
                <c:pt idx="4">
                  <c:v>0</c:v>
                </c:pt>
                <c:pt idx="5">
                  <c:v>0</c:v>
                </c:pt>
                <c:pt idx="6">
                  <c:v>0</c:v>
                </c:pt>
                <c:pt idx="7">
                  <c:v>28</c:v>
                </c:pt>
                <c:pt idx="8">
                  <c:v>0</c:v>
                </c:pt>
                <c:pt idx="9">
                  <c:v>0</c:v>
                </c:pt>
                <c:pt idx="10">
                  <c:v>15</c:v>
                </c:pt>
                <c:pt idx="11">
                  <c:v>13</c:v>
                </c:pt>
                <c:pt idx="12">
                  <c:v>0</c:v>
                </c:pt>
                <c:pt idx="13">
                  <c:v>89</c:v>
                </c:pt>
                <c:pt idx="14">
                  <c:v>45</c:v>
                </c:pt>
                <c:pt idx="15">
                  <c:v>11</c:v>
                </c:pt>
                <c:pt idx="16">
                  <c:v>35</c:v>
                </c:pt>
                <c:pt idx="17">
                  <c:v>52</c:v>
                </c:pt>
                <c:pt idx="18">
                  <c:v>63</c:v>
                </c:pt>
                <c:pt idx="19">
                  <c:v>0</c:v>
                </c:pt>
                <c:pt idx="20">
                  <c:v>0</c:v>
                </c:pt>
                <c:pt idx="21">
                  <c:v>0</c:v>
                </c:pt>
                <c:pt idx="22">
                  <c:v>0</c:v>
                </c:pt>
              </c:numCache>
            </c:numRef>
          </c:val>
          <c:extLst xmlns:c16r2="http://schemas.microsoft.com/office/drawing/2015/06/chart">
            <c:ext xmlns:c16="http://schemas.microsoft.com/office/drawing/2014/chart" uri="{C3380CC4-5D6E-409C-BE32-E72D297353CC}">
              <c16:uniqueId val="{00000002-79A8-4AE9-B48E-1C7F20A19AA3}"/>
            </c:ext>
          </c:extLst>
        </c:ser>
        <c:ser>
          <c:idx val="3"/>
          <c:order val="3"/>
          <c:tx>
            <c:strRef>
              <c:f>Лист1!$E$1</c:f>
              <c:strCache>
                <c:ptCount val="1"/>
                <c:pt idx="0">
                  <c:v>тетради</c:v>
                </c:pt>
              </c:strCache>
            </c:strRef>
          </c:tx>
          <c:spPr>
            <a:solidFill>
              <a:schemeClr val="accent4"/>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Лист1!$E$2:$E$24</c:f>
              <c:numCache>
                <c:formatCode>General</c:formatCode>
                <c:ptCount val="23"/>
                <c:pt idx="0">
                  <c:v>7</c:v>
                </c:pt>
                <c:pt idx="1">
                  <c:v>0</c:v>
                </c:pt>
                <c:pt idx="2">
                  <c:v>0</c:v>
                </c:pt>
                <c:pt idx="3">
                  <c:v>62</c:v>
                </c:pt>
                <c:pt idx="4">
                  <c:v>0</c:v>
                </c:pt>
                <c:pt idx="5">
                  <c:v>0</c:v>
                </c:pt>
                <c:pt idx="6">
                  <c:v>57</c:v>
                </c:pt>
                <c:pt idx="7">
                  <c:v>0</c:v>
                </c:pt>
                <c:pt idx="8">
                  <c:v>0</c:v>
                </c:pt>
                <c:pt idx="9">
                  <c:v>0</c:v>
                </c:pt>
                <c:pt idx="10">
                  <c:v>200</c:v>
                </c:pt>
                <c:pt idx="11">
                  <c:v>23</c:v>
                </c:pt>
                <c:pt idx="12">
                  <c:v>66</c:v>
                </c:pt>
                <c:pt idx="13">
                  <c:v>7</c:v>
                </c:pt>
                <c:pt idx="14">
                  <c:v>0</c:v>
                </c:pt>
                <c:pt idx="15">
                  <c:v>2</c:v>
                </c:pt>
                <c:pt idx="16">
                  <c:v>5</c:v>
                </c:pt>
                <c:pt idx="17">
                  <c:v>0</c:v>
                </c:pt>
                <c:pt idx="18">
                  <c:v>34</c:v>
                </c:pt>
                <c:pt idx="19">
                  <c:v>0</c:v>
                </c:pt>
                <c:pt idx="20">
                  <c:v>0</c:v>
                </c:pt>
                <c:pt idx="21">
                  <c:v>0</c:v>
                </c:pt>
                <c:pt idx="22">
                  <c:v>0</c:v>
                </c:pt>
              </c:numCache>
            </c:numRef>
          </c:val>
          <c:extLst xmlns:c16r2="http://schemas.microsoft.com/office/drawing/2015/06/chart">
            <c:ext xmlns:c16="http://schemas.microsoft.com/office/drawing/2014/chart" uri="{C3380CC4-5D6E-409C-BE32-E72D297353CC}">
              <c16:uniqueId val="{00000003-79A8-4AE9-B48E-1C7F20A19AA3}"/>
            </c:ext>
          </c:extLst>
        </c:ser>
        <c:ser>
          <c:idx val="4"/>
          <c:order val="4"/>
          <c:tx>
            <c:strRef>
              <c:f>Лист1!$F$1</c:f>
              <c:strCache>
                <c:ptCount val="1"/>
                <c:pt idx="0">
                  <c:v>смешенная форма</c:v>
                </c:pt>
              </c:strCache>
            </c:strRef>
          </c:tx>
          <c:spPr>
            <a:solidFill>
              <a:schemeClr val="accent5"/>
            </a:solidFill>
            <a:ln>
              <a:solidFill>
                <a:schemeClr val="tx1"/>
              </a:solidFill>
            </a:ln>
            <a:effectLst/>
          </c:spPr>
          <c:invertIfNegative val="0"/>
          <c:cat>
            <c:strRef>
              <c:f>Лист1!$A$2:$A$24</c:f>
              <c:strCache>
                <c:ptCount val="23"/>
                <c:pt idx="0">
                  <c:v>Самковская СОШ</c:v>
                </c:pt>
                <c:pt idx="1">
                  <c:v>Гуринская СОШ</c:v>
                </c:pt>
                <c:pt idx="2">
                  <c:v>Пешниготская СОШ</c:v>
                </c:pt>
                <c:pt idx="3">
                  <c:v>Белоевская СОШ</c:v>
                </c:pt>
                <c:pt idx="4">
                  <c:v>Ошибская СОШ</c:v>
                </c:pt>
                <c:pt idx="5">
                  <c:v>филиал Егоровская ООШ</c:v>
                </c:pt>
                <c:pt idx="6">
                  <c:v>филиал Велвинская ООШ</c:v>
                </c:pt>
                <c:pt idx="7">
                  <c:v>Верх-Иньвенская СОШ</c:v>
                </c:pt>
                <c:pt idx="8">
                  <c:v>филиал Деминская ООШ</c:v>
                </c:pt>
                <c:pt idx="9">
                  <c:v>филиал Ярашовская НОШ</c:v>
                </c:pt>
                <c:pt idx="10">
                  <c:v>Кувинская СОШ</c:v>
                </c:pt>
                <c:pt idx="11">
                  <c:v>Егвинская ООШ</c:v>
                </c:pt>
                <c:pt idx="12">
                  <c:v>филиал Корчевнинская ООШ</c:v>
                </c:pt>
                <c:pt idx="13">
                  <c:v>Ленинская СОШ</c:v>
                </c:pt>
                <c:pt idx="14">
                  <c:v>филиал В-Юсьвинская ООШ</c:v>
                </c:pt>
                <c:pt idx="15">
                  <c:v>филиал Полвинская ООШ</c:v>
                </c:pt>
                <c:pt idx="16">
                  <c:v>Ленинская ОШИ</c:v>
                </c:pt>
                <c:pt idx="17">
                  <c:v>Белоевская ОШИ</c:v>
                </c:pt>
                <c:pt idx="18">
                  <c:v>Кувинская ОШИ</c:v>
                </c:pt>
                <c:pt idx="19">
                  <c:v>Сервинская ООШ</c:v>
                </c:pt>
                <c:pt idx="20">
                  <c:v>ЧОУ "НОШ в д.Алекова"</c:v>
                </c:pt>
                <c:pt idx="21">
                  <c:v>ЧУ "НОШ в д.Разина"</c:v>
                </c:pt>
                <c:pt idx="22">
                  <c:v>Чу "НОШ в д.Кнкур"</c:v>
                </c:pt>
              </c:strCache>
            </c:strRef>
          </c:cat>
          <c:val>
            <c:numRef>
              <c:f>Лист1!$F$2:$F$24</c:f>
              <c:numCache>
                <c:formatCode>General</c:formatCode>
                <c:ptCount val="23"/>
                <c:pt idx="0">
                  <c:v>115</c:v>
                </c:pt>
                <c:pt idx="1">
                  <c:v>159</c:v>
                </c:pt>
                <c:pt idx="2">
                  <c:v>223</c:v>
                </c:pt>
                <c:pt idx="3">
                  <c:v>108</c:v>
                </c:pt>
                <c:pt idx="4">
                  <c:v>155</c:v>
                </c:pt>
                <c:pt idx="5">
                  <c:v>39</c:v>
                </c:pt>
                <c:pt idx="6">
                  <c:v>0</c:v>
                </c:pt>
                <c:pt idx="7">
                  <c:v>258</c:v>
                </c:pt>
                <c:pt idx="8">
                  <c:v>36</c:v>
                </c:pt>
                <c:pt idx="9">
                  <c:v>14</c:v>
                </c:pt>
                <c:pt idx="10">
                  <c:v>112</c:v>
                </c:pt>
                <c:pt idx="11">
                  <c:v>37</c:v>
                </c:pt>
                <c:pt idx="12">
                  <c:v>31</c:v>
                </c:pt>
                <c:pt idx="13">
                  <c:v>149</c:v>
                </c:pt>
                <c:pt idx="14">
                  <c:v>11</c:v>
                </c:pt>
                <c:pt idx="15">
                  <c:v>34</c:v>
                </c:pt>
                <c:pt idx="16">
                  <c:v>2</c:v>
                </c:pt>
                <c:pt idx="17">
                  <c:v>61</c:v>
                </c:pt>
                <c:pt idx="18">
                  <c:v>0</c:v>
                </c:pt>
                <c:pt idx="19">
                  <c:v>271</c:v>
                </c:pt>
                <c:pt idx="20">
                  <c:v>23</c:v>
                </c:pt>
                <c:pt idx="21">
                  <c:v>23</c:v>
                </c:pt>
                <c:pt idx="22">
                  <c:v>24</c:v>
                </c:pt>
              </c:numCache>
            </c:numRef>
          </c:val>
          <c:extLst xmlns:c16r2="http://schemas.microsoft.com/office/drawing/2015/06/chart">
            <c:ext xmlns:c16="http://schemas.microsoft.com/office/drawing/2014/chart" uri="{C3380CC4-5D6E-409C-BE32-E72D297353CC}">
              <c16:uniqueId val="{00000004-79A8-4AE9-B48E-1C7F20A19AA3}"/>
            </c:ext>
          </c:extLst>
        </c:ser>
        <c:dLbls>
          <c:showLegendKey val="0"/>
          <c:showVal val="0"/>
          <c:showCatName val="0"/>
          <c:showSerName val="0"/>
          <c:showPercent val="0"/>
          <c:showBubbleSize val="0"/>
        </c:dLbls>
        <c:gapWidth val="219"/>
        <c:axId val="151065344"/>
        <c:axId val="151066880"/>
      </c:barChart>
      <c:catAx>
        <c:axId val="15106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2">
                    <a:lumMod val="50000"/>
                  </a:schemeClr>
                </a:solidFill>
                <a:latin typeface="Gabriola" pitchFamily="82" charset="0"/>
                <a:ea typeface="+mn-ea"/>
                <a:cs typeface="Times New Roman" panose="02020603050405020304" pitchFamily="18" charset="0"/>
              </a:defRPr>
            </a:pPr>
            <a:endParaRPr lang="ru-RU"/>
          </a:p>
        </c:txPr>
        <c:crossAx val="151066880"/>
        <c:crosses val="autoZero"/>
        <c:auto val="1"/>
        <c:lblAlgn val="ctr"/>
        <c:lblOffset val="100"/>
        <c:noMultiLvlLbl val="0"/>
      </c:catAx>
      <c:valAx>
        <c:axId val="15106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1065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bg2">
                    <a:lumMod val="25000"/>
                  </a:schemeClr>
                </a:solidFill>
                <a:latin typeface="Gabriola" pitchFamily="82" charset="0"/>
                <a:ea typeface="+mn-ea"/>
                <a:cs typeface="Times New Roman" panose="02020603050405020304" pitchFamily="18" charset="0"/>
              </a:defRPr>
            </a:pPr>
            <a:r>
              <a:rPr lang="ru-RU" sz="2800" b="1" dirty="0">
                <a:solidFill>
                  <a:schemeClr val="bg2">
                    <a:lumMod val="25000"/>
                  </a:schemeClr>
                </a:solidFill>
                <a:latin typeface="Gabriola" pitchFamily="82" charset="0"/>
              </a:rPr>
              <a:t>Достоинства ДО</a:t>
            </a:r>
          </a:p>
        </c:rich>
      </c:tx>
      <c:layout>
        <c:manualLayout>
          <c:xMode val="edge"/>
          <c:yMode val="edge"/>
          <c:x val="0.32876608481410563"/>
          <c:y val="0"/>
        </c:manualLayout>
      </c:layout>
      <c:overlay val="0"/>
      <c:spPr>
        <a:noFill/>
        <a:ln>
          <a:noFill/>
        </a:ln>
        <a:effectLst/>
      </c:spPr>
    </c:title>
    <c:autoTitleDeleted val="0"/>
    <c:plotArea>
      <c:layout/>
      <c:barChart>
        <c:barDir val="bar"/>
        <c:grouping val="clustered"/>
        <c:varyColors val="0"/>
        <c:ser>
          <c:idx val="0"/>
          <c:order val="0"/>
          <c:tx>
            <c:strRef>
              <c:f>Лист1!$B$1</c:f>
              <c:strCache>
                <c:ptCount val="1"/>
                <c:pt idx="0">
                  <c:v>Ряд 1</c:v>
                </c:pt>
              </c:strCache>
            </c:strRef>
          </c:tx>
          <c:spPr>
            <a:solidFill>
              <a:schemeClr val="accent1"/>
            </a:solidFill>
            <a:ln>
              <a:noFill/>
            </a:ln>
            <a:effectLst/>
          </c:spPr>
          <c:invertIfNegative val="0"/>
          <c:dLbls>
            <c:dLbl>
              <c:idx val="0"/>
              <c:tx>
                <c:rich>
                  <a:bodyPr/>
                  <a:lstStyle/>
                  <a:p>
                    <a:r>
                      <a:rPr lang="en-US"/>
                      <a:t>74%</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1AAB-49DA-9C20-C8EEA5B870ED}"/>
                </c:ext>
              </c:extLst>
            </c:dLbl>
            <c:dLbl>
              <c:idx val="1"/>
              <c:tx>
                <c:rich>
                  <a:bodyPr/>
                  <a:lstStyle/>
                  <a:p>
                    <a:r>
                      <a:rPr lang="en-US"/>
                      <a:t>63%</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1AAB-49DA-9C20-C8EEA5B870ED}"/>
                </c:ext>
              </c:extLst>
            </c:dLbl>
            <c:dLbl>
              <c:idx val="2"/>
              <c:tx>
                <c:rich>
                  <a:bodyPr/>
                  <a:lstStyle/>
                  <a:p>
                    <a:r>
                      <a:rPr lang="en-US"/>
                      <a:t>63%</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1AAB-49DA-9C20-C8EEA5B870ED}"/>
                </c:ext>
              </c:extLst>
            </c:dLbl>
            <c:dLbl>
              <c:idx val="3"/>
              <c:tx>
                <c:rich>
                  <a:bodyPr/>
                  <a:lstStyle/>
                  <a:p>
                    <a:r>
                      <a:rPr lang="en-US"/>
                      <a:t> 28%</a:t>
                    </a:r>
                  </a:p>
                </c:rich>
              </c:tx>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1AAB-49DA-9C20-C8EEA5B870E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Лист1!$A$2:$A$5</c:f>
              <c:strCache>
                <c:ptCount val="4"/>
                <c:pt idx="0">
                  <c:v>индивидуальный темп и график обучения</c:v>
                </c:pt>
                <c:pt idx="1">
                  <c:v>обучения учащихся вне стен школы</c:v>
                </c:pt>
                <c:pt idx="2">
                  <c:v>современные методы обучения</c:v>
                </c:pt>
                <c:pt idx="3">
                  <c:v>повышение мотивации</c:v>
                </c:pt>
              </c:strCache>
            </c:strRef>
          </c:cat>
          <c:val>
            <c:numRef>
              <c:f>Лист1!$B$2:$B$5</c:f>
              <c:numCache>
                <c:formatCode>General</c:formatCode>
                <c:ptCount val="4"/>
                <c:pt idx="0" formatCode="0%">
                  <c:v>74</c:v>
                </c:pt>
                <c:pt idx="1">
                  <c:v>63</c:v>
                </c:pt>
                <c:pt idx="2">
                  <c:v>63</c:v>
                </c:pt>
                <c:pt idx="3">
                  <c:v>28</c:v>
                </c:pt>
              </c:numCache>
            </c:numRef>
          </c:val>
          <c:extLst xmlns:c16r2="http://schemas.microsoft.com/office/drawing/2015/06/chart">
            <c:ext xmlns:c16="http://schemas.microsoft.com/office/drawing/2014/chart" uri="{C3380CC4-5D6E-409C-BE32-E72D297353CC}">
              <c16:uniqueId val="{00000004-1AAB-49DA-9C20-C8EEA5B870ED}"/>
            </c:ext>
          </c:extLst>
        </c:ser>
        <c:dLbls>
          <c:dLblPos val="outEnd"/>
          <c:showLegendKey val="0"/>
          <c:showVal val="1"/>
          <c:showCatName val="0"/>
          <c:showSerName val="0"/>
          <c:showPercent val="0"/>
          <c:showBubbleSize val="0"/>
        </c:dLbls>
        <c:gapWidth val="182"/>
        <c:axId val="151096704"/>
        <c:axId val="151546112"/>
      </c:barChart>
      <c:catAx>
        <c:axId val="15109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1546112"/>
        <c:crosses val="autoZero"/>
        <c:auto val="1"/>
        <c:lblAlgn val="ctr"/>
        <c:lblOffset val="100"/>
        <c:noMultiLvlLbl val="0"/>
      </c:catAx>
      <c:valAx>
        <c:axId val="151546112"/>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10967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ru-RU" sz="2400" dirty="0">
                <a:solidFill>
                  <a:schemeClr val="bg2">
                    <a:lumMod val="25000"/>
                  </a:schemeClr>
                </a:solidFill>
                <a:latin typeface="Gabriola" pitchFamily="82" charset="0"/>
              </a:rPr>
              <a:t>Предпочтительная форма обучения</a:t>
            </a:r>
          </a:p>
        </c:rich>
      </c:tx>
      <c:layout>
        <c:manualLayout>
          <c:xMode val="edge"/>
          <c:yMode val="edge"/>
          <c:x val="3.0746994072307573E-2"/>
          <c:y val="0"/>
        </c:manualLayout>
      </c:layout>
      <c:overlay val="0"/>
      <c:spPr>
        <a:noFill/>
        <a:ln>
          <a:noFill/>
        </a:ln>
        <a:effectLst/>
      </c:spPr>
    </c:title>
    <c:autoTitleDeleted val="0"/>
    <c:view3D>
      <c:rotX val="30"/>
      <c:rotY val="42"/>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679288907412094"/>
          <c:y val="0.16524723566180732"/>
          <c:w val="0.75038387687361396"/>
          <c:h val="0.62705962959449346"/>
        </c:manualLayout>
      </c:layout>
      <c:pie3DChart>
        <c:varyColors val="1"/>
        <c:ser>
          <c:idx val="0"/>
          <c:order val="0"/>
          <c:tx>
            <c:strRef>
              <c:f>Лист1!$B$1</c:f>
              <c:strCache>
                <c:ptCount val="1"/>
                <c:pt idx="0">
                  <c:v>Продажи</c:v>
                </c:pt>
              </c:strCache>
            </c:strRef>
          </c:tx>
          <c:explosion val="14"/>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c:spPr>
            <c:extLst xmlns:c16r2="http://schemas.microsoft.com/office/drawing/2015/06/chart">
              <c:ext xmlns:c16="http://schemas.microsoft.com/office/drawing/2014/chart" uri="{C3380CC4-5D6E-409C-BE32-E72D297353CC}">
                <c16:uniqueId val="{00000001-805D-47AF-89A9-E15741E4D9D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c:spPr>
            <c:extLst xmlns:c16r2="http://schemas.microsoft.com/office/drawing/2015/06/chart">
              <c:ext xmlns:c16="http://schemas.microsoft.com/office/drawing/2014/chart" uri="{C3380CC4-5D6E-409C-BE32-E72D297353CC}">
                <c16:uniqueId val="{00000003-805D-47AF-89A9-E15741E4D9DA}"/>
              </c:ext>
            </c:extLst>
          </c:dPt>
          <c:dPt>
            <c:idx val="2"/>
            <c:bubble3D val="0"/>
            <c:spPr>
              <a:solidFill>
                <a:srgbClr val="92D050"/>
              </a:soli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c:spPr>
            <c:extLst xmlns:c16r2="http://schemas.microsoft.com/office/drawing/2015/06/chart">
              <c:ext xmlns:c16="http://schemas.microsoft.com/office/drawing/2014/chart" uri="{C3380CC4-5D6E-409C-BE32-E72D297353CC}">
                <c16:uniqueId val="{00000005-805D-47AF-89A9-E15741E4D9DA}"/>
              </c:ext>
            </c:extLst>
          </c:dPt>
          <c:dLbls>
            <c:dLbl>
              <c:idx val="0"/>
              <c:layout>
                <c:manualLayout>
                  <c:x val="2.1540965224337599E-2"/>
                  <c:y val="-0.17130443031970405"/>
                </c:manualLayout>
              </c:layout>
              <c:tx>
                <c:rich>
                  <a:bodyPr/>
                  <a:lstStyle/>
                  <a:p>
                    <a:r>
                      <a:rPr lang="ru-RU" sz="1400" dirty="0"/>
                      <a:t>классно-урочная система  без дистанционной поддержки; 28%</a:t>
                    </a: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05D-47AF-89A9-E15741E4D9DA}"/>
                </c:ext>
              </c:extLst>
            </c:dLbl>
            <c:dLbl>
              <c:idx val="1"/>
              <c:layout>
                <c:manualLayout>
                  <c:x val="-6.4610940377352408E-3"/>
                  <c:y val="3.6663013873879331E-2"/>
                </c:manualLayout>
              </c:layout>
              <c:tx>
                <c:rich>
                  <a:bodyPr/>
                  <a:lstStyle/>
                  <a:p>
                    <a:r>
                      <a:rPr lang="ru-RU" sz="1400" dirty="0"/>
                      <a:t>Дистанционная форма работы; 1%</a:t>
                    </a: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05D-47AF-89A9-E15741E4D9DA}"/>
                </c:ext>
              </c:extLst>
            </c:dLbl>
            <c:dLbl>
              <c:idx val="2"/>
              <c:layout>
                <c:manualLayout>
                  <c:x val="-6.3320777766466455E-2"/>
                  <c:y val="0.20843643635555645"/>
                </c:manualLayout>
              </c:layout>
              <c:tx>
                <c:rich>
                  <a:bodyPr/>
                  <a:lstStyle/>
                  <a:p>
                    <a:r>
                      <a:rPr lang="ru-RU" sz="1400" dirty="0"/>
                      <a:t>традиционная система с элементами ДО; 71%</a:t>
                    </a: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05D-47AF-89A9-E15741E4D9DA}"/>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Лист1!$A$2:$A$4</c:f>
              <c:strCache>
                <c:ptCount val="3"/>
                <c:pt idx="0">
                  <c:v>классно-урочная система  без дистанционной поддержки</c:v>
                </c:pt>
                <c:pt idx="1">
                  <c:v>Дистанционная форма работы</c:v>
                </c:pt>
                <c:pt idx="2">
                  <c:v>традиционная система с элементами ДО</c:v>
                </c:pt>
              </c:strCache>
            </c:strRef>
          </c:cat>
          <c:val>
            <c:numRef>
              <c:f>Лист1!$B$2:$B$4</c:f>
              <c:numCache>
                <c:formatCode>0%</c:formatCode>
                <c:ptCount val="3"/>
                <c:pt idx="0">
                  <c:v>0.28000000000000003</c:v>
                </c:pt>
                <c:pt idx="1">
                  <c:v>0.01</c:v>
                </c:pt>
                <c:pt idx="2">
                  <c:v>0.71</c:v>
                </c:pt>
              </c:numCache>
            </c:numRef>
          </c:val>
          <c:extLst xmlns:c16r2="http://schemas.microsoft.com/office/drawing/2015/06/chart">
            <c:ext xmlns:c16="http://schemas.microsoft.com/office/drawing/2014/chart" uri="{C3380CC4-5D6E-409C-BE32-E72D297353CC}">
              <c16:uniqueId val="{00000006-805D-47AF-89A9-E15741E4D9DA}"/>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ru-RU" sz="2400" b="1" dirty="0">
                <a:solidFill>
                  <a:schemeClr val="bg2">
                    <a:lumMod val="25000"/>
                  </a:schemeClr>
                </a:solidFill>
                <a:latin typeface="Gabriola" pitchFamily="82" charset="0"/>
              </a:rPr>
              <a:t>Отказ от уроков в дистанционной форме</a:t>
            </a:r>
          </a:p>
        </c:rich>
      </c:tx>
      <c:layout>
        <c:manualLayout>
          <c:xMode val="edge"/>
          <c:yMode val="edge"/>
          <c:x val="4.2284487784413113E-2"/>
          <c:y val="0.70258613084477917"/>
        </c:manualLayout>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1666666666666664E-2"/>
          <c:y val="0.24449523809523813"/>
          <c:w val="0.94607843137254899"/>
          <c:h val="0.45931338582677167"/>
        </c:manualLayout>
      </c:layout>
      <c:pie3DChart>
        <c:varyColors val="1"/>
        <c:ser>
          <c:idx val="0"/>
          <c:order val="0"/>
          <c:tx>
            <c:strRef>
              <c:f>Лист1!$B$1</c:f>
              <c:strCache>
                <c:ptCount val="1"/>
                <c:pt idx="0">
                  <c:v>Продажи</c:v>
                </c:pt>
              </c:strCache>
            </c:strRef>
          </c:tx>
          <c:dPt>
            <c:idx val="0"/>
            <c:bubble3D val="0"/>
            <c:explosion val="37"/>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F790-4814-A622-9E6CBF40DB6D}"/>
              </c:ext>
            </c:extLst>
          </c:dPt>
          <c:dPt>
            <c:idx val="1"/>
            <c:bubble3D val="0"/>
            <c:explosion val="5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F790-4814-A622-9E6CBF40DB6D}"/>
              </c:ext>
            </c:extLst>
          </c:dPt>
          <c:dPt>
            <c:idx val="2"/>
            <c:bubble3D val="0"/>
            <c:explosion val="65"/>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F790-4814-A622-9E6CBF40DB6D}"/>
              </c:ext>
            </c:extLst>
          </c:dPt>
          <c:dLbls>
            <c:dLbl>
              <c:idx val="0"/>
              <c:layout>
                <c:manualLayout>
                  <c:x val="4.6876061448201327E-2"/>
                  <c:y val="-0.13851608548931382"/>
                </c:manualLayout>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790-4814-A622-9E6CBF40DB6D}"/>
                </c:ext>
              </c:extLst>
            </c:dLbl>
            <c:dLbl>
              <c:idx val="1"/>
              <c:layout>
                <c:manualLayout>
                  <c:x val="-2.8125482476455195E-2"/>
                  <c:y val="-9.6383952005999595E-3"/>
                </c:manualLayout>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790-4814-A622-9E6CBF40DB6D}"/>
                </c:ext>
              </c:extLst>
            </c:dLbl>
            <c:dLbl>
              <c:idx val="2"/>
              <c:layout>
                <c:manualLayout>
                  <c:x val="8.6852130616025938E-2"/>
                  <c:y val="1.0182527184101987E-2"/>
                </c:manualLayout>
              </c:layout>
              <c:dLblPos val="bestFit"/>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790-4814-A622-9E6CBF40DB6D}"/>
                </c:ext>
              </c:extLst>
            </c:dLbl>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Да</c:v>
                </c:pt>
                <c:pt idx="1">
                  <c:v>Нет</c:v>
                </c:pt>
                <c:pt idx="2">
                  <c:v>Частично</c:v>
                </c:pt>
              </c:strCache>
            </c:strRef>
          </c:cat>
          <c:val>
            <c:numRef>
              <c:f>Лист1!$B$2:$B$4</c:f>
              <c:numCache>
                <c:formatCode>0.00%</c:formatCode>
                <c:ptCount val="3"/>
                <c:pt idx="0">
                  <c:v>0.84599999999999997</c:v>
                </c:pt>
                <c:pt idx="1">
                  <c:v>0.13800000000000001</c:v>
                </c:pt>
                <c:pt idx="2">
                  <c:v>1.6E-2</c:v>
                </c:pt>
              </c:numCache>
            </c:numRef>
          </c:val>
          <c:extLst xmlns:c16r2="http://schemas.microsoft.com/office/drawing/2015/06/chart">
            <c:ext xmlns:c16="http://schemas.microsoft.com/office/drawing/2014/chart" uri="{C3380CC4-5D6E-409C-BE32-E72D297353CC}">
              <c16:uniqueId val="{00000006-F790-4814-A622-9E6CBF40DB6D}"/>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00921313407255E-2"/>
          <c:y val="3.0299957470583869E-2"/>
          <c:w val="0.95566425625368412"/>
          <c:h val="0.8292297444533453"/>
        </c:manualLayout>
      </c:layout>
      <c:barChart>
        <c:barDir val="col"/>
        <c:grouping val="clustered"/>
        <c:varyColors val="0"/>
        <c:ser>
          <c:idx val="0"/>
          <c:order val="0"/>
          <c:tx>
            <c:strRef>
              <c:f>Лист1!$B$1</c:f>
              <c:strCache>
                <c:ptCount val="1"/>
                <c:pt idx="0">
                  <c:v>2017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Gabriola" pitchFamily="82" charset="0"/>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до 3-х лет</c:v>
                </c:pt>
              </c:strCache>
            </c:strRef>
          </c:cat>
          <c:val>
            <c:numRef>
              <c:f>Лист1!$B$2</c:f>
              <c:numCache>
                <c:formatCode>General</c:formatCode>
                <c:ptCount val="1"/>
                <c:pt idx="0">
                  <c:v>63</c:v>
                </c:pt>
              </c:numCache>
            </c:numRef>
          </c:val>
          <c:extLst xmlns:c16r2="http://schemas.microsoft.com/office/drawing/2015/06/chart">
            <c:ext xmlns:c16="http://schemas.microsoft.com/office/drawing/2014/chart" uri="{C3380CC4-5D6E-409C-BE32-E72D297353CC}">
              <c16:uniqueId val="{00000000-E61F-4809-BAB4-05684C284B4C}"/>
            </c:ext>
          </c:extLst>
        </c:ser>
        <c:ser>
          <c:idx val="1"/>
          <c:order val="1"/>
          <c:tx>
            <c:strRef>
              <c:f>Лист1!$C$1</c:f>
              <c:strCache>
                <c:ptCount val="1"/>
                <c:pt idx="0">
                  <c:v>2018</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Gabriola" pitchFamily="82" charset="0"/>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до 3-х лет</c:v>
                </c:pt>
              </c:strCache>
            </c:strRef>
          </c:cat>
          <c:val>
            <c:numRef>
              <c:f>Лист1!$C$2</c:f>
              <c:numCache>
                <c:formatCode>General</c:formatCode>
                <c:ptCount val="1"/>
                <c:pt idx="0">
                  <c:v>78</c:v>
                </c:pt>
              </c:numCache>
            </c:numRef>
          </c:val>
          <c:extLst xmlns:c16r2="http://schemas.microsoft.com/office/drawing/2015/06/chart">
            <c:ext xmlns:c16="http://schemas.microsoft.com/office/drawing/2014/chart" uri="{C3380CC4-5D6E-409C-BE32-E72D297353CC}">
              <c16:uniqueId val="{00000001-E61F-4809-BAB4-05684C284B4C}"/>
            </c:ext>
          </c:extLst>
        </c:ser>
        <c:ser>
          <c:idx val="2"/>
          <c:order val="2"/>
          <c:tx>
            <c:strRef>
              <c:f>Лист1!$D$1</c:f>
              <c:strCache>
                <c:ptCount val="1"/>
                <c:pt idx="0">
                  <c:v>2019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Gabriola" pitchFamily="82" charset="0"/>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до 3-х лет</c:v>
                </c:pt>
              </c:strCache>
            </c:strRef>
          </c:cat>
          <c:val>
            <c:numRef>
              <c:f>Лист1!$D$2</c:f>
              <c:numCache>
                <c:formatCode>General</c:formatCode>
                <c:ptCount val="1"/>
                <c:pt idx="0">
                  <c:v>39</c:v>
                </c:pt>
              </c:numCache>
            </c:numRef>
          </c:val>
          <c:extLst xmlns:c16r2="http://schemas.microsoft.com/office/drawing/2015/06/chart">
            <c:ext xmlns:c16="http://schemas.microsoft.com/office/drawing/2014/chart" uri="{C3380CC4-5D6E-409C-BE32-E72D297353CC}">
              <c16:uniqueId val="{00000002-E61F-4809-BAB4-05684C284B4C}"/>
            </c:ext>
          </c:extLst>
        </c:ser>
        <c:dLbls>
          <c:showLegendKey val="0"/>
          <c:showVal val="0"/>
          <c:showCatName val="0"/>
          <c:showSerName val="0"/>
          <c:showPercent val="0"/>
          <c:showBubbleSize val="0"/>
        </c:dLbls>
        <c:gapWidth val="219"/>
        <c:overlap val="-27"/>
        <c:axId val="135657344"/>
        <c:axId val="135658880"/>
      </c:barChart>
      <c:catAx>
        <c:axId val="13565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abriola" pitchFamily="82" charset="0"/>
                <a:ea typeface="+mn-ea"/>
                <a:cs typeface="+mn-cs"/>
              </a:defRPr>
            </a:pPr>
            <a:endParaRPr lang="ru-RU"/>
          </a:p>
        </c:txPr>
        <c:crossAx val="135658880"/>
        <c:crosses val="autoZero"/>
        <c:auto val="1"/>
        <c:lblAlgn val="ctr"/>
        <c:lblOffset val="100"/>
        <c:noMultiLvlLbl val="0"/>
      </c:catAx>
      <c:valAx>
        <c:axId val="13565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Gabriola" pitchFamily="82" charset="0"/>
                <a:ea typeface="+mn-ea"/>
                <a:cs typeface="+mn-cs"/>
              </a:defRPr>
            </a:pPr>
            <a:endParaRPr lang="ru-RU"/>
          </a:p>
        </c:txPr>
        <c:crossAx val="135657344"/>
        <c:crosses val="autoZero"/>
        <c:crossBetween val="between"/>
      </c:valAx>
      <c:spPr>
        <a:noFill/>
        <a:ln>
          <a:noFill/>
        </a:ln>
        <a:effectLst/>
      </c:spPr>
    </c:plotArea>
    <c:legend>
      <c:legendPos val="b"/>
      <c:layout>
        <c:manualLayout>
          <c:xMode val="edge"/>
          <c:yMode val="edge"/>
          <c:x val="0.25241849751225082"/>
          <c:y val="0.94257751169806547"/>
          <c:w val="0.58777776597480358"/>
          <c:h val="5.74224883019344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Gabriola" pitchFamily="82"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7774107961639E-2"/>
          <c:y val="3.3730627152538606E-2"/>
          <c:w val="0.53517452863052883"/>
          <c:h val="0.82081193257729201"/>
        </c:manualLayout>
      </c:layout>
      <c:barChart>
        <c:barDir val="col"/>
        <c:grouping val="clustered"/>
        <c:varyColors val="0"/>
        <c:ser>
          <c:idx val="0"/>
          <c:order val="0"/>
          <c:tx>
            <c:strRef>
              <c:f>Лист1!$B$1</c:f>
              <c:strCache>
                <c:ptCount val="1"/>
                <c:pt idx="0">
                  <c:v>Высшая</c:v>
                </c:pt>
              </c:strCache>
            </c:strRef>
          </c:tx>
          <c:invertIfNegative val="0"/>
          <c:cat>
            <c:strRef>
              <c:f>Лист1!$A$2:$A$3</c:f>
              <c:strCache>
                <c:ptCount val="2"/>
                <c:pt idx="0">
                  <c:v>2018-2019</c:v>
                </c:pt>
                <c:pt idx="1">
                  <c:v>2019-2020</c:v>
                </c:pt>
              </c:strCache>
            </c:strRef>
          </c:cat>
          <c:val>
            <c:numRef>
              <c:f>Лист1!$B$2:$B$3</c:f>
              <c:numCache>
                <c:formatCode>General</c:formatCode>
                <c:ptCount val="2"/>
                <c:pt idx="0">
                  <c:v>86</c:v>
                </c:pt>
                <c:pt idx="1">
                  <c:v>88</c:v>
                </c:pt>
              </c:numCache>
            </c:numRef>
          </c:val>
        </c:ser>
        <c:ser>
          <c:idx val="1"/>
          <c:order val="1"/>
          <c:tx>
            <c:strRef>
              <c:f>Лист1!$C$1</c:f>
              <c:strCache>
                <c:ptCount val="1"/>
                <c:pt idx="0">
                  <c:v>Первая</c:v>
                </c:pt>
              </c:strCache>
            </c:strRef>
          </c:tx>
          <c:invertIfNegative val="0"/>
          <c:cat>
            <c:strRef>
              <c:f>Лист1!$A$2:$A$3</c:f>
              <c:strCache>
                <c:ptCount val="2"/>
                <c:pt idx="0">
                  <c:v>2018-2019</c:v>
                </c:pt>
                <c:pt idx="1">
                  <c:v>2019-2020</c:v>
                </c:pt>
              </c:strCache>
            </c:strRef>
          </c:cat>
          <c:val>
            <c:numRef>
              <c:f>Лист1!$C$2:$C$3</c:f>
              <c:numCache>
                <c:formatCode>General</c:formatCode>
                <c:ptCount val="2"/>
                <c:pt idx="0">
                  <c:v>208</c:v>
                </c:pt>
                <c:pt idx="1">
                  <c:v>185</c:v>
                </c:pt>
              </c:numCache>
            </c:numRef>
          </c:val>
        </c:ser>
        <c:ser>
          <c:idx val="2"/>
          <c:order val="2"/>
          <c:tx>
            <c:strRef>
              <c:f>Лист1!$D$1</c:f>
              <c:strCache>
                <c:ptCount val="1"/>
                <c:pt idx="0">
                  <c:v>СЗД</c:v>
                </c:pt>
              </c:strCache>
            </c:strRef>
          </c:tx>
          <c:invertIfNegative val="0"/>
          <c:cat>
            <c:strRef>
              <c:f>Лист1!$A$2:$A$3</c:f>
              <c:strCache>
                <c:ptCount val="2"/>
                <c:pt idx="0">
                  <c:v>2018-2019</c:v>
                </c:pt>
                <c:pt idx="1">
                  <c:v>2019-2020</c:v>
                </c:pt>
              </c:strCache>
            </c:strRef>
          </c:cat>
          <c:val>
            <c:numRef>
              <c:f>Лист1!$D$2:$D$3</c:f>
              <c:numCache>
                <c:formatCode>General</c:formatCode>
                <c:ptCount val="2"/>
                <c:pt idx="0">
                  <c:v>181</c:v>
                </c:pt>
                <c:pt idx="1">
                  <c:v>170</c:v>
                </c:pt>
              </c:numCache>
            </c:numRef>
          </c:val>
        </c:ser>
        <c:ser>
          <c:idx val="3"/>
          <c:order val="3"/>
          <c:tx>
            <c:strRef>
              <c:f>Лист1!$E$1</c:f>
              <c:strCache>
                <c:ptCount val="1"/>
                <c:pt idx="0">
                  <c:v>Без категории</c:v>
                </c:pt>
              </c:strCache>
            </c:strRef>
          </c:tx>
          <c:invertIfNegative val="0"/>
          <c:cat>
            <c:strRef>
              <c:f>Лист1!$A$2:$A$3</c:f>
              <c:strCache>
                <c:ptCount val="2"/>
                <c:pt idx="0">
                  <c:v>2018-2019</c:v>
                </c:pt>
                <c:pt idx="1">
                  <c:v>2019-2020</c:v>
                </c:pt>
              </c:strCache>
            </c:strRef>
          </c:cat>
          <c:val>
            <c:numRef>
              <c:f>Лист1!$E$2:$E$3</c:f>
              <c:numCache>
                <c:formatCode>General</c:formatCode>
                <c:ptCount val="2"/>
                <c:pt idx="0">
                  <c:v>40</c:v>
                </c:pt>
                <c:pt idx="1">
                  <c:v>44</c:v>
                </c:pt>
              </c:numCache>
            </c:numRef>
          </c:val>
        </c:ser>
        <c:dLbls>
          <c:showLegendKey val="0"/>
          <c:showVal val="0"/>
          <c:showCatName val="0"/>
          <c:showSerName val="0"/>
          <c:showPercent val="0"/>
          <c:showBubbleSize val="0"/>
        </c:dLbls>
        <c:gapWidth val="150"/>
        <c:axId val="125915136"/>
        <c:axId val="125916672"/>
      </c:barChart>
      <c:catAx>
        <c:axId val="125915136"/>
        <c:scaling>
          <c:orientation val="minMax"/>
        </c:scaling>
        <c:delete val="0"/>
        <c:axPos val="b"/>
        <c:majorTickMark val="out"/>
        <c:minorTickMark val="none"/>
        <c:tickLblPos val="nextTo"/>
        <c:txPr>
          <a:bodyPr/>
          <a:lstStyle/>
          <a:p>
            <a:pPr>
              <a:defRPr sz="2400" b="1">
                <a:solidFill>
                  <a:schemeClr val="bg2">
                    <a:lumMod val="25000"/>
                  </a:schemeClr>
                </a:solidFill>
                <a:latin typeface="Gabriola" pitchFamily="82" charset="0"/>
              </a:defRPr>
            </a:pPr>
            <a:endParaRPr lang="ru-RU"/>
          </a:p>
        </c:txPr>
        <c:crossAx val="125916672"/>
        <c:crosses val="autoZero"/>
        <c:auto val="1"/>
        <c:lblAlgn val="ctr"/>
        <c:lblOffset val="100"/>
        <c:noMultiLvlLbl val="0"/>
      </c:catAx>
      <c:valAx>
        <c:axId val="125916672"/>
        <c:scaling>
          <c:orientation val="minMax"/>
        </c:scaling>
        <c:delete val="0"/>
        <c:axPos val="l"/>
        <c:majorGridlines/>
        <c:numFmt formatCode="General" sourceLinked="1"/>
        <c:majorTickMark val="out"/>
        <c:minorTickMark val="none"/>
        <c:tickLblPos val="nextTo"/>
        <c:txPr>
          <a:bodyPr/>
          <a:lstStyle/>
          <a:p>
            <a:pPr>
              <a:defRPr sz="2400" b="1">
                <a:solidFill>
                  <a:schemeClr val="bg2">
                    <a:lumMod val="25000"/>
                  </a:schemeClr>
                </a:solidFill>
                <a:latin typeface="Gabriola" pitchFamily="82" charset="0"/>
              </a:defRPr>
            </a:pPr>
            <a:endParaRPr lang="ru-RU"/>
          </a:p>
        </c:txPr>
        <c:crossAx val="125915136"/>
        <c:crosses val="autoZero"/>
        <c:crossBetween val="between"/>
      </c:valAx>
    </c:plotArea>
    <c:legend>
      <c:legendPos val="r"/>
      <c:layout>
        <c:manualLayout>
          <c:xMode val="edge"/>
          <c:yMode val="edge"/>
          <c:x val="0.66134647939306179"/>
          <c:y val="0.61398911516953958"/>
          <c:w val="0.26913284563823392"/>
          <c:h val="0.32826338384054193"/>
        </c:manualLayout>
      </c:layout>
      <c:overlay val="0"/>
      <c:txPr>
        <a:bodyPr/>
        <a:lstStyle/>
        <a:p>
          <a:pPr>
            <a:defRPr>
              <a:solidFill>
                <a:schemeClr val="bg2">
                  <a:lumMod val="50000"/>
                </a:schemeClr>
              </a:solidFill>
              <a:latin typeface="Gabriola" pitchFamily="82"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solidFill>
                  <a:schemeClr val="bg2">
                    <a:lumMod val="25000"/>
                  </a:schemeClr>
                </a:solidFill>
                <a:latin typeface="Gabriola" pitchFamily="82" charset="0"/>
              </a:defRPr>
            </a:pPr>
            <a:r>
              <a:rPr lang="ru-RU" sz="2800" dirty="0">
                <a:solidFill>
                  <a:schemeClr val="bg2">
                    <a:lumMod val="25000"/>
                  </a:schemeClr>
                </a:solidFill>
                <a:latin typeface="Gabriola" pitchFamily="82" charset="0"/>
              </a:rPr>
              <a:t>Возрастной состав</a:t>
            </a:r>
          </a:p>
        </c:rich>
      </c:tx>
      <c:layout>
        <c:manualLayout>
          <c:xMode val="edge"/>
          <c:yMode val="edge"/>
          <c:x val="0.23509332296411506"/>
          <c:y val="0"/>
        </c:manualLayout>
      </c:layout>
      <c:overlay val="0"/>
    </c:title>
    <c:autoTitleDeleted val="0"/>
    <c:plotArea>
      <c:layout/>
      <c:pieChart>
        <c:varyColors val="1"/>
        <c:ser>
          <c:idx val="0"/>
          <c:order val="0"/>
          <c:tx>
            <c:strRef>
              <c:f>Лист1!$B$1</c:f>
              <c:strCache>
                <c:ptCount val="1"/>
                <c:pt idx="0">
                  <c:v>Возрастной состав</c:v>
                </c:pt>
              </c:strCache>
            </c:strRef>
          </c:tx>
          <c:cat>
            <c:strRef>
              <c:f>Лист1!$A$2:$A$6</c:f>
              <c:strCache>
                <c:ptCount val="5"/>
                <c:pt idx="0">
                  <c:v>до 35 лет</c:v>
                </c:pt>
                <c:pt idx="1">
                  <c:v>от 36 до 45</c:v>
                </c:pt>
                <c:pt idx="2">
                  <c:v>от 46 до 55</c:v>
                </c:pt>
                <c:pt idx="3">
                  <c:v>от 56 до 65</c:v>
                </c:pt>
                <c:pt idx="4">
                  <c:v>от 66</c:v>
                </c:pt>
              </c:strCache>
            </c:strRef>
          </c:cat>
          <c:val>
            <c:numRef>
              <c:f>Лист1!$B$2:$B$6</c:f>
              <c:numCache>
                <c:formatCode>General</c:formatCode>
                <c:ptCount val="5"/>
                <c:pt idx="0">
                  <c:v>118</c:v>
                </c:pt>
                <c:pt idx="1">
                  <c:v>71</c:v>
                </c:pt>
                <c:pt idx="2">
                  <c:v>201</c:v>
                </c:pt>
                <c:pt idx="3">
                  <c:v>89</c:v>
                </c:pt>
                <c:pt idx="4">
                  <c:v>8</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a:solidFill>
                <a:schemeClr val="bg2">
                  <a:lumMod val="50000"/>
                </a:schemeClr>
              </a:solidFill>
              <a:latin typeface="Gabriola" pitchFamily="82"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2800" dirty="0">
                <a:solidFill>
                  <a:schemeClr val="bg2">
                    <a:lumMod val="25000"/>
                  </a:schemeClr>
                </a:solidFill>
                <a:latin typeface="Gabriola" pitchFamily="82" charset="0"/>
              </a:rPr>
              <a:t>Педагогический стаж</a:t>
            </a:r>
          </a:p>
        </c:rich>
      </c:tx>
      <c:layout>
        <c:manualLayout>
          <c:xMode val="edge"/>
          <c:yMode val="edge"/>
          <c:x val="0.20220383876421674"/>
          <c:y val="1.6271120426790207E-2"/>
        </c:manualLayout>
      </c:layout>
      <c:overlay val="0"/>
    </c:title>
    <c:autoTitleDeleted val="0"/>
    <c:plotArea>
      <c:layout/>
      <c:pieChart>
        <c:varyColors val="1"/>
        <c:ser>
          <c:idx val="0"/>
          <c:order val="0"/>
          <c:tx>
            <c:strRef>
              <c:f>Лист1!$B$1</c:f>
              <c:strCache>
                <c:ptCount val="1"/>
                <c:pt idx="0">
                  <c:v>Педагогический стаж</c:v>
                </c:pt>
              </c:strCache>
            </c:strRef>
          </c:tx>
          <c:dPt>
            <c:idx val="1"/>
            <c:bubble3D val="0"/>
            <c:explosion val="1"/>
          </c:dPt>
          <c:cat>
            <c:strRef>
              <c:f>Лист1!$A$2:$A$5</c:f>
              <c:strCache>
                <c:ptCount val="4"/>
                <c:pt idx="0">
                  <c:v>до 5 лет</c:v>
                </c:pt>
                <c:pt idx="1">
                  <c:v>от 6 до 15</c:v>
                </c:pt>
                <c:pt idx="2">
                  <c:v>от 16 до 25</c:v>
                </c:pt>
                <c:pt idx="3">
                  <c:v>от 26</c:v>
                </c:pt>
              </c:strCache>
            </c:strRef>
          </c:cat>
          <c:val>
            <c:numRef>
              <c:f>Лист1!$B$2:$B$5</c:f>
              <c:numCache>
                <c:formatCode>General</c:formatCode>
                <c:ptCount val="4"/>
                <c:pt idx="0">
                  <c:v>73</c:v>
                </c:pt>
                <c:pt idx="1">
                  <c:v>90</c:v>
                </c:pt>
                <c:pt idx="2">
                  <c:v>79</c:v>
                </c:pt>
                <c:pt idx="3">
                  <c:v>245</c:v>
                </c:pt>
              </c:numCache>
            </c:numRef>
          </c:val>
        </c:ser>
        <c:dLbls>
          <c:showLegendKey val="0"/>
          <c:showVal val="0"/>
          <c:showCatName val="0"/>
          <c:showSerName val="0"/>
          <c:showPercent val="0"/>
          <c:showBubbleSize val="0"/>
          <c:showLeaderLines val="1"/>
        </c:dLbls>
        <c:firstSliceAng val="0"/>
      </c:pieChart>
    </c:plotArea>
    <c:legend>
      <c:legendPos val="r"/>
      <c:overlay val="0"/>
      <c:txPr>
        <a:bodyPr/>
        <a:lstStyle/>
        <a:p>
          <a:pPr>
            <a:defRPr>
              <a:solidFill>
                <a:schemeClr val="bg2">
                  <a:lumMod val="50000"/>
                </a:schemeClr>
              </a:solidFill>
              <a:latin typeface="Gabriola" pitchFamily="82"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ЕГЭ</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Лист1!$A$2:$A$11</c:f>
              <c:strCache>
                <c:ptCount val="10"/>
                <c:pt idx="0">
                  <c:v>Русский язык</c:v>
                </c:pt>
                <c:pt idx="1">
                  <c:v>Математика профиль</c:v>
                </c:pt>
                <c:pt idx="2">
                  <c:v>География</c:v>
                </c:pt>
                <c:pt idx="3">
                  <c:v>Литература</c:v>
                </c:pt>
                <c:pt idx="4">
                  <c:v>Химия</c:v>
                </c:pt>
                <c:pt idx="5">
                  <c:v>История</c:v>
                </c:pt>
                <c:pt idx="6">
                  <c:v>Физика</c:v>
                </c:pt>
                <c:pt idx="7">
                  <c:v>Обществознание</c:v>
                </c:pt>
                <c:pt idx="8">
                  <c:v>ИКТ</c:v>
                </c:pt>
                <c:pt idx="9">
                  <c:v>Биология</c:v>
                </c:pt>
              </c:strCache>
            </c:strRef>
          </c:cat>
          <c:val>
            <c:numRef>
              <c:f>Лист1!$B$2:$B$11</c:f>
              <c:numCache>
                <c:formatCode>General</c:formatCode>
                <c:ptCount val="10"/>
                <c:pt idx="0">
                  <c:v>58</c:v>
                </c:pt>
                <c:pt idx="1">
                  <c:v>34</c:v>
                </c:pt>
                <c:pt idx="2">
                  <c:v>7</c:v>
                </c:pt>
                <c:pt idx="3">
                  <c:v>1</c:v>
                </c:pt>
                <c:pt idx="4">
                  <c:v>7</c:v>
                </c:pt>
                <c:pt idx="5">
                  <c:v>14</c:v>
                </c:pt>
                <c:pt idx="6">
                  <c:v>13</c:v>
                </c:pt>
                <c:pt idx="7">
                  <c:v>33</c:v>
                </c:pt>
                <c:pt idx="8">
                  <c:v>5</c:v>
                </c:pt>
                <c:pt idx="9">
                  <c:v>17</c:v>
                </c:pt>
              </c:numCache>
            </c:numRef>
          </c:val>
          <c:extLst xmlns:c16r2="http://schemas.microsoft.com/office/drawing/2015/06/chart">
            <c:ext xmlns:c16="http://schemas.microsoft.com/office/drawing/2014/chart" uri="{C3380CC4-5D6E-409C-BE32-E72D297353CC}">
              <c16:uniqueId val="{00000000-E115-433B-8218-6137D097EAC1}"/>
            </c:ext>
          </c:extLst>
        </c:ser>
        <c:ser>
          <c:idx val="1"/>
          <c:order val="1"/>
          <c:tx>
            <c:strRef>
              <c:f>Лист1!$C$1</c:f>
              <c:strCache>
                <c:ptCount val="1"/>
                <c:pt idx="0">
                  <c:v>Столбец1</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Лист1!$A$2:$A$11</c:f>
              <c:strCache>
                <c:ptCount val="10"/>
                <c:pt idx="0">
                  <c:v>Русский язык</c:v>
                </c:pt>
                <c:pt idx="1">
                  <c:v>Математика профиль</c:v>
                </c:pt>
                <c:pt idx="2">
                  <c:v>География</c:v>
                </c:pt>
                <c:pt idx="3">
                  <c:v>Литература</c:v>
                </c:pt>
                <c:pt idx="4">
                  <c:v>Химия</c:v>
                </c:pt>
                <c:pt idx="5">
                  <c:v>История</c:v>
                </c:pt>
                <c:pt idx="6">
                  <c:v>Физика</c:v>
                </c:pt>
                <c:pt idx="7">
                  <c:v>Обществознание</c:v>
                </c:pt>
                <c:pt idx="8">
                  <c:v>ИКТ</c:v>
                </c:pt>
                <c:pt idx="9">
                  <c:v>Биология</c:v>
                </c:pt>
              </c:strCache>
            </c:strRef>
          </c:cat>
          <c:val>
            <c:numRef>
              <c:f>Лист1!$C$2:$C$11</c:f>
              <c:numCache>
                <c:formatCode>General</c:formatCode>
                <c:ptCount val="10"/>
              </c:numCache>
            </c:numRef>
          </c:val>
          <c:extLst xmlns:c16r2="http://schemas.microsoft.com/office/drawing/2015/06/chart">
            <c:ext xmlns:c16="http://schemas.microsoft.com/office/drawing/2014/chart" uri="{C3380CC4-5D6E-409C-BE32-E72D297353CC}">
              <c16:uniqueId val="{00000001-E115-433B-8218-6137D097EAC1}"/>
            </c:ext>
          </c:extLst>
        </c:ser>
        <c:dLbls>
          <c:showLegendKey val="0"/>
          <c:showVal val="0"/>
          <c:showCatName val="0"/>
          <c:showSerName val="0"/>
          <c:showPercent val="0"/>
          <c:showBubbleSize val="0"/>
        </c:dLbls>
        <c:gapWidth val="150"/>
        <c:axId val="140583680"/>
        <c:axId val="140585216"/>
      </c:barChart>
      <c:catAx>
        <c:axId val="140583680"/>
        <c:scaling>
          <c:orientation val="minMax"/>
        </c:scaling>
        <c:delete val="0"/>
        <c:axPos val="l"/>
        <c:numFmt formatCode="General" sourceLinked="0"/>
        <c:majorTickMark val="out"/>
        <c:minorTickMark val="none"/>
        <c:tickLblPos val="nextTo"/>
        <c:txPr>
          <a:bodyPr/>
          <a:lstStyle/>
          <a:p>
            <a:pPr>
              <a:defRPr sz="1800" b="1">
                <a:solidFill>
                  <a:schemeClr val="bg2">
                    <a:lumMod val="25000"/>
                  </a:schemeClr>
                </a:solidFill>
                <a:latin typeface="Gabriola" pitchFamily="82" charset="0"/>
              </a:defRPr>
            </a:pPr>
            <a:endParaRPr lang="ru-RU"/>
          </a:p>
        </c:txPr>
        <c:crossAx val="140585216"/>
        <c:crosses val="autoZero"/>
        <c:auto val="1"/>
        <c:lblAlgn val="ctr"/>
        <c:lblOffset val="100"/>
        <c:noMultiLvlLbl val="0"/>
      </c:catAx>
      <c:valAx>
        <c:axId val="140585216"/>
        <c:scaling>
          <c:orientation val="minMax"/>
        </c:scaling>
        <c:delete val="0"/>
        <c:axPos val="b"/>
        <c:majorGridlines/>
        <c:numFmt formatCode="General" sourceLinked="1"/>
        <c:majorTickMark val="out"/>
        <c:minorTickMark val="none"/>
        <c:tickLblPos val="nextTo"/>
        <c:crossAx val="140583680"/>
        <c:crosses val="autoZero"/>
        <c:crossBetween val="between"/>
      </c:valAx>
    </c:plotArea>
    <c:plotVisOnly val="1"/>
    <c:dispBlanksAs val="gap"/>
    <c:showDLblsOverMax val="0"/>
  </c:chart>
  <c:txPr>
    <a:bodyPr/>
    <a:lstStyle/>
    <a:p>
      <a:pPr>
        <a:defRPr sz="1600">
          <a:latin typeface="Times New Roman" pitchFamily="18" charset="0"/>
          <a:cs typeface="Times New Roman" pitchFamily="18"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4387219762179"/>
          <c:y val="0.19809633901890134"/>
          <c:w val="0.73651891999987951"/>
          <c:h val="0.55062782525307008"/>
        </c:manualLayout>
      </c:layout>
      <c:barChart>
        <c:barDir val="col"/>
        <c:grouping val="clustered"/>
        <c:varyColors val="0"/>
        <c:ser>
          <c:idx val="0"/>
          <c:order val="0"/>
          <c:tx>
            <c:strRef>
              <c:f>Лист1!$B$1</c:f>
              <c:strCache>
                <c:ptCount val="1"/>
                <c:pt idx="0">
                  <c:v>2017-2018</c:v>
                </c:pt>
              </c:strCache>
            </c:strRef>
          </c:tx>
          <c:spPr>
            <a:gradFill rotWithShape="1">
              <a:gsLst>
                <a:gs pos="0">
                  <a:schemeClr val="accent1">
                    <a:tint val="96000"/>
                    <a:lumMod val="102000"/>
                  </a:schemeClr>
                </a:gs>
                <a:gs pos="100000">
                  <a:schemeClr val="accent1">
                    <a:shade val="88000"/>
                    <a:lumMod val="94000"/>
                  </a:schemeClr>
                </a:gs>
              </a:gsLst>
              <a:path path="circle">
                <a:fillToRect l="50000" t="100000" r="100000" b="50000"/>
              </a:path>
            </a:gradFill>
            <a:ln>
              <a:noFill/>
            </a:ln>
            <a:effectLst/>
          </c:spPr>
          <c:invertIfNegative val="0"/>
          <c:dLbls>
            <c:dLbl>
              <c:idx val="0"/>
              <c:layout>
                <c:manualLayout>
                  <c:x val="-1.6726108638003674E-17"/>
                  <c:y val="1.3846697391540238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11E-4EBC-ABFE-991ABC1E497A}"/>
                </c:ext>
              </c:extLst>
            </c:dLbl>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Лист1!$A$2:$A$5</c:f>
              <c:numCache>
                <c:formatCode>General</c:formatCode>
                <c:ptCount val="4"/>
              </c:numCache>
            </c:numRef>
          </c:cat>
          <c:val>
            <c:numRef>
              <c:f>Лист1!$B$2:$B$5</c:f>
              <c:numCache>
                <c:formatCode>General</c:formatCode>
                <c:ptCount val="4"/>
                <c:pt idx="0">
                  <c:v>263</c:v>
                </c:pt>
              </c:numCache>
            </c:numRef>
          </c:val>
          <c:extLst xmlns:c16r2="http://schemas.microsoft.com/office/drawing/2015/06/chart">
            <c:ext xmlns:c16="http://schemas.microsoft.com/office/drawing/2014/chart" uri="{C3380CC4-5D6E-409C-BE32-E72D297353CC}">
              <c16:uniqueId val="{00000000-E11E-4EBC-ABFE-991ABC1E497A}"/>
            </c:ext>
          </c:extLst>
        </c:ser>
        <c:ser>
          <c:idx val="1"/>
          <c:order val="1"/>
          <c:tx>
            <c:strRef>
              <c:f>Лист1!$C$1</c:f>
              <c:strCache>
                <c:ptCount val="1"/>
                <c:pt idx="0">
                  <c:v>2018-2019</c:v>
                </c:pt>
              </c:strCache>
            </c:strRef>
          </c:tx>
          <c:spPr>
            <a:gradFill rotWithShape="1">
              <a:gsLst>
                <a:gs pos="0">
                  <a:schemeClr val="accent2">
                    <a:tint val="96000"/>
                    <a:lumMod val="102000"/>
                  </a:schemeClr>
                </a:gs>
                <a:gs pos="100000">
                  <a:schemeClr val="accent2">
                    <a:shade val="88000"/>
                    <a:lumMod val="94000"/>
                  </a:schemeClr>
                </a:gs>
              </a:gsLst>
              <a:path path="circle">
                <a:fillToRect l="50000" t="100000" r="100000" b="50000"/>
              </a:path>
            </a:gradFill>
            <a:ln>
              <a:noFill/>
            </a:ln>
            <a:effectLst/>
          </c:spPr>
          <c:invertIfNegative val="0"/>
          <c:dLbls>
            <c:dLbl>
              <c:idx val="0"/>
              <c:layout>
                <c:manualLayout>
                  <c:x val="7.2987499023001983E-3"/>
                  <c:y val="8.8389215380101794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11E-4EBC-ABFE-991ABC1E497A}"/>
                </c:ext>
              </c:extLst>
            </c:dLbl>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Лист1!$A$2:$A$5</c:f>
              <c:numCache>
                <c:formatCode>General</c:formatCode>
                <c:ptCount val="4"/>
              </c:numCache>
            </c:numRef>
          </c:cat>
          <c:val>
            <c:numRef>
              <c:f>Лист1!$C$2:$C$5</c:f>
              <c:numCache>
                <c:formatCode>General</c:formatCode>
                <c:ptCount val="4"/>
                <c:pt idx="0">
                  <c:v>222</c:v>
                </c:pt>
              </c:numCache>
            </c:numRef>
          </c:val>
          <c:extLst xmlns:c16r2="http://schemas.microsoft.com/office/drawing/2015/06/chart">
            <c:ext xmlns:c16="http://schemas.microsoft.com/office/drawing/2014/chart" uri="{C3380CC4-5D6E-409C-BE32-E72D297353CC}">
              <c16:uniqueId val="{00000001-E11E-4EBC-ABFE-991ABC1E497A}"/>
            </c:ext>
          </c:extLst>
        </c:ser>
        <c:ser>
          <c:idx val="2"/>
          <c:order val="2"/>
          <c:tx>
            <c:strRef>
              <c:f>Лист1!$D$1</c:f>
              <c:strCache>
                <c:ptCount val="1"/>
                <c:pt idx="0">
                  <c:v>2019-2020</c:v>
                </c:pt>
              </c:strCache>
            </c:strRef>
          </c:tx>
          <c:spPr>
            <a:gradFill rotWithShape="1">
              <a:gsLst>
                <a:gs pos="0">
                  <a:schemeClr val="accent3">
                    <a:tint val="96000"/>
                    <a:lumMod val="102000"/>
                  </a:schemeClr>
                </a:gs>
                <a:gs pos="100000">
                  <a:schemeClr val="accent3">
                    <a:shade val="88000"/>
                    <a:lumMod val="94000"/>
                  </a:schemeClr>
                </a:gs>
              </a:gsLst>
              <a:path path="circle">
                <a:fillToRect l="50000" t="100000" r="100000" b="50000"/>
              </a:path>
            </a:gradFill>
            <a:ln>
              <a:noFill/>
            </a:ln>
            <a:effectLst/>
          </c:spPr>
          <c:invertIfNegative val="0"/>
          <c:dLbls>
            <c:dLbl>
              <c:idx val="0"/>
              <c:layout>
                <c:manualLayout>
                  <c:x val="4.8961678109451241E-2"/>
                  <c:y val="8.8389215380101551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11E-4EBC-ABFE-991ABC1E497A}"/>
                </c:ext>
              </c:extLst>
            </c:dLbl>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ru-RU"/>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Лист1!$A$2:$A$5</c:f>
              <c:numCache>
                <c:formatCode>General</c:formatCode>
                <c:ptCount val="4"/>
              </c:numCache>
            </c:numRef>
          </c:cat>
          <c:val>
            <c:numRef>
              <c:f>Лист1!$D$2:$D$5</c:f>
              <c:numCache>
                <c:formatCode>General</c:formatCode>
                <c:ptCount val="4"/>
                <c:pt idx="0">
                  <c:v>215</c:v>
                </c:pt>
              </c:numCache>
            </c:numRef>
          </c:val>
          <c:extLst xmlns:c16r2="http://schemas.microsoft.com/office/drawing/2015/06/chart">
            <c:ext xmlns:c16="http://schemas.microsoft.com/office/drawing/2014/chart" uri="{C3380CC4-5D6E-409C-BE32-E72D297353CC}">
              <c16:uniqueId val="{00000002-E11E-4EBC-ABFE-991ABC1E497A}"/>
            </c:ext>
          </c:extLst>
        </c:ser>
        <c:dLbls>
          <c:dLblPos val="inEnd"/>
          <c:showLegendKey val="0"/>
          <c:showVal val="1"/>
          <c:showCatName val="0"/>
          <c:showSerName val="0"/>
          <c:showPercent val="0"/>
          <c:showBubbleSize val="0"/>
        </c:dLbls>
        <c:gapWidth val="100"/>
        <c:overlap val="-24"/>
        <c:axId val="142456320"/>
        <c:axId val="142457856"/>
      </c:barChart>
      <c:catAx>
        <c:axId val="142456320"/>
        <c:scaling>
          <c:orientation val="minMax"/>
        </c:scaling>
        <c:delete val="1"/>
        <c:axPos val="b"/>
        <c:numFmt formatCode="General" sourceLinked="1"/>
        <c:majorTickMark val="none"/>
        <c:minorTickMark val="none"/>
        <c:tickLblPos val="nextTo"/>
        <c:crossAx val="142457856"/>
        <c:crosses val="autoZero"/>
        <c:auto val="1"/>
        <c:lblAlgn val="ctr"/>
        <c:lblOffset val="100"/>
        <c:noMultiLvlLbl val="0"/>
      </c:catAx>
      <c:valAx>
        <c:axId val="1424578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ru-RU"/>
          </a:p>
        </c:txPr>
        <c:crossAx val="142456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b="1">
                <a:solidFill>
                  <a:schemeClr val="tx1"/>
                </a:solidFill>
                <a:latin typeface="Times New Roman" panose="02020603050405020304" pitchFamily="18" charset="0"/>
                <a:cs typeface="Times New Roman" panose="02020603050405020304" pitchFamily="18" charset="0"/>
              </a:rPr>
              <a:t>Тенхнические возможности ДО</a:t>
            </a:r>
          </a:p>
        </c:rich>
      </c:tx>
      <c:overlay val="0"/>
      <c:spPr>
        <a:noFill/>
        <a:ln>
          <a:noFill/>
        </a:ln>
        <a:effectLst/>
      </c:spPr>
    </c:title>
    <c:autoTitleDeleted val="0"/>
    <c:plotArea>
      <c:layout/>
      <c:barChart>
        <c:barDir val="col"/>
        <c:grouping val="clustered"/>
        <c:varyColors val="0"/>
        <c:ser>
          <c:idx val="0"/>
          <c:order val="0"/>
          <c:tx>
            <c:strRef>
              <c:f>Лист1!$B$1</c:f>
              <c:strCache>
                <c:ptCount val="1"/>
                <c:pt idx="0">
                  <c:v>наличие ПК</c:v>
                </c:pt>
              </c:strCache>
            </c:strRef>
          </c:tx>
          <c:spPr>
            <a:solidFill>
              <a:schemeClr val="accent1"/>
            </a:solidFill>
            <a:ln>
              <a:noFill/>
            </a:ln>
            <a:effectLst/>
          </c:spPr>
          <c:invertIfNegative val="0"/>
          <c:cat>
            <c:strRef>
              <c:f>Лист1!$A$2:$A$18</c:f>
              <c:strCache>
                <c:ptCount val="17"/>
                <c:pt idx="0">
                  <c:v>Самковская СОШ</c:v>
                </c:pt>
                <c:pt idx="1">
                  <c:v>Гуринская СОШ</c:v>
                </c:pt>
                <c:pt idx="2">
                  <c:v>Пешниготрская СОШ</c:v>
                </c:pt>
                <c:pt idx="3">
                  <c:v>Белоевская СОШ</c:v>
                </c:pt>
                <c:pt idx="4">
                  <c:v>Ошибская СОШ</c:v>
                </c:pt>
                <c:pt idx="5">
                  <c:v>филиал Велвинская ООШ</c:v>
                </c:pt>
                <c:pt idx="6">
                  <c:v>Верх-Иньвенская СОШ</c:v>
                </c:pt>
                <c:pt idx="7">
                  <c:v>Кувинская СОШ</c:v>
                </c:pt>
                <c:pt idx="8">
                  <c:v>Егвинская ООШ</c:v>
                </c:pt>
                <c:pt idx="9">
                  <c:v>филиал Корчевнинская ООШ</c:v>
                </c:pt>
                <c:pt idx="10">
                  <c:v>Ленинская СОШ</c:v>
                </c:pt>
                <c:pt idx="11">
                  <c:v>филиал В-Юсьвинская ООШ</c:v>
                </c:pt>
                <c:pt idx="12">
                  <c:v>филиал Полвинская ООШ</c:v>
                </c:pt>
                <c:pt idx="13">
                  <c:v>Ленинская ОШИ</c:v>
                </c:pt>
                <c:pt idx="14">
                  <c:v>Белоевская ОШИ</c:v>
                </c:pt>
                <c:pt idx="15">
                  <c:v>Кувинская ОШИ</c:v>
                </c:pt>
                <c:pt idx="16">
                  <c:v>Сервинская ООШ</c:v>
                </c:pt>
              </c:strCache>
            </c:strRef>
          </c:cat>
          <c:val>
            <c:numRef>
              <c:f>Лист1!$B$2:$B$18</c:f>
              <c:numCache>
                <c:formatCode>General</c:formatCode>
                <c:ptCount val="17"/>
                <c:pt idx="0">
                  <c:v>17</c:v>
                </c:pt>
                <c:pt idx="1">
                  <c:v>21</c:v>
                </c:pt>
                <c:pt idx="2">
                  <c:v>21</c:v>
                </c:pt>
                <c:pt idx="3">
                  <c:v>44</c:v>
                </c:pt>
                <c:pt idx="4">
                  <c:v>21</c:v>
                </c:pt>
                <c:pt idx="5">
                  <c:v>11</c:v>
                </c:pt>
                <c:pt idx="6">
                  <c:v>45</c:v>
                </c:pt>
                <c:pt idx="7">
                  <c:v>27</c:v>
                </c:pt>
                <c:pt idx="8">
                  <c:v>9</c:v>
                </c:pt>
                <c:pt idx="9">
                  <c:v>7</c:v>
                </c:pt>
                <c:pt idx="10">
                  <c:v>24</c:v>
                </c:pt>
                <c:pt idx="11">
                  <c:v>15</c:v>
                </c:pt>
                <c:pt idx="12">
                  <c:v>8</c:v>
                </c:pt>
                <c:pt idx="13">
                  <c:v>15</c:v>
                </c:pt>
                <c:pt idx="14">
                  <c:v>40</c:v>
                </c:pt>
                <c:pt idx="15">
                  <c:v>33</c:v>
                </c:pt>
                <c:pt idx="16">
                  <c:v>24</c:v>
                </c:pt>
              </c:numCache>
            </c:numRef>
          </c:val>
          <c:extLst xmlns:c16r2="http://schemas.microsoft.com/office/drawing/2015/06/chart">
            <c:ext xmlns:c16="http://schemas.microsoft.com/office/drawing/2014/chart" uri="{C3380CC4-5D6E-409C-BE32-E72D297353CC}">
              <c16:uniqueId val="{00000000-8312-4A9D-BBE3-9698CDA35EC9}"/>
            </c:ext>
          </c:extLst>
        </c:ser>
        <c:ser>
          <c:idx val="1"/>
          <c:order val="1"/>
          <c:tx>
            <c:strRef>
              <c:f>Лист1!$C$1</c:f>
              <c:strCache>
                <c:ptCount val="1"/>
                <c:pt idx="0">
                  <c:v>наличе сети "Интернет"</c:v>
                </c:pt>
              </c:strCache>
            </c:strRef>
          </c:tx>
          <c:spPr>
            <a:solidFill>
              <a:schemeClr val="accent2"/>
            </a:solidFill>
            <a:ln>
              <a:noFill/>
            </a:ln>
            <a:effectLst/>
          </c:spPr>
          <c:invertIfNegative val="0"/>
          <c:cat>
            <c:strRef>
              <c:f>Лист1!$A$2:$A$18</c:f>
              <c:strCache>
                <c:ptCount val="17"/>
                <c:pt idx="0">
                  <c:v>Самковская СОШ</c:v>
                </c:pt>
                <c:pt idx="1">
                  <c:v>Гуринская СОШ</c:v>
                </c:pt>
                <c:pt idx="2">
                  <c:v>Пешниготрская СОШ</c:v>
                </c:pt>
                <c:pt idx="3">
                  <c:v>Белоевская СОШ</c:v>
                </c:pt>
                <c:pt idx="4">
                  <c:v>Ошибская СОШ</c:v>
                </c:pt>
                <c:pt idx="5">
                  <c:v>филиал Велвинская ООШ</c:v>
                </c:pt>
                <c:pt idx="6">
                  <c:v>Верх-Иньвенская СОШ</c:v>
                </c:pt>
                <c:pt idx="7">
                  <c:v>Кувинская СОШ</c:v>
                </c:pt>
                <c:pt idx="8">
                  <c:v>Егвинская ООШ</c:v>
                </c:pt>
                <c:pt idx="9">
                  <c:v>филиал Корчевнинская ООШ</c:v>
                </c:pt>
                <c:pt idx="10">
                  <c:v>Ленинская СОШ</c:v>
                </c:pt>
                <c:pt idx="11">
                  <c:v>филиал В-Юсьвинская ООШ</c:v>
                </c:pt>
                <c:pt idx="12">
                  <c:v>филиал Полвинская ООШ</c:v>
                </c:pt>
                <c:pt idx="13">
                  <c:v>Ленинская ОШИ</c:v>
                </c:pt>
                <c:pt idx="14">
                  <c:v>Белоевская ОШИ</c:v>
                </c:pt>
                <c:pt idx="15">
                  <c:v>Кувинская ОШИ</c:v>
                </c:pt>
                <c:pt idx="16">
                  <c:v>Сервинская ООШ</c:v>
                </c:pt>
              </c:strCache>
            </c:strRef>
          </c:cat>
          <c:val>
            <c:numRef>
              <c:f>Лист1!$C$2:$C$18</c:f>
              <c:numCache>
                <c:formatCode>General</c:formatCode>
                <c:ptCount val="17"/>
                <c:pt idx="0">
                  <c:v>21</c:v>
                </c:pt>
                <c:pt idx="1">
                  <c:v>12</c:v>
                </c:pt>
                <c:pt idx="2">
                  <c:v>21</c:v>
                </c:pt>
                <c:pt idx="3">
                  <c:v>44</c:v>
                </c:pt>
                <c:pt idx="4">
                  <c:v>21</c:v>
                </c:pt>
                <c:pt idx="5">
                  <c:v>0</c:v>
                </c:pt>
                <c:pt idx="6">
                  <c:v>43</c:v>
                </c:pt>
                <c:pt idx="7">
                  <c:v>25</c:v>
                </c:pt>
                <c:pt idx="8">
                  <c:v>9</c:v>
                </c:pt>
                <c:pt idx="9">
                  <c:v>2</c:v>
                </c:pt>
                <c:pt idx="10">
                  <c:v>24</c:v>
                </c:pt>
                <c:pt idx="11">
                  <c:v>15</c:v>
                </c:pt>
                <c:pt idx="12">
                  <c:v>8</c:v>
                </c:pt>
                <c:pt idx="13">
                  <c:v>15</c:v>
                </c:pt>
                <c:pt idx="14">
                  <c:v>40</c:v>
                </c:pt>
                <c:pt idx="15">
                  <c:v>22</c:v>
                </c:pt>
                <c:pt idx="16">
                  <c:v>24</c:v>
                </c:pt>
              </c:numCache>
            </c:numRef>
          </c:val>
          <c:extLst xmlns:c16r2="http://schemas.microsoft.com/office/drawing/2015/06/chart">
            <c:ext xmlns:c16="http://schemas.microsoft.com/office/drawing/2014/chart" uri="{C3380CC4-5D6E-409C-BE32-E72D297353CC}">
              <c16:uniqueId val="{00000001-8312-4A9D-BBE3-9698CDA35EC9}"/>
            </c:ext>
          </c:extLst>
        </c:ser>
        <c:ser>
          <c:idx val="2"/>
          <c:order val="2"/>
          <c:tx>
            <c:strRef>
              <c:f>Лист1!$D$1</c:f>
              <c:strCache>
                <c:ptCount val="1"/>
                <c:pt idx="0">
                  <c:v>отсутствие сети "Интарнет"</c:v>
                </c:pt>
              </c:strCache>
            </c:strRef>
          </c:tx>
          <c:spPr>
            <a:solidFill>
              <a:schemeClr val="accent3"/>
            </a:solidFill>
            <a:ln>
              <a:noFill/>
            </a:ln>
            <a:effectLst/>
          </c:spPr>
          <c:invertIfNegative val="0"/>
          <c:cat>
            <c:strRef>
              <c:f>Лист1!$A$2:$A$18</c:f>
              <c:strCache>
                <c:ptCount val="17"/>
                <c:pt idx="0">
                  <c:v>Самковская СОШ</c:v>
                </c:pt>
                <c:pt idx="1">
                  <c:v>Гуринская СОШ</c:v>
                </c:pt>
                <c:pt idx="2">
                  <c:v>Пешниготрская СОШ</c:v>
                </c:pt>
                <c:pt idx="3">
                  <c:v>Белоевская СОШ</c:v>
                </c:pt>
                <c:pt idx="4">
                  <c:v>Ошибская СОШ</c:v>
                </c:pt>
                <c:pt idx="5">
                  <c:v>филиал Велвинская ООШ</c:v>
                </c:pt>
                <c:pt idx="6">
                  <c:v>Верх-Иньвенская СОШ</c:v>
                </c:pt>
                <c:pt idx="7">
                  <c:v>Кувинская СОШ</c:v>
                </c:pt>
                <c:pt idx="8">
                  <c:v>Егвинская ООШ</c:v>
                </c:pt>
                <c:pt idx="9">
                  <c:v>филиал Корчевнинская ООШ</c:v>
                </c:pt>
                <c:pt idx="10">
                  <c:v>Ленинская СОШ</c:v>
                </c:pt>
                <c:pt idx="11">
                  <c:v>филиал В-Юсьвинская ООШ</c:v>
                </c:pt>
                <c:pt idx="12">
                  <c:v>филиал Полвинская ООШ</c:v>
                </c:pt>
                <c:pt idx="13">
                  <c:v>Ленинская ОШИ</c:v>
                </c:pt>
                <c:pt idx="14">
                  <c:v>Белоевская ОШИ</c:v>
                </c:pt>
                <c:pt idx="15">
                  <c:v>Кувинская ОШИ</c:v>
                </c:pt>
                <c:pt idx="16">
                  <c:v>Сервинская ООШ</c:v>
                </c:pt>
              </c:strCache>
            </c:strRef>
          </c:cat>
          <c:val>
            <c:numRef>
              <c:f>Лист1!$D$2:$D$18</c:f>
              <c:numCache>
                <c:formatCode>General</c:formatCode>
                <c:ptCount val="17"/>
                <c:pt idx="0">
                  <c:v>0</c:v>
                </c:pt>
                <c:pt idx="1">
                  <c:v>9</c:v>
                </c:pt>
                <c:pt idx="2">
                  <c:v>0</c:v>
                </c:pt>
                <c:pt idx="3">
                  <c:v>0</c:v>
                </c:pt>
                <c:pt idx="4">
                  <c:v>0</c:v>
                </c:pt>
                <c:pt idx="5">
                  <c:v>11</c:v>
                </c:pt>
                <c:pt idx="6">
                  <c:v>2</c:v>
                </c:pt>
                <c:pt idx="7">
                  <c:v>2</c:v>
                </c:pt>
                <c:pt idx="8">
                  <c:v>0</c:v>
                </c:pt>
                <c:pt idx="9">
                  <c:v>5</c:v>
                </c:pt>
                <c:pt idx="10">
                  <c:v>0</c:v>
                </c:pt>
                <c:pt idx="11">
                  <c:v>0</c:v>
                </c:pt>
                <c:pt idx="12">
                  <c:v>0</c:v>
                </c:pt>
                <c:pt idx="13">
                  <c:v>0</c:v>
                </c:pt>
                <c:pt idx="14">
                  <c:v>0</c:v>
                </c:pt>
                <c:pt idx="15">
                  <c:v>11</c:v>
                </c:pt>
              </c:numCache>
            </c:numRef>
          </c:val>
          <c:extLst xmlns:c16r2="http://schemas.microsoft.com/office/drawing/2015/06/chart">
            <c:ext xmlns:c16="http://schemas.microsoft.com/office/drawing/2014/chart" uri="{C3380CC4-5D6E-409C-BE32-E72D297353CC}">
              <c16:uniqueId val="{00000002-8312-4A9D-BBE3-9698CDA35EC9}"/>
            </c:ext>
          </c:extLst>
        </c:ser>
        <c:dLbls>
          <c:showLegendKey val="0"/>
          <c:showVal val="0"/>
          <c:showCatName val="0"/>
          <c:showSerName val="0"/>
          <c:showPercent val="0"/>
          <c:showBubbleSize val="0"/>
        </c:dLbls>
        <c:gapWidth val="219"/>
        <c:overlap val="-27"/>
        <c:axId val="143227520"/>
        <c:axId val="143249792"/>
      </c:barChart>
      <c:catAx>
        <c:axId val="14322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43249792"/>
        <c:crosses val="autoZero"/>
        <c:auto val="1"/>
        <c:lblAlgn val="ctr"/>
        <c:lblOffset val="100"/>
        <c:noMultiLvlLbl val="0"/>
      </c:catAx>
      <c:valAx>
        <c:axId val="143249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43227520"/>
        <c:crosses val="autoZero"/>
        <c:crossBetween val="between"/>
      </c:valAx>
      <c:spPr>
        <a:noFill/>
        <a:ln>
          <a:noFill/>
        </a:ln>
        <a:effectLst/>
      </c:spPr>
    </c:plotArea>
    <c:legend>
      <c:legendPos val="b"/>
      <c:layout>
        <c:manualLayout>
          <c:xMode val="edge"/>
          <c:yMode val="edge"/>
          <c:x val="3.4529058174822672E-2"/>
          <c:y val="0.88459250141797108"/>
          <c:w val="0.89999990254494144"/>
          <c:h val="7.36358240897210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dirty="0"/>
              <a:t>Количество </a:t>
            </a:r>
            <a:r>
              <a:rPr lang="ru-RU" dirty="0" smtClean="0"/>
              <a:t>педагогов, </a:t>
            </a:r>
            <a:r>
              <a:rPr lang="ru-RU" dirty="0"/>
              <a:t>перешедших на ДО, в </a:t>
            </a:r>
            <a:r>
              <a:rPr lang="ru-RU" dirty="0" err="1"/>
              <a:t>т.ч</a:t>
            </a:r>
            <a:r>
              <a:rPr lang="ru-RU" dirty="0"/>
              <a:t>. </a:t>
            </a:r>
          </a:p>
        </c:rich>
      </c:tx>
      <c:layout>
        <c:manualLayout>
          <c:xMode val="edge"/>
          <c:yMode val="edge"/>
          <c:x val="0.20508937960042062"/>
          <c:y val="2.1386711110355228E-2"/>
        </c:manualLayout>
      </c:layout>
      <c:overlay val="0"/>
      <c:spPr>
        <a:noFill/>
        <a:ln>
          <a:noFill/>
        </a:ln>
        <a:effectLst/>
      </c:spPr>
    </c:title>
    <c:autoTitleDeleted val="0"/>
    <c:plotArea>
      <c:layout>
        <c:manualLayout>
          <c:layoutTarget val="inner"/>
          <c:xMode val="edge"/>
          <c:yMode val="edge"/>
          <c:x val="0.11083972151242455"/>
          <c:y val="7.7055739625745592E-2"/>
          <c:w val="0.88498853258484644"/>
          <c:h val="0.54353845579729076"/>
        </c:manualLayout>
      </c:layout>
      <c:barChart>
        <c:barDir val="col"/>
        <c:grouping val="clustered"/>
        <c:varyColors val="0"/>
        <c:ser>
          <c:idx val="0"/>
          <c:order val="0"/>
          <c:tx>
            <c:strRef>
              <c:f>Лист1!$B$1</c:f>
              <c:strCache>
                <c:ptCount val="1"/>
                <c:pt idx="0">
                  <c:v>кол-во учителей реализующих ДО</c:v>
                </c:pt>
              </c:strCache>
            </c:strRef>
          </c:tx>
          <c:spPr>
            <a:solidFill>
              <a:schemeClr val="accent1"/>
            </a:solidFill>
            <a:ln>
              <a:solidFill>
                <a:schemeClr val="tx1"/>
              </a:solidFill>
            </a:ln>
            <a:effectLst/>
          </c:spPr>
          <c:invertIfNegative val="0"/>
          <c:cat>
            <c:strRef>
              <c:f>Лист1!$A$2:$A$18</c:f>
              <c:strCache>
                <c:ptCount val="17"/>
                <c:pt idx="0">
                  <c:v>Самковская СОШ</c:v>
                </c:pt>
                <c:pt idx="1">
                  <c:v>Гуринская СОШ</c:v>
                </c:pt>
                <c:pt idx="2">
                  <c:v>Пешнигортская СОШ</c:v>
                </c:pt>
                <c:pt idx="3">
                  <c:v>Белоевская СОШ</c:v>
                </c:pt>
                <c:pt idx="4">
                  <c:v>Ошибская СОШ</c:v>
                </c:pt>
                <c:pt idx="5">
                  <c:v>Велвинская ООШ</c:v>
                </c:pt>
                <c:pt idx="6">
                  <c:v>Верх-Иньвенская СОШ</c:v>
                </c:pt>
                <c:pt idx="7">
                  <c:v>Кувинская СОШ</c:v>
                </c:pt>
                <c:pt idx="8">
                  <c:v>Егвинская СОШ</c:v>
                </c:pt>
                <c:pt idx="9">
                  <c:v>Корчевнинская ООШ</c:v>
                </c:pt>
                <c:pt idx="10">
                  <c:v>Ленинская СОШ</c:v>
                </c:pt>
                <c:pt idx="11">
                  <c:v> В-Юсьвинская ООШ</c:v>
                </c:pt>
                <c:pt idx="12">
                  <c:v>Полвинская ООШ</c:v>
                </c:pt>
                <c:pt idx="13">
                  <c:v>Ленинская ОШИ</c:v>
                </c:pt>
                <c:pt idx="14">
                  <c:v>Белоевская ОШИ</c:v>
                </c:pt>
                <c:pt idx="15">
                  <c:v>Кувинская ОШИ</c:v>
                </c:pt>
                <c:pt idx="16">
                  <c:v>Сервинская ООШ</c:v>
                </c:pt>
              </c:strCache>
            </c:strRef>
          </c:cat>
          <c:val>
            <c:numRef>
              <c:f>Лист1!$B$2:$B$18</c:f>
              <c:numCache>
                <c:formatCode>General</c:formatCode>
                <c:ptCount val="17"/>
                <c:pt idx="0">
                  <c:v>21</c:v>
                </c:pt>
                <c:pt idx="1">
                  <c:v>21</c:v>
                </c:pt>
                <c:pt idx="2">
                  <c:v>21</c:v>
                </c:pt>
                <c:pt idx="3">
                  <c:v>44</c:v>
                </c:pt>
                <c:pt idx="4">
                  <c:v>22</c:v>
                </c:pt>
                <c:pt idx="5">
                  <c:v>11</c:v>
                </c:pt>
                <c:pt idx="6">
                  <c:v>35</c:v>
                </c:pt>
                <c:pt idx="7">
                  <c:v>29</c:v>
                </c:pt>
                <c:pt idx="8">
                  <c:v>15</c:v>
                </c:pt>
                <c:pt idx="9">
                  <c:v>13</c:v>
                </c:pt>
                <c:pt idx="10">
                  <c:v>26</c:v>
                </c:pt>
                <c:pt idx="11">
                  <c:v>15</c:v>
                </c:pt>
                <c:pt idx="12">
                  <c:v>10</c:v>
                </c:pt>
                <c:pt idx="13">
                  <c:v>15</c:v>
                </c:pt>
                <c:pt idx="14">
                  <c:v>40</c:v>
                </c:pt>
                <c:pt idx="15">
                  <c:v>33</c:v>
                </c:pt>
                <c:pt idx="16">
                  <c:v>24</c:v>
                </c:pt>
              </c:numCache>
            </c:numRef>
          </c:val>
          <c:extLst xmlns:c16r2="http://schemas.microsoft.com/office/drawing/2015/06/chart">
            <c:ext xmlns:c16="http://schemas.microsoft.com/office/drawing/2014/chart" uri="{C3380CC4-5D6E-409C-BE32-E72D297353CC}">
              <c16:uniqueId val="{00000000-703F-4850-BDFA-6B602E20EA3E}"/>
            </c:ext>
          </c:extLst>
        </c:ser>
        <c:ser>
          <c:idx val="1"/>
          <c:order val="1"/>
          <c:tx>
            <c:strRef>
              <c:f>Лист1!$C$1</c:f>
              <c:strCache>
                <c:ptCount val="1"/>
                <c:pt idx="0">
                  <c:v>уч.платформы</c:v>
                </c:pt>
              </c:strCache>
            </c:strRef>
          </c:tx>
          <c:spPr>
            <a:solidFill>
              <a:schemeClr val="accent2"/>
            </a:solidFill>
            <a:ln>
              <a:solidFill>
                <a:schemeClr val="tx1"/>
              </a:solidFill>
            </a:ln>
            <a:effectLst/>
          </c:spPr>
          <c:invertIfNegative val="0"/>
          <c:cat>
            <c:strRef>
              <c:f>Лист1!$A$2:$A$18</c:f>
              <c:strCache>
                <c:ptCount val="17"/>
                <c:pt idx="0">
                  <c:v>Самковская СОШ</c:v>
                </c:pt>
                <c:pt idx="1">
                  <c:v>Гуринская СОШ</c:v>
                </c:pt>
                <c:pt idx="2">
                  <c:v>Пешнигортская СОШ</c:v>
                </c:pt>
                <c:pt idx="3">
                  <c:v>Белоевская СОШ</c:v>
                </c:pt>
                <c:pt idx="4">
                  <c:v>Ошибская СОШ</c:v>
                </c:pt>
                <c:pt idx="5">
                  <c:v>Велвинская ООШ</c:v>
                </c:pt>
                <c:pt idx="6">
                  <c:v>Верх-Иньвенская СОШ</c:v>
                </c:pt>
                <c:pt idx="7">
                  <c:v>Кувинская СОШ</c:v>
                </c:pt>
                <c:pt idx="8">
                  <c:v>Егвинская СОШ</c:v>
                </c:pt>
                <c:pt idx="9">
                  <c:v>Корчевнинская ООШ</c:v>
                </c:pt>
                <c:pt idx="10">
                  <c:v>Ленинская СОШ</c:v>
                </c:pt>
                <c:pt idx="11">
                  <c:v> В-Юсьвинская ООШ</c:v>
                </c:pt>
                <c:pt idx="12">
                  <c:v>Полвинская ООШ</c:v>
                </c:pt>
                <c:pt idx="13">
                  <c:v>Ленинская ОШИ</c:v>
                </c:pt>
                <c:pt idx="14">
                  <c:v>Белоевская ОШИ</c:v>
                </c:pt>
                <c:pt idx="15">
                  <c:v>Кувинская ОШИ</c:v>
                </c:pt>
                <c:pt idx="16">
                  <c:v>Сервинская ООШ</c:v>
                </c:pt>
              </c:strCache>
            </c:strRef>
          </c:cat>
          <c:val>
            <c:numRef>
              <c:f>Лист1!$C$2:$C$18</c:f>
              <c:numCache>
                <c:formatCode>General</c:formatCode>
                <c:ptCount val="17"/>
                <c:pt idx="0">
                  <c:v>6</c:v>
                </c:pt>
                <c:pt idx="1">
                  <c:v>6</c:v>
                </c:pt>
                <c:pt idx="2">
                  <c:v>0</c:v>
                </c:pt>
                <c:pt idx="3">
                  <c:v>19</c:v>
                </c:pt>
                <c:pt idx="4">
                  <c:v>0</c:v>
                </c:pt>
                <c:pt idx="5">
                  <c:v>0</c:v>
                </c:pt>
                <c:pt idx="6">
                  <c:v>17</c:v>
                </c:pt>
                <c:pt idx="7">
                  <c:v>16</c:v>
                </c:pt>
                <c:pt idx="8">
                  <c:v>6</c:v>
                </c:pt>
                <c:pt idx="9">
                  <c:v>0</c:v>
                </c:pt>
                <c:pt idx="10">
                  <c:v>10</c:v>
                </c:pt>
                <c:pt idx="11">
                  <c:v>7</c:v>
                </c:pt>
                <c:pt idx="12">
                  <c:v>0</c:v>
                </c:pt>
                <c:pt idx="13">
                  <c:v>4</c:v>
                </c:pt>
                <c:pt idx="14">
                  <c:v>0</c:v>
                </c:pt>
                <c:pt idx="15">
                  <c:v>0</c:v>
                </c:pt>
                <c:pt idx="16">
                  <c:v>1</c:v>
                </c:pt>
              </c:numCache>
            </c:numRef>
          </c:val>
          <c:extLst xmlns:c16r2="http://schemas.microsoft.com/office/drawing/2015/06/chart">
            <c:ext xmlns:c16="http://schemas.microsoft.com/office/drawing/2014/chart" uri="{C3380CC4-5D6E-409C-BE32-E72D297353CC}">
              <c16:uniqueId val="{00000001-703F-4850-BDFA-6B602E20EA3E}"/>
            </c:ext>
          </c:extLst>
        </c:ser>
        <c:ser>
          <c:idx val="2"/>
          <c:order val="2"/>
          <c:tx>
            <c:strRef>
              <c:f>Лист1!$D$1</c:f>
              <c:strCache>
                <c:ptCount val="1"/>
                <c:pt idx="0">
                  <c:v>тетради</c:v>
                </c:pt>
              </c:strCache>
            </c:strRef>
          </c:tx>
          <c:spPr>
            <a:solidFill>
              <a:schemeClr val="accent3"/>
            </a:solidFill>
            <a:ln>
              <a:solidFill>
                <a:schemeClr val="tx1"/>
              </a:solidFill>
            </a:ln>
            <a:effectLst/>
          </c:spPr>
          <c:invertIfNegative val="0"/>
          <c:cat>
            <c:strRef>
              <c:f>Лист1!$A$2:$A$18</c:f>
              <c:strCache>
                <c:ptCount val="17"/>
                <c:pt idx="0">
                  <c:v>Самковская СОШ</c:v>
                </c:pt>
                <c:pt idx="1">
                  <c:v>Гуринская СОШ</c:v>
                </c:pt>
                <c:pt idx="2">
                  <c:v>Пешнигортская СОШ</c:v>
                </c:pt>
                <c:pt idx="3">
                  <c:v>Белоевская СОШ</c:v>
                </c:pt>
                <c:pt idx="4">
                  <c:v>Ошибская СОШ</c:v>
                </c:pt>
                <c:pt idx="5">
                  <c:v>Велвинская ООШ</c:v>
                </c:pt>
                <c:pt idx="6">
                  <c:v>Верх-Иньвенская СОШ</c:v>
                </c:pt>
                <c:pt idx="7">
                  <c:v>Кувинская СОШ</c:v>
                </c:pt>
                <c:pt idx="8">
                  <c:v>Егвинская СОШ</c:v>
                </c:pt>
                <c:pt idx="9">
                  <c:v>Корчевнинская ООШ</c:v>
                </c:pt>
                <c:pt idx="10">
                  <c:v>Ленинская СОШ</c:v>
                </c:pt>
                <c:pt idx="11">
                  <c:v> В-Юсьвинская ООШ</c:v>
                </c:pt>
                <c:pt idx="12">
                  <c:v>Полвинская ООШ</c:v>
                </c:pt>
                <c:pt idx="13">
                  <c:v>Ленинская ОШИ</c:v>
                </c:pt>
                <c:pt idx="14">
                  <c:v>Белоевская ОШИ</c:v>
                </c:pt>
                <c:pt idx="15">
                  <c:v>Кувинская ОШИ</c:v>
                </c:pt>
                <c:pt idx="16">
                  <c:v>Сервинская ООШ</c:v>
                </c:pt>
              </c:strCache>
            </c:strRef>
          </c:cat>
          <c:val>
            <c:numRef>
              <c:f>Лист1!$D$2:$D$18</c:f>
              <c:numCache>
                <c:formatCode>General</c:formatCode>
                <c:ptCount val="17"/>
                <c:pt idx="0">
                  <c:v>0</c:v>
                </c:pt>
                <c:pt idx="1">
                  <c:v>21</c:v>
                </c:pt>
                <c:pt idx="2">
                  <c:v>0</c:v>
                </c:pt>
                <c:pt idx="3">
                  <c:v>3</c:v>
                </c:pt>
                <c:pt idx="4">
                  <c:v>0</c:v>
                </c:pt>
                <c:pt idx="5">
                  <c:v>11</c:v>
                </c:pt>
                <c:pt idx="6">
                  <c:v>0</c:v>
                </c:pt>
                <c:pt idx="7">
                  <c:v>2</c:v>
                </c:pt>
                <c:pt idx="8">
                  <c:v>4</c:v>
                </c:pt>
                <c:pt idx="9">
                  <c:v>4</c:v>
                </c:pt>
                <c:pt idx="10">
                  <c:v>5</c:v>
                </c:pt>
                <c:pt idx="11">
                  <c:v>0</c:v>
                </c:pt>
                <c:pt idx="12">
                  <c:v>0</c:v>
                </c:pt>
                <c:pt idx="13">
                  <c:v>4</c:v>
                </c:pt>
                <c:pt idx="14">
                  <c:v>0</c:v>
                </c:pt>
                <c:pt idx="15">
                  <c:v>0</c:v>
                </c:pt>
                <c:pt idx="16">
                  <c:v>0</c:v>
                </c:pt>
              </c:numCache>
            </c:numRef>
          </c:val>
          <c:extLst xmlns:c16r2="http://schemas.microsoft.com/office/drawing/2015/06/chart">
            <c:ext xmlns:c16="http://schemas.microsoft.com/office/drawing/2014/chart" uri="{C3380CC4-5D6E-409C-BE32-E72D297353CC}">
              <c16:uniqueId val="{00000002-703F-4850-BDFA-6B602E20EA3E}"/>
            </c:ext>
          </c:extLst>
        </c:ser>
        <c:ser>
          <c:idx val="3"/>
          <c:order val="3"/>
          <c:tx>
            <c:strRef>
              <c:f>Лист1!$E$1</c:f>
              <c:strCache>
                <c:ptCount val="1"/>
                <c:pt idx="0">
                  <c:v>другая форма</c:v>
                </c:pt>
              </c:strCache>
            </c:strRef>
          </c:tx>
          <c:spPr>
            <a:solidFill>
              <a:schemeClr val="accent4"/>
            </a:solidFill>
            <a:ln>
              <a:solidFill>
                <a:schemeClr val="tx1"/>
              </a:solidFill>
            </a:ln>
            <a:effectLst/>
          </c:spPr>
          <c:invertIfNegative val="0"/>
          <c:cat>
            <c:strRef>
              <c:f>Лист1!$A$2:$A$18</c:f>
              <c:strCache>
                <c:ptCount val="17"/>
                <c:pt idx="0">
                  <c:v>Самковская СОШ</c:v>
                </c:pt>
                <c:pt idx="1">
                  <c:v>Гуринская СОШ</c:v>
                </c:pt>
                <c:pt idx="2">
                  <c:v>Пешнигортская СОШ</c:v>
                </c:pt>
                <c:pt idx="3">
                  <c:v>Белоевская СОШ</c:v>
                </c:pt>
                <c:pt idx="4">
                  <c:v>Ошибская СОШ</c:v>
                </c:pt>
                <c:pt idx="5">
                  <c:v>Велвинская ООШ</c:v>
                </c:pt>
                <c:pt idx="6">
                  <c:v>Верх-Иньвенская СОШ</c:v>
                </c:pt>
                <c:pt idx="7">
                  <c:v>Кувинская СОШ</c:v>
                </c:pt>
                <c:pt idx="8">
                  <c:v>Егвинская СОШ</c:v>
                </c:pt>
                <c:pt idx="9">
                  <c:v>Корчевнинская ООШ</c:v>
                </c:pt>
                <c:pt idx="10">
                  <c:v>Ленинская СОШ</c:v>
                </c:pt>
                <c:pt idx="11">
                  <c:v> В-Юсьвинская ООШ</c:v>
                </c:pt>
                <c:pt idx="12">
                  <c:v>Полвинская ООШ</c:v>
                </c:pt>
                <c:pt idx="13">
                  <c:v>Ленинская ОШИ</c:v>
                </c:pt>
                <c:pt idx="14">
                  <c:v>Белоевская ОШИ</c:v>
                </c:pt>
                <c:pt idx="15">
                  <c:v>Кувинская ОШИ</c:v>
                </c:pt>
                <c:pt idx="16">
                  <c:v>Сервинская ООШ</c:v>
                </c:pt>
              </c:strCache>
            </c:strRef>
          </c:cat>
          <c:val>
            <c:numRef>
              <c:f>Лист1!$E$2:$E$18</c:f>
              <c:numCache>
                <c:formatCode>General</c:formatCode>
                <c:ptCount val="17"/>
                <c:pt idx="0">
                  <c:v>21</c:v>
                </c:pt>
                <c:pt idx="1">
                  <c:v>21</c:v>
                </c:pt>
                <c:pt idx="2">
                  <c:v>21</c:v>
                </c:pt>
                <c:pt idx="3">
                  <c:v>22</c:v>
                </c:pt>
                <c:pt idx="4">
                  <c:v>22</c:v>
                </c:pt>
                <c:pt idx="5">
                  <c:v>0</c:v>
                </c:pt>
                <c:pt idx="6">
                  <c:v>18</c:v>
                </c:pt>
                <c:pt idx="7">
                  <c:v>29</c:v>
                </c:pt>
                <c:pt idx="8">
                  <c:v>5</c:v>
                </c:pt>
                <c:pt idx="9">
                  <c:v>9</c:v>
                </c:pt>
                <c:pt idx="10">
                  <c:v>26</c:v>
                </c:pt>
                <c:pt idx="11">
                  <c:v>15</c:v>
                </c:pt>
                <c:pt idx="12">
                  <c:v>10</c:v>
                </c:pt>
                <c:pt idx="13">
                  <c:v>15</c:v>
                </c:pt>
                <c:pt idx="14">
                  <c:v>40</c:v>
                </c:pt>
                <c:pt idx="15">
                  <c:v>33</c:v>
                </c:pt>
                <c:pt idx="16">
                  <c:v>23</c:v>
                </c:pt>
              </c:numCache>
            </c:numRef>
          </c:val>
          <c:extLst xmlns:c16r2="http://schemas.microsoft.com/office/drawing/2015/06/chart">
            <c:ext xmlns:c16="http://schemas.microsoft.com/office/drawing/2014/chart" uri="{C3380CC4-5D6E-409C-BE32-E72D297353CC}">
              <c16:uniqueId val="{00000003-703F-4850-BDFA-6B602E20EA3E}"/>
            </c:ext>
          </c:extLst>
        </c:ser>
        <c:dLbls>
          <c:showLegendKey val="0"/>
          <c:showVal val="0"/>
          <c:showCatName val="0"/>
          <c:showSerName val="0"/>
          <c:showPercent val="0"/>
          <c:showBubbleSize val="0"/>
        </c:dLbls>
        <c:gapWidth val="219"/>
        <c:overlap val="-27"/>
        <c:axId val="138240768"/>
        <c:axId val="138242304"/>
      </c:barChart>
      <c:catAx>
        <c:axId val="13824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38242304"/>
        <c:crosses val="autoZero"/>
        <c:auto val="1"/>
        <c:lblAlgn val="ctr"/>
        <c:lblOffset val="100"/>
        <c:noMultiLvlLbl val="0"/>
      </c:catAx>
      <c:valAx>
        <c:axId val="13824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38240768"/>
        <c:crosses val="autoZero"/>
        <c:crossBetween val="between"/>
      </c:valAx>
      <c:spPr>
        <a:noFill/>
        <a:ln>
          <a:noFill/>
        </a:ln>
        <a:effectLst/>
      </c:spPr>
    </c:plotArea>
    <c:legend>
      <c:legendPos val="b"/>
      <c:layout>
        <c:manualLayout>
          <c:xMode val="edge"/>
          <c:yMode val="edge"/>
          <c:x val="7.7312335666407439E-2"/>
          <c:y val="0.94875280736613032"/>
          <c:w val="0.81864759018687328"/>
          <c:h val="4.5688565387209966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drawing1.xml><?xml version="1.0" encoding="utf-8"?>
<c:userShapes xmlns:c="http://schemas.openxmlformats.org/drawingml/2006/chart">
  <cdr:relSizeAnchor xmlns:cdr="http://schemas.openxmlformats.org/drawingml/2006/chartDrawing">
    <cdr:from>
      <cdr:x>0.31667</cdr:x>
      <cdr:y>0</cdr:y>
    </cdr:from>
    <cdr:to>
      <cdr:x>1</cdr:x>
      <cdr:y>0.15199</cdr:y>
    </cdr:to>
    <cdr:sp macro="" textlink="">
      <cdr:nvSpPr>
        <cdr:cNvPr id="2" name="TextBox 1">
          <a:extLst xmlns:a="http://schemas.openxmlformats.org/drawingml/2006/main">
            <a:ext uri="{FF2B5EF4-FFF2-40B4-BE49-F238E27FC236}">
              <a16:creationId xmlns="" xmlns:a16="http://schemas.microsoft.com/office/drawing/2014/main" id="{A37BFE45-9D13-4D04-9542-AE7D400B1529}"/>
            </a:ext>
          </a:extLst>
        </cdr:cNvPr>
        <cdr:cNvSpPr txBox="1"/>
      </cdr:nvSpPr>
      <cdr:spPr>
        <a:xfrm xmlns:a="http://schemas.openxmlformats.org/drawingml/2006/main">
          <a:off x="1368151" y="0"/>
          <a:ext cx="2952330" cy="3854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ru-RU" sz="2400" b="1" dirty="0">
              <a:solidFill>
                <a:schemeClr val="bg2">
                  <a:lumMod val="25000"/>
                </a:schemeClr>
              </a:solidFill>
              <a:latin typeface="Gabriola" pitchFamily="82" charset="0"/>
              <a:cs typeface="Times New Roman" panose="02020603050405020304" pitchFamily="18" charset="0"/>
            </a:rPr>
            <a:t>Количество выпускников</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D3782E-AE8A-43D6-9B48-FE1BD6904D1A}" type="datetimeFigureOut">
              <a:rPr lang="ru-RU" smtClean="0"/>
              <a:t>03.09.2020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2E806A-1B44-4D01-AB5A-0D01D416818B}" type="slidenum">
              <a:rPr lang="ru-RU" smtClean="0"/>
              <a:t>‹#›</a:t>
            </a:fld>
            <a:endParaRPr lang="ru-RU"/>
          </a:p>
        </p:txBody>
      </p:sp>
    </p:spTree>
    <p:extLst>
      <p:ext uri="{BB962C8B-B14F-4D97-AF65-F5344CB8AC3E}">
        <p14:creationId xmlns:p14="http://schemas.microsoft.com/office/powerpoint/2010/main" val="2115145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eloevosad.r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457200" rtl="0" eaLnBrk="1" fontAlgn="auto" latinLnBrk="0" hangingPunct="1">
              <a:lnSpc>
                <a:spcPct val="100000"/>
              </a:lnSpc>
              <a:spcBef>
                <a:spcPts val="1000"/>
              </a:spcBef>
              <a:spcAft>
                <a:spcPts val="0"/>
              </a:spcAft>
              <a:buClr>
                <a:srgbClr val="353535"/>
              </a:buClr>
              <a:buSzTx/>
              <a:buFontTx/>
              <a:buNone/>
              <a:tabLst/>
              <a:defRPr/>
            </a:pPr>
            <a:r>
              <a:rPr kumimoji="0" lang="ru-RU" sz="1200" b="0" i="0" u="none" strike="noStrike" kern="1200" cap="none" spc="0" normalizeH="0" baseline="0" noProof="0" dirty="0" smtClean="0">
                <a:ln>
                  <a:noFill/>
                </a:ln>
                <a:solidFill>
                  <a:prstClr val="black"/>
                </a:solidFill>
                <a:effectLst/>
                <a:uLnTx/>
                <a:uFillTx/>
                <a:latin typeface="Arial"/>
                <a:ea typeface="+mn-ea"/>
                <a:cs typeface="+mn-cs"/>
              </a:rPr>
              <a:t>В 2019 году в рамках подпрограммы «Приведение образовательных организаций в нормативное состояние» освоено 31</a:t>
            </a:r>
            <a:r>
              <a:rPr kumimoji="0" lang="ru-RU" sz="1200" b="0" i="0" u="none" strike="noStrike" kern="1200" cap="none" spc="0" normalizeH="0" baseline="0" noProof="0" dirty="0" smtClean="0">
                <a:ln>
                  <a:noFill/>
                </a:ln>
                <a:solidFill>
                  <a:srgbClr val="FF0000"/>
                </a:solidFill>
                <a:effectLst/>
                <a:uLnTx/>
                <a:uFillTx/>
                <a:latin typeface="Arial"/>
                <a:ea typeface="+mn-ea"/>
                <a:cs typeface="+mn-cs"/>
              </a:rPr>
              <a:t> млн. 296 тыс. 210</a:t>
            </a:r>
            <a:r>
              <a:rPr kumimoji="0" lang="ru-RU" sz="1200" b="0" i="0" u="none" strike="noStrike" kern="1200" cap="none" spc="0" normalizeH="0" baseline="0" noProof="0" dirty="0" smtClean="0">
                <a:ln>
                  <a:noFill/>
                </a:ln>
                <a:solidFill>
                  <a:prstClr val="black"/>
                </a:solidFill>
                <a:effectLst/>
                <a:uLnTx/>
                <a:uFillTx/>
                <a:latin typeface="Arial"/>
                <a:ea typeface="+mn-ea"/>
                <a:cs typeface="+mn-cs"/>
              </a:rPr>
              <a:t> рублей, в том числе средства бюджете Кудымкарского района 14 млн. 547 тыс. 573 рубля, средства бюджета Пермского края 15 млн. 150 тыс. 592 рубля</a:t>
            </a:r>
            <a:r>
              <a:rPr kumimoji="0" lang="ru-RU" sz="1050" b="0" i="0" u="none" strike="noStrike" kern="1200" cap="none" spc="0" normalizeH="0" baseline="0" noProof="0" dirty="0" smtClean="0">
                <a:ln>
                  <a:noFill/>
                </a:ln>
                <a:solidFill>
                  <a:prstClr val="black"/>
                </a:solidFill>
                <a:effectLst/>
                <a:uLnTx/>
                <a:uFillTx/>
                <a:latin typeface="+mn-lt"/>
                <a:ea typeface="+mn-ea"/>
                <a:cs typeface="+mn-cs"/>
              </a:rPr>
              <a:t>, средства федерального бюджета 1 млн. 598 тыс. 045  рублей. </a:t>
            </a:r>
          </a:p>
          <a:p>
            <a:pPr marL="0" marR="0" lvl="0" indent="0" algn="just" defTabSz="457200" rtl="0" eaLnBrk="1" fontAlgn="auto" latinLnBrk="0" hangingPunct="1">
              <a:lnSpc>
                <a:spcPct val="100000"/>
              </a:lnSpc>
              <a:spcBef>
                <a:spcPts val="1000"/>
              </a:spcBef>
              <a:spcAft>
                <a:spcPts val="0"/>
              </a:spcAft>
              <a:buClr>
                <a:srgbClr val="353535"/>
              </a:buClr>
              <a:buSzTx/>
              <a:buFontTx/>
              <a:buNone/>
              <a:tabLst/>
              <a:defRPr/>
            </a:pPr>
            <a:endParaRPr kumimoji="0" lang="ru-RU" sz="105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just" defTabSz="457200" rtl="0" eaLnBrk="1" fontAlgn="auto" latinLnBrk="0" hangingPunct="1">
              <a:lnSpc>
                <a:spcPct val="100000"/>
              </a:lnSpc>
              <a:spcBef>
                <a:spcPts val="1000"/>
              </a:spcBef>
              <a:spcAft>
                <a:spcPts val="0"/>
              </a:spcAft>
              <a:buClr>
                <a:srgbClr val="353535"/>
              </a:buClr>
              <a:buSzTx/>
              <a:buFontTx/>
              <a:buNone/>
              <a:tabLst/>
              <a:defRPr/>
            </a:pPr>
            <a:r>
              <a:rPr kumimoji="0" lang="ru-RU" sz="1200" b="0" i="0" u="none" strike="noStrike" kern="1200" cap="none" spc="0" normalizeH="0" baseline="0" noProof="0" dirty="0" smtClean="0">
                <a:ln>
                  <a:noFill/>
                </a:ln>
                <a:solidFill>
                  <a:prstClr val="black"/>
                </a:solidFill>
                <a:effectLst/>
                <a:uLnTx/>
                <a:uFillTx/>
                <a:latin typeface="Arial"/>
                <a:ea typeface="+mn-ea"/>
                <a:cs typeface="+mn-cs"/>
              </a:rPr>
              <a:t>На реализацию подпрограммы «Приведение образовательных организаций в нормативное состояние» в 2020 году выделено 40</a:t>
            </a:r>
            <a:r>
              <a:rPr kumimoji="0" lang="ru-RU" sz="1200" b="0" i="0" u="none" strike="noStrike" kern="1200" cap="none" spc="0" normalizeH="0" baseline="0" noProof="0" dirty="0" smtClean="0">
                <a:ln>
                  <a:noFill/>
                </a:ln>
                <a:solidFill>
                  <a:srgbClr val="FF0000"/>
                </a:solidFill>
                <a:effectLst/>
                <a:uLnTx/>
                <a:uFillTx/>
                <a:latin typeface="Arial"/>
                <a:ea typeface="+mn-ea"/>
                <a:cs typeface="+mn-cs"/>
              </a:rPr>
              <a:t> млн. 876 тыс. 614 рубля</a:t>
            </a:r>
            <a:r>
              <a:rPr kumimoji="0" lang="ru-RU" sz="1200" b="0" i="0" u="none" strike="noStrike" kern="1200" cap="none" spc="0" normalizeH="0" baseline="0" noProof="0" dirty="0" smtClean="0">
                <a:ln>
                  <a:noFill/>
                </a:ln>
                <a:solidFill>
                  <a:prstClr val="black"/>
                </a:solidFill>
                <a:effectLst/>
                <a:uLnTx/>
                <a:uFillTx/>
                <a:latin typeface="Arial"/>
                <a:ea typeface="+mn-ea"/>
                <a:cs typeface="+mn-cs"/>
              </a:rPr>
              <a:t>, в том числе 16</a:t>
            </a:r>
            <a:r>
              <a:rPr kumimoji="0" lang="ru-RU" sz="1200" b="0" i="0" u="none" strike="noStrike" kern="1200" cap="none" spc="0" normalizeH="0" baseline="0" noProof="0" dirty="0" smtClean="0">
                <a:ln>
                  <a:noFill/>
                </a:ln>
                <a:solidFill>
                  <a:srgbClr val="FF0000"/>
                </a:solidFill>
                <a:effectLst/>
                <a:uLnTx/>
                <a:uFillTx/>
                <a:latin typeface="Arial"/>
                <a:ea typeface="+mn-ea"/>
                <a:cs typeface="+mn-cs"/>
              </a:rPr>
              <a:t> млн.</a:t>
            </a:r>
            <a:r>
              <a:rPr kumimoji="0" lang="ru-RU" sz="1200" b="0" i="0" u="none" strike="noStrike" kern="1200" cap="none" spc="0" normalizeH="0" baseline="0" noProof="0" dirty="0" smtClean="0">
                <a:ln>
                  <a:noFill/>
                </a:ln>
                <a:solidFill>
                  <a:prstClr val="black"/>
                </a:solidFill>
                <a:effectLst/>
                <a:uLnTx/>
                <a:uFillTx/>
                <a:latin typeface="Arial"/>
                <a:ea typeface="+mn-ea"/>
                <a:cs typeface="+mn-cs"/>
              </a:rPr>
              <a:t> 39</a:t>
            </a:r>
            <a:r>
              <a:rPr kumimoji="0" lang="ru-RU" sz="1200" b="0" i="0" u="none" strike="noStrike" kern="1200" cap="none" spc="0" normalizeH="0" baseline="0" noProof="0" dirty="0" smtClean="0">
                <a:ln>
                  <a:noFill/>
                </a:ln>
                <a:solidFill>
                  <a:srgbClr val="FF0000"/>
                </a:solidFill>
                <a:effectLst/>
                <a:uLnTx/>
                <a:uFillTx/>
                <a:latin typeface="Arial"/>
                <a:ea typeface="+mn-ea"/>
                <a:cs typeface="+mn-cs"/>
              </a:rPr>
              <a:t>1 тыс. 251 рублей</a:t>
            </a:r>
            <a:r>
              <a:rPr kumimoji="0" lang="ru-RU" sz="1200" b="0" i="0" u="none" strike="noStrike" kern="1200" cap="none" spc="0" normalizeH="0" baseline="0" noProof="0" dirty="0" smtClean="0">
                <a:ln>
                  <a:noFill/>
                </a:ln>
                <a:solidFill>
                  <a:prstClr val="black"/>
                </a:solidFill>
                <a:effectLst/>
                <a:uLnTx/>
                <a:uFillTx/>
                <a:latin typeface="Arial"/>
                <a:ea typeface="+mn-ea"/>
                <a:cs typeface="+mn-cs"/>
              </a:rPr>
              <a:t> средства бюджета Кудымкарского муниципального района, </a:t>
            </a:r>
            <a:r>
              <a:rPr kumimoji="0" lang="ru-RU" sz="1200" b="0" i="0" u="none" strike="noStrike" kern="1200" cap="none" spc="0" normalizeH="0" baseline="0" noProof="0" dirty="0" smtClean="0">
                <a:ln>
                  <a:noFill/>
                </a:ln>
                <a:solidFill>
                  <a:srgbClr val="FF0000"/>
                </a:solidFill>
                <a:effectLst/>
                <a:uLnTx/>
                <a:uFillTx/>
                <a:latin typeface="Arial"/>
                <a:ea typeface="+mn-ea"/>
                <a:cs typeface="+mn-cs"/>
              </a:rPr>
              <a:t>22 млн. 007 тыс. 196 рублей </a:t>
            </a:r>
            <a:r>
              <a:rPr kumimoji="0" lang="ru-RU" sz="1200" b="0" i="0" u="none" strike="noStrike" kern="1200" cap="none" spc="0" normalizeH="0" baseline="0" noProof="0" dirty="0" smtClean="0">
                <a:ln>
                  <a:noFill/>
                </a:ln>
                <a:solidFill>
                  <a:prstClr val="black"/>
                </a:solidFill>
                <a:effectLst/>
                <a:uLnTx/>
                <a:uFillTx/>
                <a:latin typeface="Arial"/>
                <a:ea typeface="+mn-ea"/>
                <a:cs typeface="+mn-cs"/>
              </a:rPr>
              <a:t>средства бюджета Пермского края, </a:t>
            </a:r>
            <a:r>
              <a:rPr kumimoji="0" lang="ru-RU" sz="1200" b="0" i="0" u="none" strike="noStrike" kern="1200" cap="none" spc="0" normalizeH="0" baseline="0" noProof="0" dirty="0" smtClean="0">
                <a:ln>
                  <a:noFill/>
                </a:ln>
                <a:solidFill>
                  <a:prstClr val="black"/>
                </a:solidFill>
                <a:effectLst/>
                <a:uLnTx/>
                <a:uFillTx/>
                <a:latin typeface="+mn-lt"/>
                <a:ea typeface="+mn-ea"/>
                <a:cs typeface="+mn-cs"/>
              </a:rPr>
              <a:t>2 млн. 478 тыс. 166  рублей средства федерального бюджета. </a:t>
            </a:r>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3</a:t>
            </a:fld>
            <a:endParaRPr lang="ru-RU"/>
          </a:p>
        </p:txBody>
      </p:sp>
    </p:spTree>
    <p:extLst>
      <p:ext uri="{BB962C8B-B14F-4D97-AF65-F5344CB8AC3E}">
        <p14:creationId xmlns:p14="http://schemas.microsoft.com/office/powerpoint/2010/main" val="329746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1" i="0" u="none" strike="noStrike" kern="1200" cap="none" spc="0" normalizeH="0" baseline="0" noProof="0" dirty="0" smtClean="0">
                <a:ln>
                  <a:noFill/>
                </a:ln>
                <a:solidFill>
                  <a:prstClr val="black"/>
                </a:solidFill>
                <a:effectLst/>
                <a:uLnTx/>
                <a:uFillTx/>
                <a:latin typeface="+mn-lt"/>
                <a:ea typeface="+mn-ea"/>
                <a:cs typeface="+mn-cs"/>
              </a:rPr>
              <a:t>Победители конкурса «Ребенок в объективе ФГОС»:</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prstClr val="black"/>
                </a:solidFill>
                <a:effectLst/>
                <a:uLnTx/>
                <a:uFillTx/>
                <a:latin typeface="+mn-lt"/>
                <a:ea typeface="+mn-ea"/>
                <a:cs typeface="+mn-cs"/>
              </a:rPr>
              <a:t>Номинация «Эколого – краеведческий календарь», «Детский сад с. </a:t>
            </a:r>
            <a:r>
              <a:rPr kumimoji="0" lang="ru-RU" sz="2800" b="0" i="0" u="none" strike="noStrike" kern="1200" cap="none" spc="0" normalizeH="0" baseline="0" noProof="0" dirty="0" err="1" smtClean="0">
                <a:ln>
                  <a:noFill/>
                </a:ln>
                <a:solidFill>
                  <a:prstClr val="black"/>
                </a:solidFill>
                <a:effectLst/>
                <a:uLnTx/>
                <a:uFillTx/>
                <a:latin typeface="+mn-lt"/>
                <a:ea typeface="+mn-ea"/>
                <a:cs typeface="+mn-cs"/>
              </a:rPr>
              <a:t>Корчёвня</a:t>
            </a:r>
            <a:r>
              <a:rPr kumimoji="0" lang="ru-RU" sz="2800" b="0" i="0" u="none" strike="noStrike" kern="1200" cap="none" spc="0" normalizeH="0" baseline="0" noProof="0" dirty="0" smtClean="0">
                <a:ln>
                  <a:noFill/>
                </a:ln>
                <a:solidFill>
                  <a:prstClr val="black"/>
                </a:solidFill>
                <a:effectLst/>
                <a:uLnTx/>
                <a:uFillTx/>
                <a:latin typeface="+mn-lt"/>
                <a:ea typeface="+mn-ea"/>
                <a:cs typeface="+mn-cs"/>
              </a:rPr>
              <a:t>», «Детский сад с. </a:t>
            </a:r>
            <a:r>
              <a:rPr kumimoji="0" lang="ru-RU" sz="2800" b="0" i="0" u="none" strike="noStrike" kern="1200" cap="none" spc="0" normalizeH="0" baseline="0" noProof="0" dirty="0" err="1" smtClean="0">
                <a:ln>
                  <a:noFill/>
                </a:ln>
                <a:solidFill>
                  <a:prstClr val="black"/>
                </a:solidFill>
                <a:effectLst/>
                <a:uLnTx/>
                <a:uFillTx/>
                <a:latin typeface="+mn-lt"/>
                <a:ea typeface="+mn-ea"/>
                <a:cs typeface="+mn-cs"/>
              </a:rPr>
              <a:t>Пешнигорт</a:t>
            </a:r>
            <a:r>
              <a:rPr kumimoji="0" lang="ru-RU" sz="2800" b="0" i="0" u="none" strike="noStrike" kern="1200" cap="none" spc="0" normalizeH="0" baseline="0" noProof="0" dirty="0" smtClean="0">
                <a:ln>
                  <a:noFill/>
                </a:ln>
                <a:solidFill>
                  <a:prstClr val="black"/>
                </a:solidFill>
                <a:effectLst/>
                <a:uLnTx/>
                <a:uFillTx/>
                <a:latin typeface="+mn-lt"/>
                <a:ea typeface="+mn-ea"/>
                <a:cs typeface="+mn-cs"/>
              </a:rPr>
              <a:t>», МБДОУ «Белоевский детский сад»;</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prstClr val="black"/>
                </a:solidFill>
                <a:effectLst/>
                <a:uLnTx/>
                <a:uFillTx/>
                <a:latin typeface="+mn-lt"/>
                <a:ea typeface="+mn-ea"/>
                <a:cs typeface="+mn-cs"/>
              </a:rPr>
              <a:t>Номинация «Образовательный двор»: «Детский сад с. </a:t>
            </a:r>
            <a:r>
              <a:rPr kumimoji="0" lang="ru-RU" sz="2800" b="0" i="0" u="none" strike="noStrike" kern="1200" cap="none" spc="0" normalizeH="0" baseline="0" noProof="0" dirty="0" err="1" smtClean="0">
                <a:ln>
                  <a:noFill/>
                </a:ln>
                <a:solidFill>
                  <a:prstClr val="black"/>
                </a:solidFill>
                <a:effectLst/>
                <a:uLnTx/>
                <a:uFillTx/>
                <a:latin typeface="+mn-lt"/>
                <a:ea typeface="+mn-ea"/>
                <a:cs typeface="+mn-cs"/>
              </a:rPr>
              <a:t>Самково</a:t>
            </a:r>
            <a:r>
              <a:rPr kumimoji="0" lang="ru-RU" sz="2800" b="0" i="0" u="none" strike="noStrike" kern="1200" cap="none" spc="0" normalizeH="0" baseline="0" noProof="0" dirty="0" smtClean="0">
                <a:ln>
                  <a:noFill/>
                </a:ln>
                <a:solidFill>
                  <a:prstClr val="black"/>
                </a:solidFill>
                <a:effectLst/>
                <a:uLnTx/>
                <a:uFillTx/>
                <a:latin typeface="+mn-lt"/>
                <a:ea typeface="+mn-ea"/>
                <a:cs typeface="+mn-cs"/>
              </a:rPr>
              <a:t>», «Детский сад д. Большая </a:t>
            </a:r>
            <a:r>
              <a:rPr kumimoji="0" lang="ru-RU" sz="2800" b="0" i="0" u="none" strike="noStrike" kern="1200" cap="none" spc="0" normalizeH="0" baseline="0" noProof="0" dirty="0" err="1" smtClean="0">
                <a:ln>
                  <a:noFill/>
                </a:ln>
                <a:solidFill>
                  <a:prstClr val="black"/>
                </a:solidFill>
                <a:effectLst/>
                <a:uLnTx/>
                <a:uFillTx/>
                <a:latin typeface="+mn-lt"/>
                <a:ea typeface="+mn-ea"/>
                <a:cs typeface="+mn-cs"/>
              </a:rPr>
              <a:t>Серва</a:t>
            </a:r>
            <a:r>
              <a:rPr kumimoji="0" lang="ru-RU" sz="2800" b="0" i="0" u="none" strike="noStrike" kern="1200" cap="none" spc="0" normalizeH="0" baseline="0" noProof="0" dirty="0" smtClean="0">
                <a:ln>
                  <a:noFill/>
                </a:ln>
                <a:solidFill>
                  <a:prstClr val="black"/>
                </a:solidFill>
                <a:effectLst/>
                <a:uLnTx/>
                <a:uFillTx/>
                <a:latin typeface="+mn-lt"/>
                <a:ea typeface="+mn-ea"/>
                <a:cs typeface="+mn-cs"/>
              </a:rPr>
              <a:t>», МБДОУ «Белоевский детский сад»;</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800" b="0" i="0" u="none" strike="noStrike" kern="1200" cap="none" spc="0" normalizeH="0" baseline="0" noProof="0" dirty="0" smtClean="0">
                <a:ln>
                  <a:noFill/>
                </a:ln>
                <a:solidFill>
                  <a:prstClr val="black"/>
                </a:solidFill>
                <a:effectLst/>
                <a:uLnTx/>
                <a:uFillTx/>
                <a:latin typeface="+mn-lt"/>
                <a:ea typeface="+mn-ea"/>
                <a:cs typeface="+mn-cs"/>
              </a:rPr>
              <a:t>Номинация «Народные мастера и их ремесло»: «Детский сад с. </a:t>
            </a:r>
            <a:r>
              <a:rPr kumimoji="0" lang="ru-RU" sz="2800" b="0" i="0" u="none" strike="noStrike" kern="1200" cap="none" spc="0" normalizeH="0" baseline="0" noProof="0" dirty="0" err="1" smtClean="0">
                <a:ln>
                  <a:noFill/>
                </a:ln>
                <a:solidFill>
                  <a:prstClr val="black"/>
                </a:solidFill>
                <a:effectLst/>
                <a:uLnTx/>
                <a:uFillTx/>
                <a:latin typeface="+mn-lt"/>
                <a:ea typeface="+mn-ea"/>
                <a:cs typeface="+mn-cs"/>
              </a:rPr>
              <a:t>Ёгва</a:t>
            </a:r>
            <a:r>
              <a:rPr kumimoji="0" lang="ru-RU" sz="2800" b="0" i="0" u="none" strike="noStrike" kern="1200" cap="none" spc="0" normalizeH="0" baseline="0" noProof="0" dirty="0" smtClean="0">
                <a:ln>
                  <a:noFill/>
                </a:ln>
                <a:solidFill>
                  <a:prstClr val="black"/>
                </a:solidFill>
                <a:effectLst/>
                <a:uLnTx/>
                <a:uFillTx/>
                <a:latin typeface="+mn-lt"/>
                <a:ea typeface="+mn-ea"/>
                <a:cs typeface="+mn-cs"/>
              </a:rPr>
              <a:t>», «НОШ- Учительский дом в д. </a:t>
            </a:r>
            <a:r>
              <a:rPr kumimoji="0" lang="ru-RU" sz="2800" b="0" i="0" u="none" strike="noStrike" kern="1200" cap="none" spc="0" normalizeH="0" baseline="0" noProof="0" dirty="0" err="1" smtClean="0">
                <a:ln>
                  <a:noFill/>
                </a:ln>
                <a:solidFill>
                  <a:prstClr val="black"/>
                </a:solidFill>
                <a:effectLst/>
                <a:uLnTx/>
                <a:uFillTx/>
                <a:latin typeface="+mn-lt"/>
                <a:ea typeface="+mn-ea"/>
                <a:cs typeface="+mn-cs"/>
              </a:rPr>
              <a:t>Тарова</a:t>
            </a:r>
            <a:r>
              <a:rPr kumimoji="0" lang="ru-RU" sz="2800" b="0" i="0" u="none" strike="noStrike" kern="1200" cap="none" spc="0" normalizeH="0" baseline="0" noProof="0" dirty="0" smtClean="0">
                <a:ln>
                  <a:noFill/>
                </a:ln>
                <a:solidFill>
                  <a:prstClr val="black"/>
                </a:solidFill>
                <a:effectLst/>
                <a:uLnTx/>
                <a:uFillTx/>
                <a:latin typeface="+mn-lt"/>
                <a:ea typeface="+mn-ea"/>
                <a:cs typeface="+mn-cs"/>
              </a:rPr>
              <a:t>», «Детский сад с. В-</a:t>
            </a:r>
            <a:r>
              <a:rPr kumimoji="0" lang="ru-RU" sz="28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2800" b="0" i="0" u="none" strike="noStrike" kern="1200" cap="none" spc="0" normalizeH="0" baseline="0" noProof="0" dirty="0" smtClean="0">
                <a:ln>
                  <a:noFill/>
                </a:ln>
                <a:solidFill>
                  <a:prstClr val="black"/>
                </a:solidFill>
                <a:effectLst/>
                <a:uLnTx/>
                <a:uFillTx/>
                <a:latin typeface="+mn-lt"/>
                <a:ea typeface="+mn-ea"/>
                <a:cs typeface="+mn-cs"/>
              </a:rPr>
              <a:t>», МБДОУ «Белоевский детский сад»</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600" b="1" i="0" u="none" strike="noStrike" kern="1200" cap="none" spc="0" normalizeH="0" baseline="0" noProof="0" dirty="0" smtClean="0">
                <a:ln>
                  <a:noFill/>
                </a:ln>
                <a:solidFill>
                  <a:prstClr val="black"/>
                </a:solidFill>
                <a:effectLst/>
                <a:uLnTx/>
                <a:uFillTx/>
                <a:latin typeface="+mn-lt"/>
                <a:ea typeface="+mn-ea"/>
                <a:cs typeface="+mn-cs"/>
              </a:rPr>
              <a:t>Победители конкурса «Мини-музей в ДОУ»: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600" b="0" i="0" u="none" strike="noStrike" kern="1200" cap="none" spc="0" normalizeH="0" baseline="0" noProof="0" dirty="0" smtClean="0">
                <a:ln>
                  <a:noFill/>
                </a:ln>
                <a:solidFill>
                  <a:prstClr val="black"/>
                </a:solidFill>
                <a:effectLst/>
                <a:uLnTx/>
                <a:uFillTx/>
                <a:latin typeface="+mn-lt"/>
                <a:ea typeface="+mn-ea"/>
                <a:cs typeface="+mn-cs"/>
              </a:rPr>
              <a:t>в номинации «Фольклорный мини – музей»: «детский сад с. Верх-</a:t>
            </a:r>
            <a:r>
              <a:rPr kumimoji="0" lang="ru-RU" sz="26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2600" b="0" i="0" u="none" strike="noStrike" kern="1200" cap="none" spc="0" normalizeH="0" baseline="0" noProof="0" dirty="0" smtClean="0">
                <a:ln>
                  <a:noFill/>
                </a:ln>
                <a:solidFill>
                  <a:prstClr val="black"/>
                </a:solidFill>
                <a:effectLst/>
                <a:uLnTx/>
                <a:uFillTx/>
                <a:latin typeface="+mn-lt"/>
                <a:ea typeface="+mn-ea"/>
                <a:cs typeface="+mn-cs"/>
              </a:rPr>
              <a:t>», «Детский сад с. </a:t>
            </a:r>
            <a:r>
              <a:rPr kumimoji="0" lang="ru-RU" sz="2600" b="0" i="0" u="none" strike="noStrike" kern="1200" cap="none" spc="0" normalizeH="0" baseline="0" noProof="0" dirty="0" err="1" smtClean="0">
                <a:ln>
                  <a:noFill/>
                </a:ln>
                <a:solidFill>
                  <a:prstClr val="black"/>
                </a:solidFill>
                <a:effectLst/>
                <a:uLnTx/>
                <a:uFillTx/>
                <a:latin typeface="+mn-lt"/>
                <a:ea typeface="+mn-ea"/>
                <a:cs typeface="+mn-cs"/>
              </a:rPr>
              <a:t>Ёгва</a:t>
            </a:r>
            <a:r>
              <a:rPr kumimoji="0" lang="ru-RU" sz="2600" b="0" i="0" u="none" strike="noStrike" kern="1200" cap="none" spc="0" normalizeH="0" baseline="0" noProof="0" dirty="0" smtClean="0">
                <a:ln>
                  <a:noFill/>
                </a:ln>
                <a:solidFill>
                  <a:prstClr val="black"/>
                </a:solidFill>
                <a:effectLst/>
                <a:uLnTx/>
                <a:uFillTx/>
                <a:latin typeface="+mn-lt"/>
                <a:ea typeface="+mn-ea"/>
                <a:cs typeface="+mn-cs"/>
              </a:rPr>
              <a:t>», «детский сад с. Ленинск»;</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600" b="0" i="0" u="none" strike="noStrike" kern="1200" cap="none" spc="0" normalizeH="0" baseline="0" noProof="0" dirty="0" smtClean="0">
                <a:ln>
                  <a:noFill/>
                </a:ln>
                <a:solidFill>
                  <a:prstClr val="black"/>
                </a:solidFill>
                <a:effectLst/>
                <a:uLnTx/>
                <a:uFillTx/>
                <a:latin typeface="+mn-lt"/>
                <a:ea typeface="+mn-ea"/>
                <a:cs typeface="+mn-cs"/>
              </a:rPr>
              <a:t>В номинации «Мини – музей книги коми – пермяцкого писателя»: «детский сад с. Верх-</a:t>
            </a:r>
            <a:r>
              <a:rPr kumimoji="0" lang="ru-RU" sz="26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2600" b="0" i="0" u="none" strike="noStrike" kern="1200" cap="none" spc="0" normalizeH="0" baseline="0" noProof="0" dirty="0" smtClean="0">
                <a:ln>
                  <a:noFill/>
                </a:ln>
                <a:solidFill>
                  <a:prstClr val="black"/>
                </a:solidFill>
                <a:effectLst/>
                <a:uLnTx/>
                <a:uFillTx/>
                <a:latin typeface="+mn-lt"/>
                <a:ea typeface="+mn-ea"/>
                <a:cs typeface="+mn-cs"/>
              </a:rPr>
              <a:t>», «детский сад с. Кува», «Детский сад д. Гурина».</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6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600" b="1" i="0" u="none" strike="noStrike" kern="1200" cap="none" spc="0" normalizeH="0" baseline="0" noProof="0" dirty="0" smtClean="0">
                <a:ln>
                  <a:noFill/>
                </a:ln>
                <a:solidFill>
                  <a:prstClr val="black"/>
                </a:solidFill>
                <a:effectLst/>
                <a:uLnTx/>
                <a:uFillTx/>
                <a:latin typeface="+mn-lt"/>
                <a:ea typeface="+mn-ea"/>
                <a:cs typeface="+mn-cs"/>
              </a:rPr>
              <a:t>В муниципальном конкурсе «Победа в истории моей семьи» </a:t>
            </a:r>
            <a:r>
              <a:rPr kumimoji="0" lang="ru-RU" sz="2600" b="0" i="0" u="none" strike="noStrike" kern="1200" cap="none" spc="0" normalizeH="0" baseline="0" noProof="0" dirty="0" smtClean="0">
                <a:ln>
                  <a:noFill/>
                </a:ln>
                <a:solidFill>
                  <a:prstClr val="black"/>
                </a:solidFill>
                <a:effectLst/>
                <a:uLnTx/>
                <a:uFillTx/>
                <a:latin typeface="+mn-lt"/>
                <a:ea typeface="+mn-ea"/>
                <a:cs typeface="+mn-cs"/>
              </a:rPr>
              <a:t>воспитанница детского сада с. </a:t>
            </a:r>
            <a:r>
              <a:rPr kumimoji="0" lang="ru-RU" sz="2600" b="0" i="0" u="none" strike="noStrike" kern="1200" cap="none" spc="0" normalizeH="0" baseline="0" noProof="0" dirty="0" err="1" smtClean="0">
                <a:ln>
                  <a:noFill/>
                </a:ln>
                <a:solidFill>
                  <a:prstClr val="black"/>
                </a:solidFill>
                <a:effectLst/>
                <a:uLnTx/>
                <a:uFillTx/>
                <a:latin typeface="+mn-lt"/>
                <a:ea typeface="+mn-ea"/>
                <a:cs typeface="+mn-cs"/>
              </a:rPr>
              <a:t>Пешнигорт</a:t>
            </a:r>
            <a:r>
              <a:rPr kumimoji="0" lang="ru-RU" sz="2600" b="0" i="0" u="none" strike="noStrike" kern="1200" cap="none" spc="0" normalizeH="0" baseline="0" noProof="0" dirty="0" smtClean="0">
                <a:ln>
                  <a:noFill/>
                </a:ln>
                <a:solidFill>
                  <a:prstClr val="black"/>
                </a:solidFill>
                <a:effectLst/>
                <a:uLnTx/>
                <a:uFillTx/>
                <a:latin typeface="+mn-lt"/>
                <a:ea typeface="+mn-ea"/>
                <a:cs typeface="+mn-cs"/>
              </a:rPr>
              <a:t> заняла </a:t>
            </a:r>
            <a:r>
              <a:rPr kumimoji="0" lang="en-US" sz="2600" b="0" i="0" u="none" strike="noStrike" kern="1200" cap="none" spc="0" normalizeH="0" baseline="0" noProof="0" dirty="0" smtClean="0">
                <a:ln>
                  <a:noFill/>
                </a:ln>
                <a:solidFill>
                  <a:prstClr val="black"/>
                </a:solidFill>
                <a:effectLst/>
                <a:uLnTx/>
                <a:uFillTx/>
                <a:latin typeface="+mn-lt"/>
                <a:ea typeface="+mn-ea"/>
                <a:cs typeface="+mn-cs"/>
              </a:rPr>
              <a:t>II </a:t>
            </a:r>
            <a:r>
              <a:rPr kumimoji="0" lang="ru-RU" sz="2600" b="0" i="0" u="none" strike="noStrike" kern="1200" cap="none" spc="0" normalizeH="0" baseline="0" noProof="0" dirty="0" smtClean="0">
                <a:ln>
                  <a:noFill/>
                </a:ln>
                <a:solidFill>
                  <a:prstClr val="black"/>
                </a:solidFill>
                <a:effectLst/>
                <a:uLnTx/>
                <a:uFillTx/>
                <a:latin typeface="+mn-lt"/>
                <a:ea typeface="+mn-ea"/>
                <a:cs typeface="+mn-cs"/>
              </a:rPr>
              <a:t>место.</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6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400" b="1" i="0" u="none" strike="noStrike" kern="1200" cap="none" spc="0" normalizeH="0" baseline="0" noProof="0" dirty="0" smtClean="0">
                <a:ln>
                  <a:noFill/>
                </a:ln>
                <a:solidFill>
                  <a:prstClr val="black"/>
                </a:solidFill>
                <a:effectLst/>
                <a:uLnTx/>
                <a:uFillTx/>
                <a:latin typeface="+mn-lt"/>
                <a:ea typeface="+mn-ea"/>
                <a:cs typeface="+mn-cs"/>
              </a:rPr>
              <a:t>Возросла активность участия детских садов в районных конкурсах: 24 детских сада приняли участие в муниципальных конкурсах.</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4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prstClr val="black"/>
                </a:solidFill>
                <a:effectLst/>
                <a:uLnTx/>
                <a:uFillTx/>
                <a:latin typeface="+mn-lt"/>
                <a:ea typeface="+mn-ea"/>
                <a:cs typeface="+mn-cs"/>
              </a:rPr>
              <a:t>Онлайн конкурсы «День Победы – глазами детей, «Светлая пасха», «Этот удивительный космос»:</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prstClr val="black"/>
                </a:solidFill>
                <a:effectLst/>
                <a:uLnTx/>
                <a:uFillTx/>
                <a:latin typeface="+mn-lt"/>
                <a:ea typeface="+mn-ea"/>
                <a:cs typeface="+mn-cs"/>
              </a:rPr>
              <a:t>«НОШ –Учительский дом в д. </a:t>
            </a:r>
            <a:r>
              <a:rPr kumimoji="0" lang="ru-RU" sz="2000" b="0" i="0" u="none" strike="noStrike" kern="1200" cap="none" spc="0" normalizeH="0" baseline="0" noProof="0" dirty="0" err="1" smtClean="0">
                <a:ln>
                  <a:noFill/>
                </a:ln>
                <a:solidFill>
                  <a:prstClr val="black"/>
                </a:solidFill>
                <a:effectLst/>
                <a:uLnTx/>
                <a:uFillTx/>
                <a:latin typeface="+mn-lt"/>
                <a:ea typeface="+mn-ea"/>
                <a:cs typeface="+mn-cs"/>
              </a:rPr>
              <a:t>Тарова</a:t>
            </a:r>
            <a:r>
              <a:rPr kumimoji="0" lang="ru-RU" sz="2000" b="0" i="0" u="none" strike="noStrike" kern="1200" cap="none" spc="0" normalizeH="0" baseline="0" noProof="0" dirty="0" smtClean="0">
                <a:ln>
                  <a:noFill/>
                </a:ln>
                <a:solidFill>
                  <a:prstClr val="black"/>
                </a:solidFill>
                <a:effectLst/>
                <a:uLnTx/>
                <a:uFillTx/>
                <a:latin typeface="+mn-lt"/>
                <a:ea typeface="+mn-ea"/>
                <a:cs typeface="+mn-cs"/>
              </a:rPr>
              <a:t>» педагоги: Петрова Марина Александровна, Лунегова Ирина Евгеньевна, </a:t>
            </a:r>
            <a:r>
              <a:rPr kumimoji="0" lang="ru-RU" sz="2000" b="0" i="0" u="none" strike="noStrike" kern="1200" cap="none" spc="0" normalizeH="0" baseline="0" noProof="0" dirty="0" err="1" smtClean="0">
                <a:ln>
                  <a:noFill/>
                </a:ln>
                <a:solidFill>
                  <a:prstClr val="black"/>
                </a:solidFill>
                <a:effectLst/>
                <a:uLnTx/>
                <a:uFillTx/>
                <a:latin typeface="+mn-lt"/>
                <a:ea typeface="+mn-ea"/>
                <a:cs typeface="+mn-cs"/>
              </a:rPr>
              <a:t>Жуланова</a:t>
            </a:r>
            <a:r>
              <a:rPr kumimoji="0" lang="ru-RU" sz="2000" b="0" i="0" u="none" strike="noStrike" kern="1200" cap="none" spc="0" normalizeH="0" baseline="0" noProof="0" dirty="0" smtClean="0">
                <a:ln>
                  <a:noFill/>
                </a:ln>
                <a:solidFill>
                  <a:prstClr val="black"/>
                </a:solidFill>
                <a:effectLst/>
                <a:uLnTx/>
                <a:uFillTx/>
                <a:latin typeface="+mn-lt"/>
                <a:ea typeface="+mn-ea"/>
                <a:cs typeface="+mn-cs"/>
              </a:rPr>
              <a:t> Екатерина Николаевна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prstClr val="black"/>
                </a:solidFill>
                <a:effectLst/>
                <a:uLnTx/>
                <a:uFillTx/>
                <a:latin typeface="+mn-lt"/>
                <a:ea typeface="+mn-ea"/>
                <a:cs typeface="+mn-cs"/>
              </a:rPr>
              <a:t>«Детский сад с. В-</a:t>
            </a:r>
            <a:r>
              <a:rPr kumimoji="0" lang="ru-RU" sz="20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2000" b="0" i="0" u="none" strike="noStrike" kern="1200" cap="none" spc="0" normalizeH="0" baseline="0" noProof="0" dirty="0" smtClean="0">
                <a:ln>
                  <a:noFill/>
                </a:ln>
                <a:solidFill>
                  <a:prstClr val="black"/>
                </a:solidFill>
                <a:effectLst/>
                <a:uLnTx/>
                <a:uFillTx/>
                <a:latin typeface="+mn-lt"/>
                <a:ea typeface="+mn-ea"/>
                <a:cs typeface="+mn-cs"/>
              </a:rPr>
              <a:t>» онлайн конкурс «День Победы - Ведерникова С.А., дипломант конкурса «Постройки из снега», неоднократный дипломант олимпиад по дошкольному образованию – Галкина Татьяна Николаевна «Детский сад с. В-</a:t>
            </a:r>
            <a:r>
              <a:rPr kumimoji="0" lang="ru-RU" sz="20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20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0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000" b="0" i="0" u="none" strike="noStrike" kern="1200" cap="none" spc="0" normalizeH="0" baseline="0" noProof="0" dirty="0" smtClean="0">
                <a:ln>
                  <a:noFill/>
                </a:ln>
                <a:solidFill>
                  <a:prstClr val="black"/>
                </a:solidFill>
                <a:effectLst/>
                <a:uLnTx/>
                <a:uFillTx/>
                <a:latin typeface="+mn-lt"/>
                <a:ea typeface="+mn-ea"/>
                <a:cs typeface="+mn-cs"/>
              </a:rPr>
              <a:t>Победители фотоконкурса «Вдохновение» «Детский сад с. </a:t>
            </a:r>
            <a:r>
              <a:rPr kumimoji="0" lang="ru-RU" sz="2000" b="0" i="0" u="none" strike="noStrike" kern="1200" cap="none" spc="0" normalizeH="0" baseline="0" noProof="0" dirty="0" err="1" smtClean="0">
                <a:ln>
                  <a:noFill/>
                </a:ln>
                <a:solidFill>
                  <a:prstClr val="black"/>
                </a:solidFill>
                <a:effectLst/>
                <a:uLnTx/>
                <a:uFillTx/>
                <a:latin typeface="+mn-lt"/>
                <a:ea typeface="+mn-ea"/>
                <a:cs typeface="+mn-cs"/>
              </a:rPr>
              <a:t>Пешнигорт</a:t>
            </a:r>
            <a:r>
              <a:rPr kumimoji="0" lang="ru-RU" sz="2000" b="0" i="0" u="none" strike="noStrike" kern="1200" cap="none" spc="0" normalizeH="0" baseline="0" noProof="0" dirty="0" smtClean="0">
                <a:ln>
                  <a:noFill/>
                </a:ln>
                <a:solidFill>
                  <a:prstClr val="black"/>
                </a:solidFill>
                <a:effectLst/>
                <a:uLnTx/>
                <a:uFillTx/>
                <a:latin typeface="+mn-lt"/>
                <a:ea typeface="+mn-ea"/>
                <a:cs typeface="+mn-cs"/>
              </a:rPr>
              <a:t>», диплом участников  в конкурсе «23 февраля -2020», педагоги: Денисова Елена Валериановна, Ермакова Анастасия Андреевна.</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1400" b="1" i="0" u="none" strike="noStrike" kern="1200" cap="none" spc="0" normalizeH="0" baseline="0" noProof="0" dirty="0" smtClean="0">
              <a:ln>
                <a:noFill/>
              </a:ln>
              <a:solidFill>
                <a:prstClr val="black"/>
              </a:solidFill>
              <a:effectLst/>
              <a:uLnTx/>
              <a:uFillTx/>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14</a:t>
            </a:fld>
            <a:endParaRPr lang="ru-RU"/>
          </a:p>
        </p:txBody>
      </p:sp>
    </p:spTree>
    <p:extLst>
      <p:ext uri="{BB962C8B-B14F-4D97-AF65-F5344CB8AC3E}">
        <p14:creationId xmlns:p14="http://schemas.microsoft.com/office/powerpoint/2010/main" val="3067059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В рамках работы в краевой </a:t>
            </a:r>
            <a:r>
              <a:rPr kumimoji="0" lang="ru-RU"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j-ea"/>
                <a:cs typeface="Times New Roman" panose="02020603050405020304" pitchFamily="18" charset="0"/>
              </a:rPr>
              <a:t>апробационной</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ru-RU"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j-ea"/>
                <a:cs typeface="Times New Roman" panose="02020603050405020304" pitchFamily="18" charset="0"/>
              </a:rPr>
              <a:t>плошадке</a:t>
            </a:r>
            <a:r>
              <a:rPr kumimoji="0" 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по духовно – нравственному воспитанию разработаны дидактические игры для детей старшего дошкольного возраста по национально – региональному компоненту</a:t>
            </a:r>
            <a:endParaRPr lang="ru-RU" b="0" dirty="0"/>
          </a:p>
        </p:txBody>
      </p:sp>
      <p:sp>
        <p:nvSpPr>
          <p:cNvPr id="4" name="Номер слайда 3"/>
          <p:cNvSpPr>
            <a:spLocks noGrp="1"/>
          </p:cNvSpPr>
          <p:nvPr>
            <p:ph type="sldNum" sz="quarter" idx="10"/>
          </p:nvPr>
        </p:nvSpPr>
        <p:spPr/>
        <p:txBody>
          <a:bodyPr/>
          <a:lstStyle/>
          <a:p>
            <a:fld id="{9A2E806A-1B44-4D01-AB5A-0D01D416818B}" type="slidenum">
              <a:rPr lang="ru-RU" smtClean="0"/>
              <a:t>15</a:t>
            </a:fld>
            <a:endParaRPr lang="ru-RU"/>
          </a:p>
        </p:txBody>
      </p:sp>
    </p:spTree>
    <p:extLst>
      <p:ext uri="{BB962C8B-B14F-4D97-AF65-F5344CB8AC3E}">
        <p14:creationId xmlns:p14="http://schemas.microsoft.com/office/powerpoint/2010/main" val="8737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buNone/>
            </a:pPr>
            <a:r>
              <a:rPr lang="ru-RU" sz="1400" b="1" dirty="0" smtClean="0"/>
              <a:t>Ежегодно в ДОО района, как и в крае, проводится Единый родительский день.</a:t>
            </a:r>
            <a:endParaRPr lang="ru-RU" sz="1200" dirty="0" smtClean="0"/>
          </a:p>
          <a:p>
            <a:pPr algn="just"/>
            <a:r>
              <a:rPr lang="ru-RU" sz="1200" dirty="0" smtClean="0"/>
              <a:t>В 21 ДОО района проведён Родительский день по единой тематике «Я имею право….» 854 чел., детей; 79 педагогов; 453 родителя.</a:t>
            </a:r>
          </a:p>
          <a:p>
            <a:pPr lvl="0" algn="just"/>
            <a:r>
              <a:rPr lang="ru-RU" sz="1200" dirty="0" smtClean="0"/>
              <a:t>В 4-х детских садах участие приняли специалисты сельской библиотеки,.</a:t>
            </a:r>
          </a:p>
          <a:p>
            <a:pPr lvl="0" algn="just"/>
            <a:r>
              <a:rPr lang="ru-RU" sz="1200" dirty="0" smtClean="0"/>
              <a:t>Формы взаимодействия участников образовательных отношений: </a:t>
            </a:r>
          </a:p>
          <a:p>
            <a:pPr algn="just"/>
            <a:r>
              <a:rPr lang="ru-RU" sz="1200" dirty="0" smtClean="0"/>
              <a:t>Организация досуговой деятельности: </a:t>
            </a:r>
          </a:p>
          <a:p>
            <a:pPr algn="just"/>
            <a:r>
              <a:rPr lang="ru-RU" sz="1200" dirty="0" smtClean="0"/>
              <a:t>совместная прогулка, игровая деятельность</a:t>
            </a:r>
          </a:p>
          <a:p>
            <a:pPr algn="just"/>
            <a:r>
              <a:rPr lang="ru-RU" sz="1200" dirty="0" smtClean="0"/>
              <a:t> – право на отдых, развлечения, обыгрывание сюжетно – ролевой игры </a:t>
            </a:r>
          </a:p>
          <a:p>
            <a:pPr algn="just"/>
            <a:r>
              <a:rPr lang="ru-RU" sz="1200" dirty="0" smtClean="0"/>
              <a:t>«Больница» - право на медицинскую помощь, выбор занятий детьми  день по интересам.</a:t>
            </a:r>
          </a:p>
          <a:p>
            <a:pPr algn="just"/>
            <a:r>
              <a:rPr lang="ru-RU" sz="1200" dirty="0" smtClean="0"/>
              <a:t> – право на образование, проведение различных мероприятий</a:t>
            </a:r>
          </a:p>
          <a:p>
            <a:pPr algn="just"/>
            <a:r>
              <a:rPr lang="ru-RU" sz="1200" dirty="0" smtClean="0"/>
              <a:t>спортивных мероприятий- право на здоровье, </a:t>
            </a:r>
          </a:p>
          <a:p>
            <a:pPr algn="just"/>
            <a:r>
              <a:rPr lang="ru-RU" sz="1200" dirty="0" smtClean="0"/>
              <a:t>создание проблемных ситуаций «Что такое хорошо – что такое плохо» - свобода мысли, совести. </a:t>
            </a:r>
          </a:p>
          <a:p>
            <a:pPr algn="just"/>
            <a:r>
              <a:rPr lang="ru-RU" sz="1200" dirty="0" smtClean="0"/>
              <a:t>Практически во всех детских садах была организована продуктивная деятельность с детьми, с родителями и детьми. В продуктах своего творчества участники</a:t>
            </a:r>
            <a:r>
              <a:rPr lang="ru-RU" sz="1200" baseline="0" dirty="0" smtClean="0"/>
              <a:t> </a:t>
            </a:r>
            <a:r>
              <a:rPr lang="ru-RU" sz="1200" dirty="0" smtClean="0"/>
              <a:t>образовательных отношений дети и родители отразили свои права исходя из своих интересов свободно выражать свои взгляды. </a:t>
            </a:r>
          </a:p>
          <a:p>
            <a:pPr algn="just"/>
            <a:r>
              <a:rPr lang="ru-RU" sz="1200" dirty="0" smtClean="0"/>
              <a:t>В большей части ДОО был организован просмотр мультфильмов по правам ребёнка. </a:t>
            </a:r>
          </a:p>
          <a:p>
            <a:pPr lvl="0" algn="just"/>
            <a:r>
              <a:rPr lang="ru-RU" sz="1200" dirty="0" smtClean="0"/>
              <a:t>Выпуск буклетов: «</a:t>
            </a:r>
            <a:r>
              <a:rPr lang="ru-RU" sz="1200" dirty="0" err="1" smtClean="0"/>
              <a:t>Папа+мама+малыш</a:t>
            </a:r>
            <a:r>
              <a:rPr lang="ru-RU" sz="1200" dirty="0" smtClean="0"/>
              <a:t>=семья». «Мы играем, права изучаем», «Мои права в моей семье», издание видео фильма «Я имею право» </a:t>
            </a:r>
            <a:r>
              <a:rPr lang="ru-RU" sz="1200" u="sng" dirty="0" smtClean="0">
                <a:hlinkClick r:id="rId3"/>
              </a:rPr>
              <a:t>http://beloevosad.ru/</a:t>
            </a:r>
            <a:endParaRPr lang="ru-RU" sz="1200" dirty="0" smtClean="0"/>
          </a:p>
          <a:p>
            <a:pPr lvl="0" algn="just"/>
            <a:r>
              <a:rPr lang="ru-RU" sz="1200" dirty="0" smtClean="0"/>
              <a:t>Фото обозрение.</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16</a:t>
            </a:fld>
            <a:endParaRPr lang="ru-RU"/>
          </a:p>
        </p:txBody>
      </p:sp>
    </p:spTree>
    <p:extLst>
      <p:ext uri="{BB962C8B-B14F-4D97-AF65-F5344CB8AC3E}">
        <p14:creationId xmlns:p14="http://schemas.microsoft.com/office/powerpoint/2010/main" val="2633010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0" lang="ru-RU"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Проблемы при реализации задач по ФГОС ДО, информационного сопровождения в системе дошкольного образования в районе.</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0" i="0" u="none" strike="noStrike" kern="1200" cap="none" spc="0" normalizeH="0" baseline="0" noProof="0" dirty="0" smtClean="0">
                <a:ln>
                  <a:noFill/>
                </a:ln>
                <a:solidFill>
                  <a:prstClr val="black"/>
                </a:solidFill>
                <a:effectLst/>
                <a:uLnTx/>
                <a:uFillTx/>
                <a:latin typeface="+mn-lt"/>
                <a:ea typeface="+mn-ea"/>
                <a:cs typeface="+mn-cs"/>
              </a:rPr>
              <a:t>Не на должном уровне осуществляется внутренняя система оценки качества в ДОО, т.к. не построено должное взаимодействие по системе ВСОКО в структурных подразделениях, детских садах школ.</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1" i="0" u="none" strike="noStrike" kern="1200" cap="none" spc="0" normalizeH="0" baseline="0" noProof="0" dirty="0" smtClean="0">
                <a:ln>
                  <a:noFill/>
                </a:ln>
                <a:solidFill>
                  <a:prstClr val="black"/>
                </a:solidFill>
                <a:effectLst/>
                <a:uLnTx/>
                <a:uFillTx/>
                <a:latin typeface="+mn-lt"/>
                <a:ea typeface="+mn-ea"/>
                <a:cs typeface="+mn-cs"/>
              </a:rPr>
              <a:t>Образовательный уровень педагогов:</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0" i="0" u="none" strike="noStrike" kern="1200" cap="none" spc="0" normalizeH="0" baseline="0" noProof="0" dirty="0" smtClean="0">
                <a:ln>
                  <a:noFill/>
                </a:ln>
                <a:solidFill>
                  <a:prstClr val="black"/>
                </a:solidFill>
                <a:effectLst/>
                <a:uLnTx/>
                <a:uFillTx/>
                <a:latin typeface="+mn-lt"/>
                <a:ea typeface="+mn-ea"/>
                <a:cs typeface="+mn-cs"/>
              </a:rPr>
              <a:t>Низкий процент аттестованных на категорию: 22% в сравнении с прошлым годом увеличилось аттестованных педагогов на квалификационную категорию на 8%. Нет ни одного педагога аттестованных на квалификационную категорию в детских садах 17% педагогов имеют высшее профессиональное образование, увеличилось количество педагогов на 4 %, 81% имеют среднее профессиональное образование, 3% педагогов без образования.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0" i="0" u="none" strike="noStrike" kern="1200" cap="none" spc="0" normalizeH="0" baseline="0" noProof="0" dirty="0" smtClean="0">
                <a:ln>
                  <a:noFill/>
                </a:ln>
                <a:solidFill>
                  <a:prstClr val="black"/>
                </a:solidFill>
                <a:effectLst/>
                <a:uLnTx/>
                <a:uFillTx/>
                <a:latin typeface="+mn-lt"/>
                <a:ea typeface="+mn-ea"/>
                <a:cs typeface="+mn-cs"/>
              </a:rPr>
              <a:t>Нет в детских садах узких специалистов, т.к. в основном в районе малокомплектная сеть.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0" i="0" u="none" strike="noStrike" kern="1200" cap="none" spc="0" normalizeH="0" baseline="0" noProof="0" dirty="0" smtClean="0">
                <a:ln>
                  <a:noFill/>
                </a:ln>
                <a:solidFill>
                  <a:prstClr val="black"/>
                </a:solidFill>
                <a:effectLst/>
                <a:uLnTx/>
                <a:uFillTx/>
                <a:latin typeface="+mn-lt"/>
                <a:ea typeface="+mn-ea"/>
                <a:cs typeface="+mn-cs"/>
              </a:rPr>
              <a:t>Психологи, работающие в школе, не задействованы в оказании психолого – педагогической помощи родителям (законным представителям) детей, не посещающих детский сад в консультационных пунктах.</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0" i="0" u="none" strike="noStrike" kern="1200" cap="none" spc="0" normalizeH="0" baseline="0" noProof="0" dirty="0" smtClean="0">
                <a:ln>
                  <a:noFill/>
                </a:ln>
                <a:solidFill>
                  <a:prstClr val="black"/>
                </a:solidFill>
                <a:effectLst/>
                <a:uLnTx/>
                <a:uFillTx/>
                <a:latin typeface="+mn-lt"/>
                <a:ea typeface="+mn-ea"/>
                <a:cs typeface="+mn-cs"/>
              </a:rPr>
              <a:t>В ряде ДОО не имеется соответствующего учебно – методического комплекса для реализации основной образовательной программы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0" i="0" u="none" strike="noStrike" kern="1200" cap="none" spc="0" normalizeH="0" baseline="0" noProof="0" dirty="0" smtClean="0">
                <a:ln>
                  <a:noFill/>
                </a:ln>
                <a:solidFill>
                  <a:prstClr val="black"/>
                </a:solidFill>
                <a:effectLst/>
                <a:uLnTx/>
                <a:uFillTx/>
                <a:latin typeface="+mn-lt"/>
                <a:ea typeface="+mn-ea"/>
                <a:cs typeface="+mn-cs"/>
              </a:rPr>
              <a:t>Несвоевременно обновляется, пополняется информация о дошкольном образовании на сайте образовательной организации, размещение информации в СМИ, в газете «Иньвенский край».</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500" b="0" i="0" u="none" strike="noStrike" kern="1200" cap="none" spc="0" normalizeH="0" baseline="0" noProof="0" dirty="0" smtClean="0">
                <a:ln>
                  <a:noFill/>
                </a:ln>
                <a:solidFill>
                  <a:prstClr val="black"/>
                </a:solidFill>
                <a:effectLst/>
                <a:uLnTx/>
                <a:uFillTx/>
                <a:latin typeface="+mn-lt"/>
                <a:ea typeface="+mn-ea"/>
                <a:cs typeface="+mn-cs"/>
              </a:rPr>
              <a:t>Низкий процент, 9% педагогов, участников краевых конкурсов, увеличилось количество участников конкурсов на 6%.</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17</a:t>
            </a:fld>
            <a:endParaRPr lang="ru-RU"/>
          </a:p>
        </p:txBody>
      </p:sp>
    </p:spTree>
    <p:extLst>
      <p:ext uri="{BB962C8B-B14F-4D97-AF65-F5344CB8AC3E}">
        <p14:creationId xmlns:p14="http://schemas.microsoft.com/office/powerpoint/2010/main" val="118702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Количество основных педагогических работников, имеющих квалификационные категории: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2018 – 2019 учебный год – высшая 86 педагогов, первая 208, СЗД 181, без категории 40</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2019 – 2020 учебный год - </a:t>
            </a:r>
            <a:r>
              <a:rPr kumimoji="0" lang="ru-RU" sz="1200" b="0" i="0" u="none" strike="noStrike" kern="1200" cap="none" spc="0" normalizeH="0" baseline="0" noProof="0" dirty="0" smtClean="0">
                <a:ln>
                  <a:noFill/>
                </a:ln>
                <a:solidFill>
                  <a:prstClr val="black"/>
                </a:solidFill>
                <a:effectLst/>
                <a:uLnTx/>
                <a:uFillTx/>
                <a:latin typeface="+mn-lt"/>
                <a:ea typeface="+mn-ea"/>
                <a:cs typeface="+mn-cs"/>
              </a:rPr>
              <a:t>высшая 88 педагогов, первая 185, СЗД 170, без категории 44</a:t>
            </a:r>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19</a:t>
            </a:fld>
            <a:endParaRPr lang="ru-RU"/>
          </a:p>
        </p:txBody>
      </p:sp>
    </p:spTree>
    <p:extLst>
      <p:ext uri="{BB962C8B-B14F-4D97-AF65-F5344CB8AC3E}">
        <p14:creationId xmlns:p14="http://schemas.microsoft.com/office/powerpoint/2010/main" val="3870659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Возрастной состав педагогических кадров (кол-во основных </a:t>
            </a:r>
            <a:r>
              <a:rPr kumimoji="0" lang="ru-RU" sz="1200" b="0" i="0" u="none" strike="noStrike" kern="1200" cap="none" spc="0" normalizeH="0" baseline="0" noProof="0" dirty="0" err="1" smtClean="0">
                <a:ln>
                  <a:noFill/>
                </a:ln>
                <a:solidFill>
                  <a:prstClr val="black"/>
                </a:solidFill>
                <a:effectLst/>
                <a:uLnTx/>
                <a:uFillTx/>
                <a:latin typeface="+mn-lt"/>
                <a:ea typeface="+mn-ea"/>
                <a:cs typeface="+mn-cs"/>
              </a:rPr>
              <a:t>пед.работников</a:t>
            </a:r>
            <a:r>
              <a:rPr kumimoji="0" lang="ru-RU" sz="1200" b="0" i="0" u="none" strike="noStrike" kern="1200" cap="none" spc="0" normalizeH="0" baseline="0" noProof="0" dirty="0" smtClean="0">
                <a:ln>
                  <a:noFill/>
                </a:ln>
                <a:solidFill>
                  <a:prstClr val="black"/>
                </a:solidFill>
                <a:effectLst/>
                <a:uLnTx/>
                <a:uFillTx/>
                <a:latin typeface="+mn-lt"/>
                <a:ea typeface="+mn-ea"/>
                <a:cs typeface="+mn-cs"/>
              </a:rPr>
              <a:t> в школах, детских садах и </a:t>
            </a:r>
            <a:r>
              <a:rPr kumimoji="0" lang="ru-RU" sz="1200" b="0" i="0" u="none" strike="noStrike" kern="1200" cap="none" spc="0" normalizeH="0" baseline="0" noProof="0" dirty="0" err="1" smtClean="0">
                <a:ln>
                  <a:noFill/>
                </a:ln>
                <a:solidFill>
                  <a:prstClr val="black"/>
                </a:solidFill>
                <a:effectLst/>
                <a:uLnTx/>
                <a:uFillTx/>
                <a:latin typeface="+mn-lt"/>
                <a:ea typeface="+mn-ea"/>
                <a:cs typeface="+mn-cs"/>
              </a:rPr>
              <a:t>ДЮСШа</a:t>
            </a:r>
            <a:r>
              <a:rPr kumimoji="0" lang="ru-RU" sz="1200" b="0" i="0" u="none" strike="noStrike" kern="1200" cap="none" spc="0" normalizeH="0" baseline="0" noProof="0" dirty="0" smtClean="0">
                <a:ln>
                  <a:noFill/>
                </a:ln>
                <a:solidFill>
                  <a:prstClr val="black"/>
                </a:solidFill>
                <a:effectLst/>
                <a:uLnTx/>
                <a:uFillTx/>
                <a:latin typeface="+mn-lt"/>
                <a:ea typeface="+mn-ea"/>
                <a:cs typeface="+mn-cs"/>
              </a:rPr>
              <a:t>) по состоянию на 01.06.2020: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До 35 лет – 118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От 36 до 45 лет – 71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От 46 до 55 лет – 201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От 56 до 65 лет – 89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От 66 лет – 8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Педагогический стаж (полных лет по состоянию на 01.06.2020):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До 5 лет – 73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От 6 до 15 лет – 90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От 16 до 25 лет – 79 чел.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От 26 лет – 245 чел.</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20</a:t>
            </a:fld>
            <a:endParaRPr lang="ru-RU"/>
          </a:p>
        </p:txBody>
      </p:sp>
    </p:spTree>
    <p:extLst>
      <p:ext uri="{BB962C8B-B14F-4D97-AF65-F5344CB8AC3E}">
        <p14:creationId xmlns:p14="http://schemas.microsoft.com/office/powerpoint/2010/main" val="109327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rPr>
              <a:t>Работало шесть апробационных площадок:</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rPr>
              <a:t>1.На базе МБОУ «Белоевская СОШ» - «Механизмы повышения качества естественнонаучной грамотности обучающихся».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rPr>
              <a:t>2.На базе МБОУ «Ошибская СОШ» - «Развитие культуры устной и письменной речи обучающихся».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rPr>
              <a:t>3.На базе МБОУ «Кувинская СОШ» - «Партнерство семьи и школы в развитии личности обучающегося».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rPr>
              <a:t>4.На базе МБОУ «Ленинская СОШ» - «Дополнительное образование в развитии творческого потенциала обучающихся».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rPr>
              <a:t>5.На базе МБОУ «Кувинская ОШИ для обучающихся с ОВЗ» - «Особенности введения ФГОС для детей с ОВЗ».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rPr>
              <a:t>6.На базе МБОУ «Верх-Иньвенская СОШ» - «Преемственность между уровнями образования как фактор повышения качества образования».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700" b="1" i="0" u="none" strike="noStrike" kern="1200" cap="none" spc="0" normalizeH="0" baseline="0" noProof="0" dirty="0" smtClean="0">
                <a:ln>
                  <a:noFill/>
                </a:ln>
                <a:solidFill>
                  <a:prstClr val="black">
                    <a:tint val="75000"/>
                  </a:prstClr>
                </a:solidFill>
                <a:effectLst/>
                <a:uLnTx/>
                <a:uFillTx/>
                <a:latin typeface="+mn-lt"/>
                <a:ea typeface="+mn-ea"/>
                <a:cs typeface="+mn-cs"/>
              </a:rPr>
              <a:t>Цели апробационных площадок: увеличение и трансляция педагогического опыта, повышение качества образования,</a:t>
            </a:r>
            <a:r>
              <a:rPr kumimoji="0" lang="ru-RU" sz="2700" b="0" i="0" u="none" strike="noStrike" kern="1200" cap="none" spc="0" normalizeH="0" baseline="0" noProof="0" dirty="0" smtClean="0">
                <a:ln>
                  <a:noFill/>
                </a:ln>
                <a:solidFill>
                  <a:prstClr val="black">
                    <a:tint val="75000"/>
                  </a:prstClr>
                </a:solidFill>
                <a:effectLst/>
                <a:uLnTx/>
                <a:uFillTx/>
                <a:latin typeface="+mn-lt"/>
                <a:ea typeface="+mn-ea"/>
                <a:cs typeface="+mn-cs"/>
              </a:rPr>
              <a:t> развитие функциональной грамотности педагогов и обучающихся</a:t>
            </a:r>
            <a:r>
              <a:rPr kumimoji="0" lang="ru-RU" sz="2700" b="1" i="0" u="none" strike="noStrike" kern="1200" cap="none" spc="0" normalizeH="0" baseline="0" noProof="0" dirty="0" smtClean="0">
                <a:ln>
                  <a:noFill/>
                </a:ln>
                <a:solidFill>
                  <a:prstClr val="black">
                    <a:tint val="75000"/>
                  </a:prstClr>
                </a:solidFill>
                <a:effectLst/>
                <a:uLnTx/>
                <a:uFillTx/>
                <a:latin typeface="+mn-lt"/>
                <a:ea typeface="+mn-ea"/>
                <a:cs typeface="+mn-cs"/>
              </a:rPr>
              <a:t> и подготовка к международным исследованиям </a:t>
            </a:r>
            <a:r>
              <a:rPr kumimoji="0" lang="en-US" sz="2700" b="1" i="0" u="none" strike="noStrike" kern="1200" cap="none" spc="0" normalizeH="0" baseline="0" noProof="0" dirty="0" smtClean="0">
                <a:ln>
                  <a:noFill/>
                </a:ln>
                <a:solidFill>
                  <a:prstClr val="black">
                    <a:tint val="75000"/>
                  </a:prstClr>
                </a:solidFill>
                <a:effectLst/>
                <a:uLnTx/>
                <a:uFillTx/>
                <a:latin typeface="+mn-lt"/>
                <a:ea typeface="+mn-ea"/>
                <a:cs typeface="+mn-cs"/>
              </a:rPr>
              <a:t>PISA</a:t>
            </a:r>
            <a:r>
              <a:rPr kumimoji="0" lang="ru-RU" sz="2700" b="1" i="0" u="none" strike="noStrike" kern="1200" cap="none" spc="0" normalizeH="0" baseline="0" noProof="0" dirty="0" smtClean="0">
                <a:ln>
                  <a:noFill/>
                </a:ln>
                <a:solidFill>
                  <a:prstClr val="black">
                    <a:tint val="75000"/>
                  </a:prstClr>
                </a:solidFill>
                <a:effectLst/>
                <a:uLnTx/>
                <a:uFillTx/>
                <a:latin typeface="+mn-lt"/>
                <a:ea typeface="+mn-ea"/>
                <a:cs typeface="+mn-cs"/>
              </a:rPr>
              <a:t>, выполнение заданий национального проекта «Образование».</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200" b="0" i="0" u="none" strike="noStrike" kern="1200" cap="none" spc="0" normalizeH="0" baseline="0" noProof="0" dirty="0" smtClean="0">
              <a:ln>
                <a:noFill/>
              </a:ln>
              <a:solidFill>
                <a:prstClr val="black">
                  <a:tint val="75000"/>
                </a:prstClr>
              </a:solidFill>
              <a:effectLst/>
              <a:uLnTx/>
              <a:uFillTx/>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21</a:t>
            </a:fld>
            <a:endParaRPr lang="ru-RU"/>
          </a:p>
        </p:txBody>
      </p:sp>
    </p:spTree>
    <p:extLst>
      <p:ext uri="{BB962C8B-B14F-4D97-AF65-F5344CB8AC3E}">
        <p14:creationId xmlns:p14="http://schemas.microsoft.com/office/powerpoint/2010/main" val="1292788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000" b="0" i="0" u="none" strike="noStrike" kern="1200" cap="none" spc="0" normalizeH="0" baseline="0" noProof="0" dirty="0" smtClean="0">
                <a:ln>
                  <a:noFill/>
                </a:ln>
                <a:solidFill>
                  <a:prstClr val="black">
                    <a:tint val="75000"/>
                  </a:prstClr>
                </a:solidFill>
                <a:effectLst/>
                <a:uLnTx/>
                <a:uFillTx/>
                <a:latin typeface="+mn-lt"/>
                <a:ea typeface="+mn-ea"/>
                <a:cs typeface="+mn-cs"/>
              </a:rPr>
              <a:t>В 2019-2020 учебном году было проведено 16 заседаний АП по тематике, соответствующей направлению деятельности каждой АП: развитие естественнонаучной и читательской грамотности обучающихся с использованием заданий формата международных исследований </a:t>
            </a:r>
            <a:r>
              <a:rPr kumimoji="0" lang="en-US" sz="2000" b="0" i="0" u="none" strike="noStrike" kern="1200" cap="none" spc="0" normalizeH="0" baseline="0" noProof="0" dirty="0" smtClean="0">
                <a:ln>
                  <a:noFill/>
                </a:ln>
                <a:solidFill>
                  <a:prstClr val="black">
                    <a:tint val="75000"/>
                  </a:prstClr>
                </a:solidFill>
                <a:effectLst/>
                <a:uLnTx/>
                <a:uFillTx/>
                <a:latin typeface="+mn-lt"/>
                <a:ea typeface="+mn-ea"/>
                <a:cs typeface="+mn-cs"/>
              </a:rPr>
              <a:t>PISA</a:t>
            </a:r>
            <a:r>
              <a:rPr kumimoji="0" lang="ru-RU" sz="2000" b="0" i="0" u="none" strike="noStrike" kern="1200" cap="none" spc="0" normalizeH="0" baseline="0" noProof="0" dirty="0" smtClean="0">
                <a:ln>
                  <a:noFill/>
                </a:ln>
                <a:solidFill>
                  <a:prstClr val="black">
                    <a:tint val="75000"/>
                  </a:prstClr>
                </a:solidFill>
                <a:effectLst/>
                <a:uLnTx/>
                <a:uFillTx/>
                <a:latin typeface="+mn-lt"/>
                <a:ea typeface="+mn-ea"/>
                <a:cs typeface="+mn-cs"/>
              </a:rPr>
              <a:t>, </a:t>
            </a:r>
            <a:r>
              <a:rPr kumimoji="0" lang="en-US" sz="2000" b="0" i="0" u="none" strike="noStrike" kern="1200" cap="none" spc="0" normalizeH="0" baseline="0" noProof="0" dirty="0" smtClean="0">
                <a:ln>
                  <a:noFill/>
                </a:ln>
                <a:solidFill>
                  <a:prstClr val="black">
                    <a:tint val="75000"/>
                  </a:prstClr>
                </a:solidFill>
                <a:effectLst/>
                <a:uLnTx/>
                <a:uFillTx/>
                <a:latin typeface="+mn-lt"/>
                <a:ea typeface="+mn-ea"/>
                <a:cs typeface="+mn-cs"/>
              </a:rPr>
              <a:t>TIMSS</a:t>
            </a:r>
            <a:r>
              <a:rPr kumimoji="0" lang="ru-RU" sz="2000" b="0" i="0" u="none" strike="noStrike" kern="1200" cap="none" spc="0" normalizeH="0" baseline="0" noProof="0" dirty="0" smtClean="0">
                <a:ln>
                  <a:noFill/>
                </a:ln>
                <a:solidFill>
                  <a:prstClr val="black">
                    <a:tint val="75000"/>
                  </a:prstClr>
                </a:solidFill>
                <a:effectLst/>
                <a:uLnTx/>
                <a:uFillTx/>
                <a:latin typeface="+mn-lt"/>
                <a:ea typeface="+mn-ea"/>
                <a:cs typeface="+mn-cs"/>
              </a:rPr>
              <a:t>, </a:t>
            </a:r>
            <a:r>
              <a:rPr kumimoji="0" lang="en-US" sz="2000" b="0" i="0" u="none" strike="noStrike" kern="1200" cap="none" spc="0" normalizeH="0" baseline="0" noProof="0" dirty="0" smtClean="0">
                <a:ln>
                  <a:noFill/>
                </a:ln>
                <a:solidFill>
                  <a:prstClr val="black">
                    <a:tint val="75000"/>
                  </a:prstClr>
                </a:solidFill>
                <a:effectLst/>
                <a:uLnTx/>
                <a:uFillTx/>
                <a:latin typeface="+mn-lt"/>
                <a:ea typeface="+mn-ea"/>
                <a:cs typeface="+mn-cs"/>
              </a:rPr>
              <a:t>PIRLS</a:t>
            </a:r>
            <a:r>
              <a:rPr kumimoji="0" lang="ru-RU" sz="2000" b="0" i="0" u="none" strike="noStrike" kern="1200" cap="none" spc="0" normalizeH="0" baseline="0" noProof="0" dirty="0" smtClean="0">
                <a:ln>
                  <a:noFill/>
                </a:ln>
                <a:solidFill>
                  <a:prstClr val="black">
                    <a:tint val="75000"/>
                  </a:prstClr>
                </a:solidFill>
                <a:effectLst/>
                <a:uLnTx/>
                <a:uFillTx/>
                <a:latin typeface="+mn-lt"/>
                <a:ea typeface="+mn-ea"/>
                <a:cs typeface="+mn-cs"/>
              </a:rPr>
              <a:t>; технологии родительского образования;  дополнительное образование в интеграции с общим; построение работы с детьми с ОВЗ; создание партнерства в дошкольной и начальной образовательной среде.</a:t>
            </a:r>
          </a:p>
          <a:p>
            <a:r>
              <a:rPr kumimoji="0" lang="ru-RU" sz="3200" b="0" i="0" u="none" strike="noStrike" kern="1200" cap="none" spc="0" normalizeH="0" baseline="0" noProof="0" dirty="0" smtClean="0">
                <a:ln>
                  <a:noFill/>
                </a:ln>
                <a:solidFill>
                  <a:prstClr val="black"/>
                </a:solidFill>
                <a:effectLst/>
                <a:uLnTx/>
                <a:uFillTx/>
                <a:latin typeface="+mn-lt"/>
                <a:ea typeface="+mj-ea"/>
                <a:cs typeface="+mj-cs"/>
              </a:rPr>
              <a:t>В рамках работы АП были проведены диагностики. Диагностика уровня сформированности естественнонаучной грамотности была проведена в 12 школах. Для исследования были использованы задания международных исследований </a:t>
            </a:r>
            <a:r>
              <a:rPr kumimoji="0" lang="en-US" sz="3200" b="0" i="0" u="none" strike="noStrike" kern="1200" cap="none" spc="0" normalizeH="0" baseline="0" noProof="0" dirty="0" smtClean="0">
                <a:ln>
                  <a:noFill/>
                </a:ln>
                <a:solidFill>
                  <a:prstClr val="black"/>
                </a:solidFill>
                <a:effectLst/>
                <a:uLnTx/>
                <a:uFillTx/>
                <a:latin typeface="+mn-lt"/>
                <a:ea typeface="+mj-ea"/>
                <a:cs typeface="+mj-cs"/>
              </a:rPr>
              <a:t>TIMSS </a:t>
            </a:r>
            <a:r>
              <a:rPr kumimoji="0" lang="ru-RU" sz="3200" b="0" i="0" u="none" strike="noStrike" kern="1200" cap="none" spc="0" normalizeH="0" baseline="0" noProof="0" dirty="0" smtClean="0">
                <a:ln>
                  <a:noFill/>
                </a:ln>
                <a:solidFill>
                  <a:prstClr val="black"/>
                </a:solidFill>
                <a:effectLst/>
                <a:uLnTx/>
                <a:uFillTx/>
                <a:latin typeface="+mn-lt"/>
                <a:ea typeface="+mj-ea"/>
                <a:cs typeface="+mj-cs"/>
              </a:rPr>
              <a:t>и </a:t>
            </a:r>
            <a:r>
              <a:rPr kumimoji="0" lang="en-US" sz="3200" b="0" i="0" u="none" strike="noStrike" kern="1200" cap="none" spc="0" normalizeH="0" baseline="0" noProof="0" dirty="0" smtClean="0">
                <a:ln>
                  <a:noFill/>
                </a:ln>
                <a:solidFill>
                  <a:prstClr val="black"/>
                </a:solidFill>
                <a:effectLst/>
                <a:uLnTx/>
                <a:uFillTx/>
                <a:latin typeface="+mn-lt"/>
                <a:ea typeface="+mj-ea"/>
                <a:cs typeface="+mj-cs"/>
              </a:rPr>
              <a:t>PISA</a:t>
            </a:r>
            <a:r>
              <a:rPr kumimoji="0" lang="ru-RU" sz="3200" b="0" i="0" u="none" strike="noStrike" kern="1200" cap="none" spc="0" normalizeH="0" baseline="0" noProof="0" dirty="0" smtClean="0">
                <a:ln>
                  <a:noFill/>
                </a:ln>
                <a:solidFill>
                  <a:prstClr val="black"/>
                </a:solidFill>
                <a:effectLst/>
                <a:uLnTx/>
                <a:uFillTx/>
                <a:latin typeface="+mn-lt"/>
                <a:ea typeface="+mj-ea"/>
                <a:cs typeface="+mj-cs"/>
              </a:rPr>
              <a:t>.</a:t>
            </a:r>
            <a:r>
              <a:rPr kumimoji="0" lang="en-US" sz="3200" b="0" i="0" u="none" strike="noStrike" kern="1200" cap="none" spc="0" normalizeH="0" baseline="0" noProof="0" dirty="0" smtClean="0">
                <a:ln>
                  <a:noFill/>
                </a:ln>
                <a:solidFill>
                  <a:prstClr val="black"/>
                </a:solidFill>
                <a:effectLst/>
                <a:uLnTx/>
                <a:uFillTx/>
                <a:latin typeface="+mn-lt"/>
                <a:ea typeface="+mj-ea"/>
                <a:cs typeface="+mj-cs"/>
              </a:rPr>
              <a:t> </a:t>
            </a:r>
            <a:r>
              <a:rPr kumimoji="0" lang="ru-RU" sz="3200" b="0" i="0" u="none" strike="noStrike" kern="1200" cap="none" spc="0" normalizeH="0" baseline="0" noProof="0" dirty="0" smtClean="0">
                <a:ln>
                  <a:noFill/>
                </a:ln>
                <a:solidFill>
                  <a:prstClr val="black"/>
                </a:solidFill>
                <a:effectLst/>
                <a:uLnTx/>
                <a:uFillTx/>
                <a:latin typeface="+mn-lt"/>
                <a:ea typeface="+mj-ea"/>
                <a:cs typeface="+mj-cs"/>
              </a:rPr>
              <a:t>В ней приняли участие  256 обучающихся 5, 7 классов и 17 обучающихся 8 класса.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0" i="0" u="none" strike="noStrike" kern="1200" cap="none" spc="0" normalizeH="0" baseline="0" noProof="0" dirty="0" smtClean="0">
                <a:ln>
                  <a:noFill/>
                </a:ln>
                <a:solidFill>
                  <a:prstClr val="black"/>
                </a:solidFill>
                <a:effectLst/>
                <a:uLnTx/>
                <a:uFillTx/>
                <a:latin typeface="+mn-lt"/>
                <a:ea typeface="+mn-ea"/>
                <a:cs typeface="+mn-cs"/>
              </a:rPr>
              <a:t>Общее количество участников работы АП – более 150 педагогов из образовательных организаций Кудымкарского муниципального округа. В 2020-2021 учебном году планируется скорректировать и продолжить данный вид методического развития учителей, особенное внимание обратить на развитие  естественнонаучной и читательской грамотности. </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22</a:t>
            </a:fld>
            <a:endParaRPr lang="ru-RU"/>
          </a:p>
        </p:txBody>
      </p:sp>
    </p:spTree>
    <p:extLst>
      <p:ext uri="{BB962C8B-B14F-4D97-AF65-F5344CB8AC3E}">
        <p14:creationId xmlns:p14="http://schemas.microsoft.com/office/powerpoint/2010/main" val="3796646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23</a:t>
            </a:fld>
            <a:endParaRPr lang="ru-RU"/>
          </a:p>
        </p:txBody>
      </p:sp>
    </p:spTree>
    <p:extLst>
      <p:ext uri="{BB962C8B-B14F-4D97-AF65-F5344CB8AC3E}">
        <p14:creationId xmlns:p14="http://schemas.microsoft.com/office/powerpoint/2010/main" val="3309505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kern="1200" dirty="0">
                <a:solidFill>
                  <a:schemeClr val="tx1"/>
                </a:solidFill>
                <a:effectLst/>
                <a:latin typeface="+mn-lt"/>
                <a:ea typeface="+mn-ea"/>
                <a:cs typeface="+mn-cs"/>
              </a:rPr>
              <a:t>Государственная итоговая аттестация</a:t>
            </a:r>
            <a:r>
              <a:rPr lang="ru-RU" dirty="0"/>
              <a:t> </a:t>
            </a:r>
            <a:r>
              <a:rPr lang="ru-RU" sz="1200" dirty="0"/>
              <a:t>обучающихся, освоивших образовательные программы </a:t>
            </a:r>
            <a:r>
              <a:rPr lang="ru-RU" sz="1200" dirty="0" err="1"/>
              <a:t>средненго</a:t>
            </a:r>
            <a:r>
              <a:rPr lang="ru-RU" sz="1200" dirty="0"/>
              <a:t> общего образования на территории Пермского края была организована и проведена в соответствии:</a:t>
            </a:r>
            <a:br>
              <a:rPr lang="ru-RU" sz="1200" dirty="0"/>
            </a:br>
            <a:r>
              <a:rPr lang="ru-RU" sz="1200" dirty="0"/>
              <a:t>- </a:t>
            </a:r>
            <a:r>
              <a:rPr lang="ru-RU" dirty="0">
                <a:solidFill>
                  <a:prstClr val="black"/>
                </a:solidFill>
              </a:rPr>
              <a:t>Приказов Министерства просвещения РФ </a:t>
            </a:r>
            <a:r>
              <a:rPr lang="ru-RU" baseline="0" dirty="0">
                <a:solidFill>
                  <a:prstClr val="black"/>
                </a:solidFill>
              </a:rPr>
              <a:t> - </a:t>
            </a:r>
            <a:r>
              <a:rPr lang="ru-RU" dirty="0">
                <a:solidFill>
                  <a:prstClr val="black"/>
                </a:solidFill>
              </a:rPr>
              <a:t>Об утверждении Порядков проведения государственной итоговой аттестации по образовательным программам </a:t>
            </a:r>
            <a:r>
              <a:rPr lang="ru-RU" baseline="0" dirty="0">
                <a:solidFill>
                  <a:prstClr val="black"/>
                </a:solidFill>
              </a:rPr>
              <a:t> среднего </a:t>
            </a:r>
            <a:r>
              <a:rPr lang="ru-RU" dirty="0">
                <a:solidFill>
                  <a:prstClr val="black"/>
                </a:solidFill>
              </a:rPr>
              <a:t>образования</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dirty="0">
                <a:solidFill>
                  <a:prstClr val="black"/>
                </a:solidFill>
              </a:rPr>
              <a:t>метод. рекомендаций</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ru-RU" dirty="0">
                <a:solidFill>
                  <a:prstClr val="black"/>
                </a:solidFill>
              </a:rPr>
              <a:t>нормативными документами, где  утверждено расписание, продолжительность  проведения экзаменов,</a:t>
            </a:r>
            <a:r>
              <a:rPr lang="ru-RU" baseline="0" dirty="0">
                <a:solidFill>
                  <a:prstClr val="black"/>
                </a:solidFill>
              </a:rPr>
              <a:t> средства обучения и воспитания используемые при проведении экзаменов.</a:t>
            </a:r>
          </a:p>
          <a:p>
            <a:pPr marL="171450" marR="0" indent="-171450" algn="l" defTabSz="914400" rtl="0" eaLnBrk="1" fontAlgn="auto" latinLnBrk="0" hangingPunct="1">
              <a:lnSpc>
                <a:spcPct val="100000"/>
              </a:lnSpc>
              <a:spcBef>
                <a:spcPts val="0"/>
              </a:spcBef>
              <a:spcAft>
                <a:spcPts val="0"/>
              </a:spcAft>
              <a:buClrTx/>
              <a:buSzTx/>
              <a:buFontTx/>
              <a:buNone/>
              <a:tabLst/>
              <a:defRPr/>
            </a:pPr>
            <a:r>
              <a:rPr lang="ru-RU" baseline="0" dirty="0">
                <a:solidFill>
                  <a:prstClr val="black"/>
                </a:solidFill>
              </a:rPr>
              <a:t>- приказ Управления образования где утвержден план подготовки и проведения ГИА на территории КМО.</a:t>
            </a:r>
          </a:p>
          <a:p>
            <a:pPr marL="171450" marR="0" indent="-171450" algn="l" defTabSz="914400" rtl="0" eaLnBrk="1" fontAlgn="auto" latinLnBrk="0" hangingPunct="1">
              <a:lnSpc>
                <a:spcPct val="100000"/>
              </a:lnSpc>
              <a:spcBef>
                <a:spcPts val="0"/>
              </a:spcBef>
              <a:spcAft>
                <a:spcPts val="0"/>
              </a:spcAft>
              <a:buClrTx/>
              <a:buSzTx/>
              <a:buFontTx/>
              <a:buNone/>
              <a:tabLst/>
              <a:defRPr/>
            </a:pPr>
            <a:r>
              <a:rPr lang="ru-RU" baseline="0" dirty="0">
                <a:solidFill>
                  <a:prstClr val="black"/>
                </a:solidFill>
              </a:rPr>
              <a:t>В течении года проведены мероприятия по подготовке и проведению ГИА</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a:solidFill>
                  <a:prstClr val="black"/>
                </a:solidFill>
              </a:rPr>
              <a:t>- Тренировочные экзамены, мониторинги, обучение специалистов, тренировочные мероприятия с работниками ОО.</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latin typeface="Times New Roman" pitchFamily="18" charset="0"/>
                <a:cs typeface="Times New Roman" pitchFamily="18" charset="0"/>
              </a:rPr>
              <a:t>Допуском</a:t>
            </a:r>
            <a:r>
              <a:rPr lang="ru-RU" sz="1200" baseline="0" dirty="0">
                <a:latin typeface="Times New Roman" pitchFamily="18" charset="0"/>
                <a:cs typeface="Times New Roman" pitchFamily="18" charset="0"/>
              </a:rPr>
              <a:t> до экзаменов в</a:t>
            </a:r>
            <a:r>
              <a:rPr lang="ru-RU" sz="1200" dirty="0">
                <a:latin typeface="Times New Roman" pitchFamily="18" charset="0"/>
                <a:cs typeface="Times New Roman" pitchFamily="18" charset="0"/>
              </a:rPr>
              <a:t> 11 </a:t>
            </a:r>
            <a:r>
              <a:rPr lang="ru-RU" sz="1200" dirty="0" err="1">
                <a:latin typeface="Times New Roman" pitchFamily="18" charset="0"/>
                <a:cs typeface="Times New Roman" pitchFamily="18" charset="0"/>
              </a:rPr>
              <a:t>кл</a:t>
            </a:r>
            <a:r>
              <a:rPr lang="ru-RU" sz="1200" dirty="0">
                <a:latin typeface="Times New Roman" pitchFamily="18" charset="0"/>
                <a:cs typeface="Times New Roman" pitchFamily="18" charset="0"/>
              </a:rPr>
              <a:t>. </a:t>
            </a:r>
            <a:r>
              <a:rPr lang="ru-RU" sz="1200" baseline="0" dirty="0">
                <a:latin typeface="Times New Roman" pitchFamily="18" charset="0"/>
                <a:cs typeface="Times New Roman" pitchFamily="18" charset="0"/>
              </a:rPr>
              <a:t>является итоговое сочинение.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a:latin typeface="Times New Roman" pitchFamily="18" charset="0"/>
                <a:cs typeface="Times New Roman" pitchFamily="18" charset="0"/>
              </a:rPr>
              <a:t>Все выпускники 11 были допущены до экзаменов.</a:t>
            </a:r>
            <a:endParaRPr lang="ru-RU" sz="1200" dirty="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AFBF96BE-4BC1-486F-9ADA-B5664ECE34D1}" type="slidenum">
              <a:rPr lang="ru-RU" smtClean="0"/>
              <a:pPr/>
              <a:t>24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С целью приведения образовательных организаций Кудымкарского муниципального района в нормативное состояние в 2020 году выполнены различные ремонтные работы – обеспечение доступной среды для инвалидов и других маломобильных групп населения, ремонт полов, замена оконных блоков, ремонты кровель, ремонты котельных, ремонты мощений и зданий, ремонт спортзала, ремонт ограждения территории, ремонт санузлов, замена АПС и Стрелец-Мониторинг, приобретение автотранспорта для подвоза учащихся.</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4</a:t>
            </a:fld>
            <a:endParaRPr lang="ru-RU"/>
          </a:p>
        </p:txBody>
      </p:sp>
    </p:spTree>
    <p:extLst>
      <p:ext uri="{BB962C8B-B14F-4D97-AF65-F5344CB8AC3E}">
        <p14:creationId xmlns:p14="http://schemas.microsoft.com/office/powerpoint/2010/main" val="4853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a:t>Количество выпускников 11 класса в 2019-2020  </a:t>
            </a:r>
            <a:r>
              <a:rPr lang="ru-RU" baseline="0" dirty="0" err="1"/>
              <a:t>уч.году</a:t>
            </a:r>
            <a:r>
              <a:rPr lang="ru-RU" baseline="0" dirty="0"/>
              <a:t> составило  – 70 чел – в прошлом 56 чел.</a:t>
            </a:r>
          </a:p>
          <a:p>
            <a:r>
              <a:rPr lang="ru-RU" dirty="0"/>
              <a:t>Для проведения ГИА  привлечены работники школ, которые получили сертификаты о подготовке к проведению ГИА</a:t>
            </a:r>
          </a:p>
          <a:p>
            <a:r>
              <a:rPr lang="ru-RU" sz="1200" b="0" i="0" kern="1200" dirty="0">
                <a:solidFill>
                  <a:schemeClr val="tx1"/>
                </a:solidFill>
                <a:effectLst/>
                <a:latin typeface="+mn-lt"/>
                <a:ea typeface="+mn-ea"/>
                <a:cs typeface="+mn-cs"/>
              </a:rPr>
              <a:t>В соответствии с Порядком проведения ГИА аккредитованы общественные наблюдатели.</a:t>
            </a:r>
            <a:br>
              <a:rPr lang="ru-RU" sz="1200" b="0" i="0" kern="1200" dirty="0">
                <a:solidFill>
                  <a:schemeClr val="tx1"/>
                </a:solidFill>
                <a:effectLst/>
                <a:latin typeface="+mn-lt"/>
                <a:ea typeface="+mn-ea"/>
                <a:cs typeface="+mn-cs"/>
              </a:rPr>
            </a:br>
            <a:r>
              <a:rPr lang="ru-RU" sz="1200" b="0" i="0" kern="1200" dirty="0">
                <a:solidFill>
                  <a:schemeClr val="tx1"/>
                </a:solidFill>
                <a:effectLst/>
                <a:latin typeface="+mn-lt"/>
                <a:ea typeface="+mn-ea"/>
                <a:cs typeface="+mn-cs"/>
              </a:rPr>
              <a:t>На территории </a:t>
            </a:r>
            <a:r>
              <a:rPr lang="ru-RU" sz="1200" b="0" i="0" kern="1200" dirty="0" err="1">
                <a:solidFill>
                  <a:schemeClr val="tx1"/>
                </a:solidFill>
                <a:effectLst/>
                <a:latin typeface="+mn-lt"/>
                <a:ea typeface="+mn-ea"/>
                <a:cs typeface="+mn-cs"/>
              </a:rPr>
              <a:t>Кудымкарского</a:t>
            </a:r>
            <a:r>
              <a:rPr lang="ru-RU" sz="1200" b="0" i="0" kern="1200" dirty="0">
                <a:solidFill>
                  <a:schemeClr val="tx1"/>
                </a:solidFill>
                <a:effectLst/>
                <a:latin typeface="+mn-lt"/>
                <a:ea typeface="+mn-ea"/>
                <a:cs typeface="+mn-cs"/>
              </a:rPr>
              <a:t> округа ПК было аккредитовано 6  общественных наблюдателей для организации общественного наблюдения непосредственно в пунктах проведения экзаменов ГИА .</a:t>
            </a:r>
            <a:r>
              <a:rPr lang="ru-RU" dirty="0"/>
              <a:t> </a:t>
            </a:r>
            <a:br>
              <a:rPr lang="ru-RU" dirty="0"/>
            </a:br>
            <a:endParaRPr lang="ru-RU" dirty="0"/>
          </a:p>
        </p:txBody>
      </p:sp>
      <p:sp>
        <p:nvSpPr>
          <p:cNvPr id="4" name="Номер слайда 3"/>
          <p:cNvSpPr>
            <a:spLocks noGrp="1"/>
          </p:cNvSpPr>
          <p:nvPr>
            <p:ph type="sldNum" sz="quarter" idx="10"/>
          </p:nvPr>
        </p:nvSpPr>
        <p:spPr/>
        <p:txBody>
          <a:bodyPr/>
          <a:lstStyle/>
          <a:p>
            <a:fld id="{52B9B549-03DC-4C1F-A9D7-52CE27CAA450}" type="slidenum">
              <a:rPr lang="ru-RU" smtClean="0"/>
              <a:pPr/>
              <a:t>25</a:t>
            </a:fld>
            <a:endParaRPr lang="ru-RU" dirty="0"/>
          </a:p>
        </p:txBody>
      </p:sp>
    </p:spTree>
    <p:extLst>
      <p:ext uri="{BB962C8B-B14F-4D97-AF65-F5344CB8AC3E}">
        <p14:creationId xmlns:p14="http://schemas.microsoft.com/office/powerpoint/2010/main" val="494651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Количество участников ЕГЭ по выбору предметов.</a:t>
            </a:r>
            <a:r>
              <a:rPr lang="ru-RU" dirty="0"/>
              <a:t> (58</a:t>
            </a:r>
            <a:r>
              <a:rPr lang="ru-RU" baseline="0" dirty="0"/>
              <a:t> чел.).</a:t>
            </a:r>
          </a:p>
          <a:p>
            <a:r>
              <a:rPr lang="ru-RU" baseline="0" dirty="0"/>
              <a:t>В этом </a:t>
            </a:r>
            <a:r>
              <a:rPr lang="ru-RU" baseline="0" dirty="0" err="1"/>
              <a:t>уч.году</a:t>
            </a:r>
            <a:r>
              <a:rPr lang="ru-RU" baseline="0" dirty="0"/>
              <a:t> выпускники сдавали математику  профильную.  </a:t>
            </a:r>
          </a:p>
        </p:txBody>
      </p:sp>
      <p:sp>
        <p:nvSpPr>
          <p:cNvPr id="4" name="Номер слайда 3"/>
          <p:cNvSpPr>
            <a:spLocks noGrp="1"/>
          </p:cNvSpPr>
          <p:nvPr>
            <p:ph type="sldNum" sz="quarter" idx="10"/>
          </p:nvPr>
        </p:nvSpPr>
        <p:spPr/>
        <p:txBody>
          <a:bodyPr/>
          <a:lstStyle/>
          <a:p>
            <a:fld id="{52B9B549-03DC-4C1F-A9D7-52CE27CAA450}" type="slidenum">
              <a:rPr lang="ru-RU" smtClean="0"/>
              <a:pPr/>
              <a:t>26</a:t>
            </a:fld>
            <a:endParaRPr lang="ru-RU" dirty="0"/>
          </a:p>
        </p:txBody>
      </p:sp>
    </p:spTree>
    <p:extLst>
      <p:ext uri="{BB962C8B-B14F-4D97-AF65-F5344CB8AC3E}">
        <p14:creationId xmlns:p14="http://schemas.microsoft.com/office/powerpoint/2010/main" val="2164282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слайде представлена информация по экзаменам по выбору в сравнении с предыдущим годом.</a:t>
            </a:r>
          </a:p>
        </p:txBody>
      </p:sp>
      <p:sp>
        <p:nvSpPr>
          <p:cNvPr id="4" name="Номер слайда 3"/>
          <p:cNvSpPr>
            <a:spLocks noGrp="1"/>
          </p:cNvSpPr>
          <p:nvPr>
            <p:ph type="sldNum" sz="quarter" idx="10"/>
          </p:nvPr>
        </p:nvSpPr>
        <p:spPr/>
        <p:txBody>
          <a:bodyPr/>
          <a:lstStyle/>
          <a:p>
            <a:fld id="{52B9B549-03DC-4C1F-A9D7-52CE27CAA450}" type="slidenum">
              <a:rPr lang="ru-RU" smtClean="0"/>
              <a:pPr/>
              <a:t>27</a:t>
            </a:fld>
            <a:endParaRPr lang="ru-RU" dirty="0"/>
          </a:p>
        </p:txBody>
      </p:sp>
    </p:spTree>
    <p:extLst>
      <p:ext uri="{BB962C8B-B14F-4D97-AF65-F5344CB8AC3E}">
        <p14:creationId xmlns:p14="http://schemas.microsoft.com/office/powerpoint/2010/main" val="2028301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Выпускники показали следующие результаты в сравнении с прошлым годом.</a:t>
            </a:r>
          </a:p>
          <a:p>
            <a:r>
              <a:rPr lang="ru-RU" dirty="0">
                <a:solidFill>
                  <a:srgbClr val="FF0000"/>
                </a:solidFill>
              </a:rPr>
              <a:t>По предметам: повысились результаты в сравнении с прошлым годом </a:t>
            </a:r>
            <a:r>
              <a:rPr lang="ru-RU" dirty="0" err="1">
                <a:solidFill>
                  <a:srgbClr val="FF0000"/>
                </a:solidFill>
              </a:rPr>
              <a:t>рус.яз</a:t>
            </a:r>
            <a:r>
              <a:rPr lang="ru-RU" dirty="0">
                <a:solidFill>
                  <a:srgbClr val="FF0000"/>
                </a:solidFill>
              </a:rPr>
              <a:t>, математика, литература, физика, история,</a:t>
            </a:r>
            <a:r>
              <a:rPr lang="ru-RU" baseline="0" dirty="0">
                <a:solidFill>
                  <a:srgbClr val="FF0000"/>
                </a:solidFill>
              </a:rPr>
              <a:t>.</a:t>
            </a:r>
            <a:endParaRPr lang="ru-RU" dirty="0">
              <a:solidFill>
                <a:srgbClr val="FF0000"/>
              </a:solidFill>
            </a:endParaRPr>
          </a:p>
          <a:p>
            <a:r>
              <a:rPr lang="ru-RU" dirty="0">
                <a:solidFill>
                  <a:srgbClr val="FF0000"/>
                </a:solidFill>
              </a:rPr>
              <a:t>100%</a:t>
            </a:r>
            <a:r>
              <a:rPr lang="ru-RU" baseline="0" dirty="0">
                <a:solidFill>
                  <a:srgbClr val="FF0000"/>
                </a:solidFill>
              </a:rPr>
              <a:t> - порог пройден</a:t>
            </a:r>
          </a:p>
          <a:p>
            <a:r>
              <a:rPr lang="ru-RU" dirty="0">
                <a:solidFill>
                  <a:srgbClr val="FF0000"/>
                </a:solidFill>
              </a:rPr>
              <a:t>Задача ОО – качество</a:t>
            </a:r>
            <a:r>
              <a:rPr lang="ru-RU" baseline="0" dirty="0">
                <a:solidFill>
                  <a:srgbClr val="FF0000"/>
                </a:solidFill>
              </a:rPr>
              <a:t> подготовки выпускников к экзаменам.</a:t>
            </a:r>
          </a:p>
        </p:txBody>
      </p:sp>
      <p:sp>
        <p:nvSpPr>
          <p:cNvPr id="4" name="Номер слайда 3"/>
          <p:cNvSpPr>
            <a:spLocks noGrp="1"/>
          </p:cNvSpPr>
          <p:nvPr>
            <p:ph type="sldNum" sz="quarter" idx="10"/>
          </p:nvPr>
        </p:nvSpPr>
        <p:spPr/>
        <p:txBody>
          <a:bodyPr/>
          <a:lstStyle/>
          <a:p>
            <a:fld id="{52B9B549-03DC-4C1F-A9D7-52CE27CAA450}" type="slidenum">
              <a:rPr lang="ru-RU" smtClean="0"/>
              <a:pPr/>
              <a:t>28</a:t>
            </a:fld>
            <a:endParaRPr lang="ru-RU" dirty="0"/>
          </a:p>
        </p:txBody>
      </p:sp>
    </p:spTree>
    <p:extLst>
      <p:ext uri="{BB962C8B-B14F-4D97-AF65-F5344CB8AC3E}">
        <p14:creationId xmlns:p14="http://schemas.microsoft.com/office/powerpoint/2010/main" val="1391394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слайде представлен</a:t>
            </a:r>
            <a:r>
              <a:rPr lang="ru-RU" baseline="0" dirty="0"/>
              <a:t> список выпускников, набравших наибольшее кол-во баллов.</a:t>
            </a:r>
          </a:p>
          <a:p>
            <a:r>
              <a:rPr lang="ru-RU" baseline="0" dirty="0"/>
              <a:t>Русский язык – 7 чел. набрали хорошие баллы.</a:t>
            </a:r>
            <a:endParaRPr lang="ru-RU" dirty="0"/>
          </a:p>
        </p:txBody>
      </p:sp>
      <p:sp>
        <p:nvSpPr>
          <p:cNvPr id="4" name="Номер слайда 3"/>
          <p:cNvSpPr>
            <a:spLocks noGrp="1"/>
          </p:cNvSpPr>
          <p:nvPr>
            <p:ph type="sldNum" sz="quarter" idx="10"/>
          </p:nvPr>
        </p:nvSpPr>
        <p:spPr/>
        <p:txBody>
          <a:bodyPr/>
          <a:lstStyle/>
          <a:p>
            <a:fld id="{52B9B549-03DC-4C1F-A9D7-52CE27CAA450}" type="slidenum">
              <a:rPr lang="ru-RU" smtClean="0"/>
              <a:pPr/>
              <a:t>29</a:t>
            </a:fld>
            <a:endParaRPr lang="ru-RU" dirty="0"/>
          </a:p>
        </p:txBody>
      </p:sp>
    </p:spTree>
    <p:extLst>
      <p:ext uri="{BB962C8B-B14F-4D97-AF65-F5344CB8AC3E}">
        <p14:creationId xmlns:p14="http://schemas.microsoft.com/office/powerpoint/2010/main" val="3522671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Ежегодно подводятся итоги  по</a:t>
            </a:r>
            <a:r>
              <a:rPr lang="ru-RU" baseline="0" dirty="0" smtClean="0"/>
              <a:t> экзаменам.</a:t>
            </a:r>
          </a:p>
          <a:p>
            <a:r>
              <a:rPr lang="ru-RU" baseline="0" dirty="0" smtClean="0"/>
              <a:t>Выпускники получили аттестат с отличием и медали «За особые успехи в учении» - 5 чел. </a:t>
            </a:r>
          </a:p>
          <a:p>
            <a:r>
              <a:rPr lang="ru-RU" baseline="0" dirty="0" smtClean="0"/>
              <a:t>Торжественный прием выпускников и их родителей</a:t>
            </a:r>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30</a:t>
            </a:fld>
            <a:endParaRPr lang="ru-RU"/>
          </a:p>
        </p:txBody>
      </p:sp>
    </p:spTree>
    <p:extLst>
      <p:ext uri="{BB962C8B-B14F-4D97-AF65-F5344CB8AC3E}">
        <p14:creationId xmlns:p14="http://schemas.microsoft.com/office/powerpoint/2010/main" val="4059995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ГИА-9 проводилось в режиме промежуточной аттестации, результаты явились основанием для выдачи аттестатов об основном общем образовании.</a:t>
            </a:r>
          </a:p>
          <a:p>
            <a:r>
              <a:rPr lang="ru-RU" dirty="0"/>
              <a:t>Количество выпускников за последние 3 года.</a:t>
            </a:r>
          </a:p>
          <a:p>
            <a:r>
              <a:rPr lang="ru-RU" baseline="0" dirty="0"/>
              <a:t>Выпускники  - 9 </a:t>
            </a:r>
            <a:r>
              <a:rPr lang="ru-RU" baseline="0" dirty="0" err="1"/>
              <a:t>кл</a:t>
            </a:r>
            <a:r>
              <a:rPr lang="ru-RU" baseline="0" dirty="0"/>
              <a:t>. , - % успеваемости составляет 100% , качество знаний – 32% (69 выпускников закончили ОО на 4 и 5)</a:t>
            </a:r>
          </a:p>
          <a:p>
            <a:r>
              <a:rPr lang="ru-RU" dirty="0"/>
              <a:t>6 выпускников 9 </a:t>
            </a:r>
            <a:r>
              <a:rPr lang="ru-RU" dirty="0" err="1"/>
              <a:t>кл</a:t>
            </a:r>
            <a:r>
              <a:rPr lang="ru-RU" dirty="0"/>
              <a:t> – получили аттестат за курс</a:t>
            </a:r>
            <a:r>
              <a:rPr lang="ru-RU" baseline="0" dirty="0"/>
              <a:t> основного общего образования особого образца: </a:t>
            </a:r>
          </a:p>
          <a:p>
            <a:r>
              <a:rPr lang="ru-RU" baseline="0" dirty="0" err="1"/>
              <a:t>Сервинская</a:t>
            </a:r>
            <a:r>
              <a:rPr lang="ru-RU" baseline="0" dirty="0"/>
              <a:t> ООШ – 2 чел., </a:t>
            </a:r>
          </a:p>
          <a:p>
            <a:r>
              <a:rPr lang="ru-RU" baseline="0" dirty="0" err="1"/>
              <a:t>Самковская</a:t>
            </a:r>
            <a:r>
              <a:rPr lang="ru-RU" baseline="0" dirty="0"/>
              <a:t> СОШ – 2 чел., </a:t>
            </a:r>
          </a:p>
          <a:p>
            <a:r>
              <a:rPr lang="ru-RU" baseline="0" dirty="0" err="1"/>
              <a:t>Пешнигортская</a:t>
            </a:r>
            <a:r>
              <a:rPr lang="ru-RU" baseline="0" dirty="0"/>
              <a:t> СОШ, </a:t>
            </a:r>
          </a:p>
          <a:p>
            <a:r>
              <a:rPr lang="ru-RU" baseline="0" dirty="0" err="1"/>
              <a:t>Белоевская</a:t>
            </a:r>
            <a:r>
              <a:rPr lang="ru-RU" baseline="0" dirty="0"/>
              <a:t> СОШ</a:t>
            </a:r>
            <a:endParaRPr lang="ru-RU" dirty="0"/>
          </a:p>
          <a:p>
            <a:r>
              <a:rPr lang="ru-RU" dirty="0"/>
              <a:t>Вывод:</a:t>
            </a:r>
          </a:p>
          <a:p>
            <a:pPr marL="171450" indent="-171450">
              <a:buFontTx/>
              <a:buChar char="-"/>
            </a:pPr>
            <a:r>
              <a:rPr lang="ru-RU" baseline="0" dirty="0"/>
              <a:t>Повышение качества обучения;</a:t>
            </a:r>
          </a:p>
          <a:p>
            <a:pPr marL="171450" indent="-171450">
              <a:buFontTx/>
              <a:buChar char="-"/>
            </a:pPr>
            <a:r>
              <a:rPr lang="ru-RU" baseline="0" dirty="0"/>
              <a:t>Повышение % успеваемости.</a:t>
            </a:r>
          </a:p>
          <a:p>
            <a:pPr marL="171450" indent="-171450">
              <a:buFontTx/>
              <a:buChar char="-"/>
            </a:pPr>
            <a:r>
              <a:rPr lang="ru-RU" dirty="0"/>
              <a:t>Подготовка к следующему этапу  ГИА – 2020</a:t>
            </a:r>
          </a:p>
          <a:p>
            <a:pPr marL="171450" indent="-171450">
              <a:buFontTx/>
              <a:buChar char="-"/>
            </a:pPr>
            <a:r>
              <a:rPr lang="ru-RU" baseline="0" dirty="0"/>
              <a:t> Образовательный маршрут –ч/з ПМПК</a:t>
            </a:r>
            <a:endParaRPr lang="ru-RU" dirty="0"/>
          </a:p>
          <a:p>
            <a:endParaRPr lang="ru-RU" dirty="0"/>
          </a:p>
          <a:p>
            <a:endParaRPr lang="ru-RU" dirty="0"/>
          </a:p>
        </p:txBody>
      </p:sp>
      <p:sp>
        <p:nvSpPr>
          <p:cNvPr id="4" name="Номер слайда 3"/>
          <p:cNvSpPr>
            <a:spLocks noGrp="1"/>
          </p:cNvSpPr>
          <p:nvPr>
            <p:ph type="sldNum" sz="quarter" idx="5"/>
          </p:nvPr>
        </p:nvSpPr>
        <p:spPr/>
        <p:txBody>
          <a:bodyPr/>
          <a:lstStyle/>
          <a:p>
            <a:fld id="{AFBF96BE-4BC1-486F-9ADA-B5664ECE34D1}" type="slidenum">
              <a:rPr lang="ru-RU" smtClean="0"/>
              <a:pPr/>
              <a:t>33</a:t>
            </a:fld>
            <a:endParaRPr lang="ru-RU"/>
          </a:p>
        </p:txBody>
      </p:sp>
    </p:spTree>
    <p:extLst>
      <p:ext uri="{BB962C8B-B14F-4D97-AF65-F5344CB8AC3E}">
        <p14:creationId xmlns:p14="http://schemas.microsoft.com/office/powerpoint/2010/main" val="1280049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Подводя</a:t>
            </a:r>
            <a:r>
              <a:rPr lang="ru-RU" baseline="0" dirty="0"/>
              <a:t> итоги следует отметить, что </a:t>
            </a:r>
            <a:r>
              <a:rPr lang="ru-RU" baseline="0" dirty="0" err="1"/>
              <a:t>кач</a:t>
            </a:r>
            <a:r>
              <a:rPr lang="ru-RU" baseline="0" dirty="0"/>
              <a:t>-во обучения 9, 11 </a:t>
            </a:r>
            <a:r>
              <a:rPr lang="ru-RU" baseline="0" dirty="0" err="1"/>
              <a:t>кл</a:t>
            </a:r>
            <a:r>
              <a:rPr lang="ru-RU" baseline="0" dirty="0"/>
              <a:t>. – в целом. </a:t>
            </a:r>
          </a:p>
          <a:p>
            <a:r>
              <a:rPr lang="ru-RU" baseline="0" dirty="0"/>
              <a:t>Выпускники – 11 </a:t>
            </a:r>
            <a:r>
              <a:rPr lang="ru-RU" baseline="0" dirty="0" err="1"/>
              <a:t>кл</a:t>
            </a:r>
            <a:r>
              <a:rPr lang="ru-RU" baseline="0" dirty="0"/>
              <a:t>. - % успеваемости составляет 100%. (все получили аттестаты).</a:t>
            </a:r>
          </a:p>
          <a:p>
            <a:r>
              <a:rPr lang="ru-RU" baseline="0" dirty="0"/>
              <a:t>5 выпускников 11 </a:t>
            </a:r>
            <a:r>
              <a:rPr lang="ru-RU" baseline="0" dirty="0" err="1"/>
              <a:t>кл</a:t>
            </a:r>
            <a:r>
              <a:rPr lang="ru-RU" baseline="0" dirty="0"/>
              <a:t>. – закончили ОО с отличием, получили медали «За особые успехи в учении». </a:t>
            </a:r>
          </a:p>
          <a:p>
            <a:endParaRPr lang="ru-RU" dirty="0"/>
          </a:p>
          <a:p>
            <a:r>
              <a:rPr lang="ru-RU" dirty="0"/>
              <a:t>Вывод:</a:t>
            </a:r>
          </a:p>
          <a:p>
            <a:pPr marL="171450" indent="-171450">
              <a:buFontTx/>
              <a:buChar char="-"/>
            </a:pPr>
            <a:r>
              <a:rPr lang="ru-RU" dirty="0"/>
              <a:t>Качественная</a:t>
            </a:r>
            <a:r>
              <a:rPr lang="ru-RU" baseline="0" dirty="0"/>
              <a:t> подготовка выпускников;</a:t>
            </a:r>
          </a:p>
          <a:p>
            <a:pPr marL="171450" indent="-171450">
              <a:buFontTx/>
              <a:buChar char="-"/>
            </a:pPr>
            <a:r>
              <a:rPr lang="ru-RU" baseline="0" dirty="0"/>
              <a:t>Повышение качества обучения;</a:t>
            </a:r>
          </a:p>
          <a:p>
            <a:pPr marL="171450" indent="-171450">
              <a:buFontTx/>
              <a:buChar char="-"/>
            </a:pPr>
            <a:r>
              <a:rPr lang="ru-RU" baseline="0" dirty="0"/>
              <a:t>Повышение % успеваемости.</a:t>
            </a:r>
          </a:p>
          <a:p>
            <a:pPr marL="171450" indent="-171450">
              <a:buFontTx/>
              <a:buChar char="-"/>
            </a:pPr>
            <a:r>
              <a:rPr lang="ru-RU" dirty="0"/>
              <a:t>Подготовка к следующему этапу  ГИА – 2021</a:t>
            </a:r>
          </a:p>
        </p:txBody>
      </p:sp>
      <p:sp>
        <p:nvSpPr>
          <p:cNvPr id="4" name="Номер слайда 3"/>
          <p:cNvSpPr>
            <a:spLocks noGrp="1"/>
          </p:cNvSpPr>
          <p:nvPr>
            <p:ph type="sldNum" sz="quarter" idx="10"/>
          </p:nvPr>
        </p:nvSpPr>
        <p:spPr/>
        <p:txBody>
          <a:bodyPr/>
          <a:lstStyle/>
          <a:p>
            <a:fld id="{52B9B549-03DC-4C1F-A9D7-52CE27CAA450}" type="slidenum">
              <a:rPr lang="ru-RU" smtClean="0"/>
              <a:pPr/>
              <a:t>34</a:t>
            </a:fld>
            <a:endParaRPr lang="ru-RU" dirty="0"/>
          </a:p>
        </p:txBody>
      </p:sp>
    </p:spTree>
    <p:extLst>
      <p:ext uri="{BB962C8B-B14F-4D97-AF65-F5344CB8AC3E}">
        <p14:creationId xmlns:p14="http://schemas.microsoft.com/office/powerpoint/2010/main" val="3343493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800" dirty="0">
                <a:effectLst/>
                <a:latin typeface="Times New Roman" panose="02020603050405020304" pitchFamily="18" charset="0"/>
                <a:ea typeface="Times New Roman" panose="02020603050405020304" pitchFamily="18" charset="0"/>
              </a:rPr>
              <a:t>Дистанционное обучение </a:t>
            </a:r>
            <a:r>
              <a:rPr lang="ru-RU" sz="1800" dirty="0">
                <a:solidFill>
                  <a:srgbClr val="000000"/>
                </a:solidFill>
                <a:effectLst/>
                <a:latin typeface="Times New Roman" panose="02020603050405020304" pitchFamily="18" charset="0"/>
                <a:ea typeface="Times New Roman" panose="02020603050405020304" pitchFamily="18" charset="0"/>
              </a:rPr>
              <a:t>в общеобразовательных учреждениях реализуется </a:t>
            </a:r>
            <a:r>
              <a:rPr lang="ru-RU" sz="1800" dirty="0">
                <a:effectLst/>
                <a:latin typeface="Times New Roman" panose="02020603050405020304" pitchFamily="18" charset="0"/>
                <a:ea typeface="Times New Roman" panose="02020603050405020304" pitchFamily="18" charset="0"/>
              </a:rPr>
              <a:t>с 06.04.2020 года.</a:t>
            </a:r>
          </a:p>
          <a:p>
            <a:pPr indent="449580" algn="just"/>
            <a:r>
              <a:rPr lang="ru-RU" sz="1800" dirty="0">
                <a:solidFill>
                  <a:srgbClr val="000000"/>
                </a:solidFill>
                <a:effectLst/>
                <a:latin typeface="Times New Roman" panose="02020603050405020304" pitchFamily="18" charset="0"/>
                <a:ea typeface="Calibri" panose="020F0502020204030204" pitchFamily="34" charset="0"/>
              </a:rPr>
              <a:t>Технические возможности сопровождения ДО имеются: </a:t>
            </a:r>
          </a:p>
          <a:p>
            <a:pPr indent="449580" algn="just"/>
            <a:r>
              <a:rPr lang="ru-RU" sz="1800" dirty="0">
                <a:solidFill>
                  <a:srgbClr val="000000"/>
                </a:solidFill>
                <a:effectLst/>
                <a:latin typeface="Times New Roman" panose="02020603050405020304" pitchFamily="18" charset="0"/>
                <a:ea typeface="Calibri" panose="020F0502020204030204" pitchFamily="34" charset="0"/>
              </a:rPr>
              <a:t>- у 341 педагога имеются компьютеры или ноутбуки (выданы из ОО);</a:t>
            </a:r>
          </a:p>
          <a:p>
            <a:pPr indent="449580" algn="just"/>
            <a:r>
              <a:rPr lang="ru-RU" sz="1800" dirty="0">
                <a:solidFill>
                  <a:srgbClr val="000000"/>
                </a:solidFill>
                <a:effectLst/>
                <a:latin typeface="Times New Roman" panose="02020603050405020304" pitchFamily="18" charset="0"/>
                <a:ea typeface="Calibri" panose="020F0502020204030204" pitchFamily="34" charset="0"/>
              </a:rPr>
              <a:t>- 323 человека имеют доступ к сети «Интернет»; </a:t>
            </a:r>
          </a:p>
          <a:p>
            <a:pPr marL="285750" indent="-285750" algn="just">
              <a:buFontTx/>
              <a:buChar char="-"/>
            </a:pPr>
            <a:r>
              <a:rPr lang="ru-RU" sz="1800" dirty="0">
                <a:solidFill>
                  <a:srgbClr val="000000"/>
                </a:solidFill>
                <a:effectLst/>
                <a:latin typeface="Times New Roman" panose="02020603050405020304" pitchFamily="18" charset="0"/>
                <a:ea typeface="Calibri" panose="020F0502020204030204" pitchFamily="34" charset="0"/>
              </a:rPr>
              <a:t>у 45 человек нет доступа к сети «Интернет» </a:t>
            </a:r>
          </a:p>
          <a:p>
            <a:pPr marL="0" indent="0" algn="just">
              <a:buFontTx/>
              <a:buNone/>
            </a:pPr>
            <a:r>
              <a:rPr lang="ru-RU" sz="1800" dirty="0">
                <a:solidFill>
                  <a:srgbClr val="000000"/>
                </a:solidFill>
                <a:effectLst/>
                <a:latin typeface="Times New Roman" panose="02020603050405020304" pitchFamily="18" charset="0"/>
                <a:ea typeface="Calibri" panose="020F0502020204030204" pitchFamily="34" charset="0"/>
              </a:rPr>
              <a:t>Использование учителями компьютерных программ и сервисов сети Интернет. </a:t>
            </a:r>
          </a:p>
          <a:p>
            <a:pPr marL="0" indent="0" algn="just">
              <a:buFontTx/>
              <a:buNone/>
            </a:pPr>
            <a:r>
              <a:rPr lang="ru-RU" sz="1800" dirty="0">
                <a:solidFill>
                  <a:srgbClr val="000000"/>
                </a:solidFill>
                <a:effectLst/>
                <a:latin typeface="Times New Roman" panose="02020603050405020304" pitchFamily="18" charset="0"/>
                <a:ea typeface="Calibri" panose="020F0502020204030204" pitchFamily="34" charset="0"/>
              </a:rPr>
              <a:t>Педагоги в основном применяют смешанную форму ДО (через </a:t>
            </a:r>
            <a:r>
              <a:rPr lang="ru-RU" sz="1800" dirty="0" err="1">
                <a:solidFill>
                  <a:srgbClr val="000000"/>
                </a:solidFill>
                <a:effectLst/>
                <a:latin typeface="Times New Roman" panose="02020603050405020304" pitchFamily="18" charset="0"/>
                <a:ea typeface="Calibri" panose="020F0502020204030204" pitchFamily="34" charset="0"/>
              </a:rPr>
              <a:t>вайбер</a:t>
            </a:r>
            <a:r>
              <a:rPr lang="ru-RU" sz="1800" dirty="0">
                <a:solidFill>
                  <a:srgbClr val="000000"/>
                </a:solidFill>
                <a:effectLst/>
                <a:latin typeface="Times New Roman" panose="02020603050405020304" pitchFamily="18" charset="0"/>
                <a:ea typeface="Calibri" panose="020F0502020204030204" pitchFamily="34" charset="0"/>
              </a:rPr>
              <a:t>, </a:t>
            </a:r>
            <a:r>
              <a:rPr lang="ru-RU" sz="1800" dirty="0" err="1">
                <a:solidFill>
                  <a:srgbClr val="000000"/>
                </a:solidFill>
                <a:effectLst/>
                <a:latin typeface="Times New Roman" panose="02020603050405020304" pitchFamily="18" charset="0"/>
                <a:ea typeface="Calibri" panose="020F0502020204030204" pitchFamily="34" charset="0"/>
              </a:rPr>
              <a:t>Skype</a:t>
            </a:r>
            <a:r>
              <a:rPr lang="ru-RU" sz="1800" dirty="0">
                <a:solidFill>
                  <a:srgbClr val="000000"/>
                </a:solidFill>
                <a:effectLst/>
                <a:latin typeface="Times New Roman" panose="02020603050405020304" pitchFamily="18" charset="0"/>
                <a:ea typeface="Calibri" panose="020F0502020204030204" pitchFamily="34" charset="0"/>
              </a:rPr>
              <a:t>, выдача заданий через телефон, с применением тетрадей). Отмечается низкий уровень применения педагогами учебных платформ в сети «Интернет» (</a:t>
            </a:r>
            <a:r>
              <a:rPr lang="ru-RU" sz="1800" dirty="0">
                <a:effectLst/>
                <a:latin typeface="Times New Roman" panose="02020603050405020304" pitchFamily="18" charset="0"/>
                <a:ea typeface="Times New Roman" panose="02020603050405020304" pitchFamily="18" charset="0"/>
              </a:rPr>
              <a:t>Российская электронная школа, «</a:t>
            </a:r>
            <a:r>
              <a:rPr lang="ru-RU" sz="1800" dirty="0" err="1">
                <a:effectLst/>
                <a:latin typeface="Times New Roman" panose="02020603050405020304" pitchFamily="18" charset="0"/>
                <a:ea typeface="Times New Roman" panose="02020603050405020304" pitchFamily="18" charset="0"/>
              </a:rPr>
              <a:t>Учи.ру</a:t>
            </a:r>
            <a:r>
              <a:rPr lang="ru-RU" sz="1800" dirty="0">
                <a:effectLst/>
                <a:latin typeface="Times New Roman" panose="02020603050405020304" pitchFamily="18" charset="0"/>
                <a:ea typeface="Times New Roman" panose="02020603050405020304" pitchFamily="18" charset="0"/>
              </a:rPr>
              <a:t>», «Интернет-урок», Яндекс школа, Яндекс. Учебник, </a:t>
            </a:r>
            <a:r>
              <a:rPr lang="ru-RU" sz="1800" dirty="0">
                <a:solidFill>
                  <a:srgbClr val="000000"/>
                </a:solidFill>
                <a:effectLst/>
                <a:latin typeface="Times New Roman" panose="02020603050405020304" pitchFamily="18" charset="0"/>
                <a:ea typeface="Calibri" panose="020F0502020204030204" pitchFamily="34" charset="0"/>
              </a:rPr>
              <a:t>сетевые сервисы </a:t>
            </a:r>
            <a:r>
              <a:rPr lang="ru-RU" sz="1800" dirty="0" err="1">
                <a:solidFill>
                  <a:srgbClr val="000000"/>
                </a:solidFill>
                <a:effectLst/>
                <a:latin typeface="Times New Roman" panose="02020603050405020304" pitchFamily="18" charset="0"/>
                <a:ea typeface="Calibri" panose="020F0502020204030204" pitchFamily="34" charset="0"/>
              </a:rPr>
              <a:t>Web</a:t>
            </a:r>
            <a:r>
              <a:rPr lang="ru-RU" sz="1800" dirty="0">
                <a:solidFill>
                  <a:srgbClr val="000000"/>
                </a:solidFill>
                <a:effectLst/>
                <a:latin typeface="Times New Roman" panose="02020603050405020304" pitchFamily="18" charset="0"/>
                <a:ea typeface="Calibri" panose="020F0502020204030204" pitchFamily="34" charset="0"/>
              </a:rPr>
              <a:t> 2.0 и </a:t>
            </a:r>
            <a:r>
              <a:rPr lang="ru-RU" sz="1800" dirty="0" err="1">
                <a:solidFill>
                  <a:srgbClr val="000000"/>
                </a:solidFill>
                <a:effectLst/>
                <a:latin typeface="Times New Roman" panose="02020603050405020304" pitchFamily="18" charset="0"/>
                <a:ea typeface="Calibri" panose="020F0502020204030204" pitchFamily="34" charset="0"/>
              </a:rPr>
              <a:t>др</a:t>
            </a:r>
            <a:r>
              <a:rPr lang="ru-RU" sz="1800" dirty="0">
                <a:solidFill>
                  <a:srgbClr val="000000"/>
                </a:solidFill>
                <a:effectLst/>
                <a:latin typeface="Times New Roman" panose="02020603050405020304" pitchFamily="18" charset="0"/>
                <a:ea typeface="Calibri" panose="020F0502020204030204" pitchFamily="34" charset="0"/>
              </a:rPr>
              <a:t>). </a:t>
            </a:r>
            <a:endParaRPr lang="ru-RU" sz="1800" dirty="0">
              <a:effectLst/>
              <a:latin typeface="Times New Roman" panose="02020603050405020304" pitchFamily="18" charset="0"/>
              <a:ea typeface="Times New Roman" panose="02020603050405020304" pitchFamily="18" charset="0"/>
            </a:endParaRPr>
          </a:p>
          <a:p>
            <a:pPr marL="285750" indent="-285750" algn="just">
              <a:buFontTx/>
              <a:buChar char="-"/>
            </a:pPr>
            <a:endParaRPr lang="ru-RU" sz="1800" dirty="0">
              <a:solidFill>
                <a:srgbClr val="000000"/>
              </a:solidFill>
              <a:effectLst/>
              <a:latin typeface="Times New Roman" panose="02020603050405020304" pitchFamily="18" charset="0"/>
              <a:ea typeface="Calibri" panose="020F0502020204030204" pitchFamily="34" charset="0"/>
            </a:endParaRPr>
          </a:p>
          <a:p>
            <a:pPr indent="449580" algn="just"/>
            <a:r>
              <a:rPr lang="ru-RU" sz="1800" dirty="0">
                <a:solidFill>
                  <a:srgbClr val="000000"/>
                </a:solidFill>
                <a:effectLst/>
                <a:latin typeface="Times New Roman" panose="02020603050405020304" pitchFamily="18" charset="0"/>
                <a:ea typeface="Calibri" panose="020F0502020204030204" pitchFamily="34" charset="0"/>
              </a:rPr>
              <a:t> </a:t>
            </a:r>
          </a:p>
          <a:p>
            <a:pPr indent="449580" algn="just"/>
            <a:r>
              <a:rPr lang="ru-RU" sz="1800" dirty="0">
                <a:solidFill>
                  <a:srgbClr val="000000"/>
                </a:solidFill>
                <a:effectLst/>
                <a:latin typeface="Times New Roman" panose="02020603050405020304" pitchFamily="18" charset="0"/>
                <a:ea typeface="Calibri" panose="020F0502020204030204" pitchFamily="34" charset="0"/>
              </a:rPr>
              <a:t> </a:t>
            </a:r>
            <a:endParaRPr lang="ru-RU" sz="1800" dirty="0">
              <a:effectLst/>
              <a:latin typeface="Times New Roman" panose="02020603050405020304" pitchFamily="18" charset="0"/>
              <a:ea typeface="Times New Roman" panose="02020603050405020304" pitchFamily="18" charset="0"/>
            </a:endParaRPr>
          </a:p>
          <a:p>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FBF96BE-4BC1-486F-9ADA-B5664ECE34D1}" type="slidenum">
              <a:rPr lang="ru-RU" smtClean="0"/>
              <a:pPr/>
              <a:t>35</a:t>
            </a:fld>
            <a:endParaRPr lang="ru-RU"/>
          </a:p>
        </p:txBody>
      </p:sp>
    </p:spTree>
    <p:extLst>
      <p:ext uri="{BB962C8B-B14F-4D97-AF65-F5344CB8AC3E}">
        <p14:creationId xmlns:p14="http://schemas.microsoft.com/office/powerpoint/2010/main" val="355590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49580" algn="just">
              <a:lnSpc>
                <a:spcPts val="1800"/>
              </a:lnSpc>
            </a:pPr>
            <a:r>
              <a:rPr lang="ru-RU" sz="1200" dirty="0">
                <a:effectLst/>
                <a:latin typeface="Times New Roman" panose="02020603050405020304" pitchFamily="18" charset="0"/>
                <a:ea typeface="Times New Roman" panose="02020603050405020304" pitchFamily="18" charset="0"/>
              </a:rPr>
              <a:t>Во всех образовательных организациях педагогами осуществляется текущий контроль за обучающимися в режиме дистанционного обучения</a:t>
            </a:r>
            <a:r>
              <a:rPr lang="ru-RU" sz="1200" dirty="0">
                <a:solidFill>
                  <a:srgbClr val="000000"/>
                </a:solidFill>
                <a:effectLst/>
                <a:latin typeface="Times New Roman" panose="02020603050405020304" pitchFamily="18" charset="0"/>
                <a:ea typeface="Calibri" panose="020F0502020204030204" pitchFamily="34" charset="0"/>
              </a:rPr>
              <a:t> с применением различных форм</a:t>
            </a:r>
            <a:r>
              <a:rPr lang="ru-RU" sz="1200" dirty="0">
                <a:effectLst/>
                <a:latin typeface="Times New Roman" panose="02020603050405020304" pitchFamily="18" charset="0"/>
                <a:ea typeface="Times New Roman" panose="02020603050405020304" pitchFamily="18" charset="0"/>
              </a:rPr>
              <a:t>, особое внимание уделяется учетным категориям. </a:t>
            </a:r>
          </a:p>
          <a:p>
            <a:pPr indent="449580" algn="just"/>
            <a:r>
              <a:rPr lang="ru-RU" sz="1200" dirty="0">
                <a:solidFill>
                  <a:srgbClr val="000000"/>
                </a:solidFill>
                <a:effectLst/>
                <a:latin typeface="Times New Roman" panose="02020603050405020304" pitchFamily="18" charset="0"/>
                <a:ea typeface="Calibri" panose="020F0502020204030204" pitchFamily="34" charset="0"/>
              </a:rPr>
              <a:t>Количество обучающихся, занимающихся в режиме дистанционного обучения составляет– 2862 человека.</a:t>
            </a:r>
            <a:endParaRPr lang="ru-RU" sz="12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FBF96BE-4BC1-486F-9ADA-B5664ECE34D1}" type="slidenum">
              <a:rPr lang="ru-RU" smtClean="0"/>
              <a:pPr/>
              <a:t>36</a:t>
            </a:fld>
            <a:endParaRPr lang="ru-RU"/>
          </a:p>
        </p:txBody>
      </p:sp>
    </p:spTree>
    <p:extLst>
      <p:ext uri="{BB962C8B-B14F-4D97-AF65-F5344CB8AC3E}">
        <p14:creationId xmlns:p14="http://schemas.microsoft.com/office/powerpoint/2010/main" val="264200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A2E806A-1B44-4D01-AB5A-0D01D416818B}" type="slidenum">
              <a:rPr lang="ru-RU" smtClean="0"/>
              <a:t>5</a:t>
            </a:fld>
            <a:endParaRPr lang="ru-RU"/>
          </a:p>
        </p:txBody>
      </p:sp>
    </p:spTree>
    <p:extLst>
      <p:ext uri="{BB962C8B-B14F-4D97-AF65-F5344CB8AC3E}">
        <p14:creationId xmlns:p14="http://schemas.microsoft.com/office/powerpoint/2010/main" val="732672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Times New Roman" panose="02020603050405020304" pitchFamily="18" charset="0"/>
                <a:ea typeface="Calibri" panose="020F0502020204030204" pitchFamily="34" charset="0"/>
              </a:rPr>
              <a:t>Количество обучающихся, занимающихся в режиме дистанционного обучения составляет – 2862 человека.</a:t>
            </a: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FBF96BE-4BC1-486F-9ADA-B5664ECE34D1}" type="slidenum">
              <a:rPr lang="ru-RU" smtClean="0"/>
              <a:pPr/>
              <a:t>37</a:t>
            </a:fld>
            <a:endParaRPr lang="ru-RU"/>
          </a:p>
        </p:txBody>
      </p:sp>
    </p:spTree>
    <p:extLst>
      <p:ext uri="{BB962C8B-B14F-4D97-AF65-F5344CB8AC3E}">
        <p14:creationId xmlns:p14="http://schemas.microsoft.com/office/powerpoint/2010/main" val="4034024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Times New Roman" panose="02020603050405020304" pitchFamily="18" charset="0"/>
                <a:ea typeface="Calibri" panose="020F0502020204030204" pitchFamily="34" charset="0"/>
              </a:rPr>
              <a:t>Отношение учителей к дистанционному обучению. Большинство учителей считают, что дистанционное обучение поддерживает индивидуальный темп и график обучения, возможность обучения учащихся вне стен школы, использование современных методов обучения. Педагоги отметили, что ДО можно применять во время морозов, карантинов, отсутствия ребенка во время болезни. Меньше педагогов оценивают повышение мотивации обучающихся. Нет никаких преимуществ, поддержали педагоги из 8 школ.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rgbClr val="000000"/>
              </a:solidFill>
              <a:effectLst/>
              <a:latin typeface="Times New Roman" panose="02020603050405020304" pitchFamily="18" charset="0"/>
              <a:ea typeface="Times New Roman" panose="02020603050405020304" pitchFamily="18" charset="0"/>
            </a:endParaRPr>
          </a:p>
          <a:p>
            <a:pPr indent="449580" algn="just"/>
            <a:r>
              <a:rPr lang="ru-RU" sz="1800" dirty="0">
                <a:effectLst/>
                <a:latin typeface="Times New Roman" panose="02020603050405020304" pitchFamily="18" charset="0"/>
                <a:ea typeface="Times New Roman" panose="02020603050405020304" pitchFamily="18" charset="0"/>
              </a:rPr>
              <a:t>График времени, которое педагоги тратят на подготовку к проведению урока и проверку заданий в дистанционной форме по сравнению с традиционным уроком показал, у многих учителей значительно увеличилась подготовка к проведению уроков, значительно увеличилось время по проверки дистанционных заданий учащихся</a:t>
            </a:r>
            <a:r>
              <a:rPr lang="ru-RU" sz="1800" dirty="0">
                <a:solidFill>
                  <a:srgbClr val="000000"/>
                </a:solidFill>
                <a:effectLst/>
                <a:latin typeface="Times New Roman" panose="02020603050405020304" pitchFamily="18" charset="0"/>
                <a:ea typeface="Calibri" panose="020F0502020204030204" pitchFamily="34" charset="0"/>
              </a:rPr>
              <a:t> в 2-3 раза больше.</a:t>
            </a:r>
            <a:endParaRPr lang="ru-RU" sz="1800" dirty="0">
              <a:effectLst/>
              <a:latin typeface="Times New Roman" panose="02020603050405020304" pitchFamily="18" charset="0"/>
              <a:ea typeface="Times New Roman" panose="02020603050405020304" pitchFamily="18" charset="0"/>
            </a:endParaRPr>
          </a:p>
          <a:p>
            <a:pPr indent="449580" algn="just"/>
            <a:r>
              <a:rPr lang="ru-RU" sz="1800" dirty="0">
                <a:effectLst/>
                <a:latin typeface="Times New Roman" panose="02020603050405020304" pitchFamily="18" charset="0"/>
                <a:ea typeface="Times New Roman" panose="02020603050405020304" pitchFamily="18" charset="0"/>
              </a:rPr>
              <a:t>На вопрос «Какую бы Вы выбрали форму обучения в учебном процессе, если бы у Вас был выбор?» 71% учителей выбирают традиционную систему с элементами дистанционного образования.</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effectLst/>
              <a:latin typeface="Times New Roman" panose="02020603050405020304" pitchFamily="18" charset="0"/>
              <a:ea typeface="Times New Roman" panose="02020603050405020304" pitchFamily="18" charset="0"/>
            </a:endParaRPr>
          </a:p>
          <a:p>
            <a:pPr indent="449580"/>
            <a:r>
              <a:rPr lang="ru-RU" sz="1800" dirty="0">
                <a:solidFill>
                  <a:srgbClr val="000000"/>
                </a:solidFill>
                <a:effectLst/>
                <a:latin typeface="Times New Roman" panose="02020603050405020304" pitchFamily="18" charset="0"/>
                <a:ea typeface="Calibri" panose="020F0502020204030204" pitchFamily="34" charset="0"/>
              </a:rPr>
              <a:t>На вопрос «Отказались бы педагоги от уроков в дистанционной форме?»: </a:t>
            </a:r>
            <a:endParaRPr lang="ru-RU" sz="1800" dirty="0">
              <a:effectLst/>
              <a:latin typeface="Times New Roman" panose="02020603050405020304" pitchFamily="18" charset="0"/>
              <a:ea typeface="Times New Roman" panose="02020603050405020304" pitchFamily="18" charset="0"/>
            </a:endParaRPr>
          </a:p>
          <a:p>
            <a:pPr>
              <a:spcAft>
                <a:spcPts val="480"/>
              </a:spcAft>
            </a:pPr>
            <a:r>
              <a:rPr lang="ru-RU" sz="1800" dirty="0">
                <a:solidFill>
                  <a:srgbClr val="000000"/>
                </a:solidFill>
                <a:effectLst/>
                <a:latin typeface="Times New Roman" panose="02020603050405020304" pitchFamily="18" charset="0"/>
                <a:ea typeface="Calibri" panose="020F0502020204030204" pitchFamily="34" charset="0"/>
              </a:rPr>
              <a:t>«да» ответили 84,6%, «нет» 13,8%. </a:t>
            </a:r>
          </a:p>
          <a:p>
            <a:pPr indent="449580" algn="just"/>
            <a:r>
              <a:rPr lang="ru-RU" sz="1800" dirty="0">
                <a:solidFill>
                  <a:srgbClr val="000000"/>
                </a:solidFill>
                <a:effectLst/>
                <a:latin typeface="Times New Roman" panose="02020603050405020304" pitchFamily="18" charset="0"/>
                <a:ea typeface="Calibri" panose="020F0502020204030204" pitchFamily="34" charset="0"/>
              </a:rPr>
              <a:t>Дистанционное обучение имеет свои плюсы и минусы. Положительным результатом является то, что большинство педагогов понимает и принимает обучение по различным предметам в дистанционной форме. Отмечено, что данное обучение имеет индивидуальный гибкий график обучения, индивидуальный темп, что позволяет использовать современные методы обучения. Применение дистанционного обучения как дополнительного материала к обычному обучению, может применяться курсом во время болезни, при подготовке к ЕГЭ. </a:t>
            </a:r>
          </a:p>
          <a:p>
            <a:pPr indent="449580" algn="just"/>
            <a:r>
              <a:rPr lang="ru-RU" sz="1800" dirty="0">
                <a:effectLst/>
                <a:latin typeface="Times New Roman" panose="02020603050405020304" pitchFamily="18" charset="0"/>
                <a:ea typeface="Times New Roman" panose="02020603050405020304" pitchFamily="18" charset="0"/>
              </a:rPr>
              <a:t>К трудностям дистанционного обучения можно отнести то, что техническая сторона сопровождения курсов является не совершенной: не достаточная скорость канала сети в школах, не владение педагогами современными компьютерными технологиями, трудность самому разобрать или разработать самому материал курса. </a:t>
            </a:r>
          </a:p>
          <a:p>
            <a:pPr indent="449580" algn="just"/>
            <a:r>
              <a:rPr lang="ru-RU" sz="1800" dirty="0">
                <a:solidFill>
                  <a:srgbClr val="000000"/>
                </a:solidFill>
                <a:effectLst/>
                <a:latin typeface="Times New Roman" panose="02020603050405020304" pitchFamily="18" charset="0"/>
                <a:ea typeface="Calibri" panose="020F0502020204030204" pitchFamily="34" charset="0"/>
              </a:rPr>
              <a:t>Настораживает то, многие педагоги отказались бы от обучения дистанционно, если бы у них был выбор. Одной из причин таких ответов является то, что работа с учебным материалом, требует достаточно много усердия и времени, отсутствие техники и Интернета. </a:t>
            </a:r>
            <a:endParaRPr lang="ru-RU" sz="1800" dirty="0">
              <a:effectLst/>
              <a:latin typeface="Times New Roman" panose="02020603050405020304" pitchFamily="18" charset="0"/>
              <a:ea typeface="Times New Roman" panose="02020603050405020304" pitchFamily="18" charset="0"/>
            </a:endParaRPr>
          </a:p>
          <a:p>
            <a:pPr>
              <a:spcAft>
                <a:spcPts val="480"/>
              </a:spcAft>
            </a:pP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AFBF96BE-4BC1-486F-9ADA-B5664ECE34D1}" type="slidenum">
              <a:rPr lang="ru-RU" smtClean="0"/>
              <a:pPr/>
              <a:t>38</a:t>
            </a:fld>
            <a:endParaRPr lang="ru-RU"/>
          </a:p>
        </p:txBody>
      </p:sp>
    </p:spTree>
    <p:extLst>
      <p:ext uri="{BB962C8B-B14F-4D97-AF65-F5344CB8AC3E}">
        <p14:creationId xmlns:p14="http://schemas.microsoft.com/office/powerpoint/2010/main" val="282032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0" i="0" u="none" strike="noStrike" kern="1200" cap="none" spc="0" normalizeH="0" baseline="0" noProof="0" dirty="0" smtClean="0">
                <a:ln>
                  <a:noFill/>
                </a:ln>
                <a:solidFill>
                  <a:prstClr val="black"/>
                </a:solidFill>
                <a:effectLst/>
                <a:uLnTx/>
                <a:uFillTx/>
                <a:latin typeface="+mn-lt"/>
                <a:ea typeface="+mn-ea"/>
                <a:cs typeface="+mn-cs"/>
              </a:rPr>
              <a:t>Общий охват детей в возрасте от 5 до 18 лет услугами дополнительного образования составил 67,6%</a:t>
            </a:r>
          </a:p>
          <a:p>
            <a:pPr algn="just"/>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39</a:t>
            </a:fld>
            <a:endParaRPr lang="ru-RU"/>
          </a:p>
        </p:txBody>
      </p:sp>
    </p:spTree>
    <p:extLst>
      <p:ext uri="{BB962C8B-B14F-4D97-AF65-F5344CB8AC3E}">
        <p14:creationId xmlns:p14="http://schemas.microsoft.com/office/powerpoint/2010/main" val="972810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В летний период (июль-август 2020 года) в образовательных организациях Кудымкарского муниципального округа организована работа досуговых площадок малыми группами детей.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Формат досуговых площадок – это занятость групп детей в количестве не более 5-10 человек и не более 3 часов в день. Кураторы площадок – это педагоги, воспитатели или волонтеры.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Организован ежедневный утренний фильтр для детей и организаторов с проведением термометрии тела, осмотра на наличие симптомов ОРВИ с регистрацией в журнале</a:t>
            </a:r>
          </a:p>
          <a:p>
            <a:pPr marL="0" marR="0" lvl="0" indent="0" algn="l" defTabSz="914400" rtl="0" eaLnBrk="1" fontAlgn="auto" latinLnBrk="0" hangingPunct="1">
              <a:lnSpc>
                <a:spcPct val="100000"/>
              </a:lnSpc>
              <a:spcBef>
                <a:spcPct val="20000"/>
              </a:spcBef>
              <a:spcAft>
                <a:spcPts val="0"/>
              </a:spcAft>
              <a:buClr>
                <a:srgbClr val="7FD13B"/>
              </a:buClr>
              <a:buSzTx/>
              <a:buFont typeface="Wingdings" pitchFamily="2" charset="2"/>
              <a:buNone/>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Главная цель досуговых площадок – это организация занятости детей в каникулярный период и организация непрерывного процесса воспитания детей</a:t>
            </a:r>
          </a:p>
          <a:p>
            <a:pPr marL="0" marR="0" lvl="0" indent="0" algn="l" defTabSz="914400" rtl="0" eaLnBrk="1" fontAlgn="auto" latinLnBrk="0" hangingPunct="1">
              <a:lnSpc>
                <a:spcPct val="100000"/>
              </a:lnSpc>
              <a:spcBef>
                <a:spcPct val="20000"/>
              </a:spcBef>
              <a:spcAft>
                <a:spcPts val="0"/>
              </a:spcAft>
              <a:buClr>
                <a:srgbClr val="7FD13B"/>
              </a:buClr>
              <a:buSzTx/>
              <a:buFont typeface="Wingdings" pitchFamily="2" charset="2"/>
              <a:buNone/>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Направления работы досуговых площадок:</a:t>
            </a:r>
          </a:p>
          <a:p>
            <a:pPr marL="342900" marR="0" lvl="0" indent="-342900" algn="l" defTabSz="914400" rtl="0" eaLnBrk="1" fontAlgn="auto" latinLnBrk="0" hangingPunct="1">
              <a:lnSpc>
                <a:spcPct val="100000"/>
              </a:lnSpc>
              <a:spcBef>
                <a:spcPct val="20000"/>
              </a:spcBef>
              <a:spcAft>
                <a:spcPts val="0"/>
              </a:spcAft>
              <a:buClr>
                <a:srgbClr val="7FD13B"/>
              </a:buClr>
              <a:buSzTx/>
              <a:buFont typeface="Arial" pitchFamily="34" charset="0"/>
              <a:buChar char="•"/>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Художественно-эстетическое </a:t>
            </a:r>
          </a:p>
          <a:p>
            <a:pPr marL="342900" marR="0" lvl="0" indent="-342900" algn="l" defTabSz="914400" rtl="0" eaLnBrk="1" fontAlgn="auto" latinLnBrk="0" hangingPunct="1">
              <a:lnSpc>
                <a:spcPct val="100000"/>
              </a:lnSpc>
              <a:spcBef>
                <a:spcPct val="20000"/>
              </a:spcBef>
              <a:spcAft>
                <a:spcPts val="0"/>
              </a:spcAft>
              <a:buClr>
                <a:srgbClr val="7FD13B"/>
              </a:buClr>
              <a:buSzTx/>
              <a:buFont typeface="Arial" pitchFamily="34" charset="0"/>
              <a:buChar char="•"/>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Интеллектуальное </a:t>
            </a:r>
          </a:p>
          <a:p>
            <a:pPr marL="342900" marR="0" lvl="0" indent="-342900" algn="l" defTabSz="914400" rtl="0" eaLnBrk="1" fontAlgn="auto" latinLnBrk="0" hangingPunct="1">
              <a:lnSpc>
                <a:spcPct val="100000"/>
              </a:lnSpc>
              <a:spcBef>
                <a:spcPct val="20000"/>
              </a:spcBef>
              <a:spcAft>
                <a:spcPts val="0"/>
              </a:spcAft>
              <a:buClr>
                <a:srgbClr val="7FD13B"/>
              </a:buClr>
              <a:buSzTx/>
              <a:buFont typeface="Arial" pitchFamily="34" charset="0"/>
              <a:buChar char="•"/>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Спортивное </a:t>
            </a:r>
          </a:p>
          <a:p>
            <a:pPr marL="342900" marR="0" lvl="0" indent="-342900" algn="l" defTabSz="914400" rtl="0" eaLnBrk="1" fontAlgn="auto" latinLnBrk="0" hangingPunct="1">
              <a:lnSpc>
                <a:spcPct val="100000"/>
              </a:lnSpc>
              <a:spcBef>
                <a:spcPct val="20000"/>
              </a:spcBef>
              <a:spcAft>
                <a:spcPts val="0"/>
              </a:spcAft>
              <a:buClr>
                <a:srgbClr val="7FD13B"/>
              </a:buClr>
              <a:buSzTx/>
              <a:buFont typeface="Arial" pitchFamily="34" charset="0"/>
              <a:buChar char="•"/>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Военно-прикладное</a:t>
            </a:r>
          </a:p>
          <a:p>
            <a:pPr marL="342900" marR="0" lvl="0" indent="-342900" algn="l" defTabSz="914400" rtl="0" eaLnBrk="1" fontAlgn="auto" latinLnBrk="0" hangingPunct="1">
              <a:lnSpc>
                <a:spcPct val="100000"/>
              </a:lnSpc>
              <a:spcBef>
                <a:spcPct val="20000"/>
              </a:spcBef>
              <a:spcAft>
                <a:spcPts val="0"/>
              </a:spcAft>
              <a:buClr>
                <a:srgbClr val="7FD13B"/>
              </a:buClr>
              <a:buSzTx/>
              <a:buFont typeface="Arial" pitchFamily="34" charset="0"/>
              <a:buChar char="•"/>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Экологическое</a:t>
            </a:r>
          </a:p>
          <a:p>
            <a:pPr marL="342900" marR="0" lvl="0" indent="-342900" algn="l" defTabSz="914400" rtl="0" eaLnBrk="1" fontAlgn="auto" latinLnBrk="0" hangingPunct="1">
              <a:lnSpc>
                <a:spcPct val="100000"/>
              </a:lnSpc>
              <a:spcBef>
                <a:spcPct val="20000"/>
              </a:spcBef>
              <a:spcAft>
                <a:spcPts val="0"/>
              </a:spcAft>
              <a:buClr>
                <a:srgbClr val="7FD13B"/>
              </a:buClr>
              <a:buSzTx/>
              <a:buFont typeface="Arial" pitchFamily="34" charset="0"/>
              <a:buChar char="•"/>
              <a:tabLst/>
              <a:defRPr/>
            </a:pPr>
            <a:r>
              <a:rPr kumimoji="0" lang="ru-RU" sz="2400" b="0" i="0" u="none" strike="noStrike" kern="1200" cap="none" spc="0" normalizeH="0" baseline="0" noProof="0" dirty="0" smtClean="0">
                <a:ln>
                  <a:noFill/>
                </a:ln>
                <a:solidFill>
                  <a:prstClr val="black">
                    <a:lumMod val="85000"/>
                    <a:lumOff val="15000"/>
                  </a:prstClr>
                </a:solidFill>
                <a:effectLst/>
                <a:uLnTx/>
                <a:uFillTx/>
                <a:latin typeface="Palatino Linotype"/>
                <a:ea typeface="+mn-ea"/>
                <a:cs typeface="+mn-cs"/>
              </a:rPr>
              <a:t>Трудовое  </a:t>
            </a:r>
          </a:p>
          <a:p>
            <a:pPr marL="0" marR="0" lvl="0" indent="0" algn="l" defTabSz="914400" rtl="0" eaLnBrk="1" fontAlgn="auto" latinLnBrk="0" hangingPunct="1">
              <a:lnSpc>
                <a:spcPct val="100000"/>
              </a:lnSpc>
              <a:spcBef>
                <a:spcPct val="20000"/>
              </a:spcBef>
              <a:spcAft>
                <a:spcPts val="0"/>
              </a:spcAft>
              <a:buClr>
                <a:srgbClr val="7FD13B"/>
              </a:buClr>
              <a:buSzTx/>
              <a:buFont typeface="Arial" pitchFamily="34" charset="0"/>
              <a:buNone/>
              <a:tabLst/>
              <a:defRPr/>
            </a:pPr>
            <a:r>
              <a:rPr kumimoji="0" lang="ru-RU" sz="2200" b="0" i="0" u="none" strike="noStrike" kern="1200" cap="none" spc="0" normalizeH="0" baseline="0" noProof="0" dirty="0" smtClean="0">
                <a:ln>
                  <a:noFill/>
                </a:ln>
                <a:solidFill>
                  <a:srgbClr val="4E5B6F"/>
                </a:solidFill>
                <a:effectLst/>
                <a:uLnTx/>
                <a:uFillTx/>
                <a:latin typeface="Palatino Linotype"/>
                <a:ea typeface="+mj-ea"/>
                <a:cs typeface="+mj-cs"/>
              </a:rPr>
              <a:t>Всего за июль-август 2020 года была организована работа 187 групп в 23 образовательных организациях, где было занято 1448 детей.</a:t>
            </a:r>
            <a:r>
              <a:rPr kumimoji="0" lang="ru-RU" sz="1200" b="0" i="0" u="none" strike="noStrike" kern="1200" cap="none" spc="0" normalizeH="0" baseline="0" noProof="0" dirty="0" smtClean="0">
                <a:ln>
                  <a:noFill/>
                </a:ln>
                <a:solidFill>
                  <a:prstClr val="black"/>
                </a:solidFill>
                <a:effectLst/>
                <a:uLnTx/>
                <a:uFillTx/>
                <a:latin typeface="+mn-lt"/>
                <a:ea typeface="+mn-ea"/>
                <a:cs typeface="+mn-cs"/>
              </a:rPr>
              <a:t>	</a:t>
            </a:r>
          </a:p>
        </p:txBody>
      </p:sp>
      <p:sp>
        <p:nvSpPr>
          <p:cNvPr id="4" name="Номер слайда 3"/>
          <p:cNvSpPr>
            <a:spLocks noGrp="1"/>
          </p:cNvSpPr>
          <p:nvPr>
            <p:ph type="sldNum" sz="quarter" idx="10"/>
          </p:nvPr>
        </p:nvSpPr>
        <p:spPr/>
        <p:txBody>
          <a:bodyPr/>
          <a:lstStyle/>
          <a:p>
            <a:fld id="{9A2E806A-1B44-4D01-AB5A-0D01D416818B}" type="slidenum">
              <a:rPr lang="ru-RU" smtClean="0"/>
              <a:t>40</a:t>
            </a:fld>
            <a:endParaRPr lang="ru-RU"/>
          </a:p>
        </p:txBody>
      </p:sp>
    </p:spTree>
    <p:extLst>
      <p:ext uri="{BB962C8B-B14F-4D97-AF65-F5344CB8AC3E}">
        <p14:creationId xmlns:p14="http://schemas.microsoft.com/office/powerpoint/2010/main" val="2668175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0" i="0" u="none" strike="noStrike" kern="1200" cap="none" spc="0" normalizeH="0" baseline="0" noProof="0" dirty="0" smtClean="0">
                <a:ln>
                  <a:noFill/>
                </a:ln>
                <a:solidFill>
                  <a:prstClr val="black"/>
                </a:solidFill>
                <a:effectLst/>
                <a:uLnTx/>
                <a:uFillTx/>
                <a:latin typeface="+mn-lt"/>
                <a:ea typeface="+mn-ea"/>
                <a:cs typeface="+mn-cs"/>
              </a:rPr>
              <a:t>В 2019-2020 учебном году приняло участие 599 человек по 21 учебному предмету, из них 32 победителя и 49 призеров. Так же обучающиеся приняли участие в муниципальном и краевом этапах олимпиад по родному языку, медицине, лесоведению, сельскому хозяйству, где стали призерами.</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41</a:t>
            </a:fld>
            <a:endParaRPr lang="ru-RU"/>
          </a:p>
        </p:txBody>
      </p:sp>
    </p:spTree>
    <p:extLst>
      <p:ext uri="{BB962C8B-B14F-4D97-AF65-F5344CB8AC3E}">
        <p14:creationId xmlns:p14="http://schemas.microsoft.com/office/powerpoint/2010/main" val="1053101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Прошли два дня форума, на котором каждый мог высказать своё мнение, посетить интересующую его площадку, пообщаться с представителями власти. В доверительной обстановке ребята могли задать любой вопрос чиновникам и получить на него ответ. Также прошла ярмарка детских проектов и инициатив «Действуем в интересах детей! Действуем вместе с детьми!» На ней ребята оценивали проекты своих коллег, а также представили свои рабочие проекты. Всего было представлено более 30 работ, ребята обменялись опытом и пообщались в неформальной обстановке. На закрытии форума были подведены итоги дискуссионных площадок.</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44</a:t>
            </a:fld>
            <a:endParaRPr lang="ru-RU"/>
          </a:p>
        </p:txBody>
      </p:sp>
    </p:spTree>
    <p:extLst>
      <p:ext uri="{BB962C8B-B14F-4D97-AF65-F5344CB8AC3E}">
        <p14:creationId xmlns:p14="http://schemas.microsoft.com/office/powerpoint/2010/main" val="2560440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Times New Roman"/>
                <a:cs typeface="+mn-cs"/>
              </a:rPr>
              <a:t>В целях предотвращения угрозы распространения заболеваемости новой </a:t>
            </a:r>
            <a:r>
              <a:rPr kumimoji="0" lang="ru-RU" sz="2000" b="0" i="0" u="none" strike="noStrike" kern="1200" cap="none" spc="0" normalizeH="0" baseline="0" noProof="0" dirty="0" err="1" smtClean="0">
                <a:ln>
                  <a:noFill/>
                </a:ln>
                <a:solidFill>
                  <a:prstClr val="black"/>
                </a:solidFill>
                <a:effectLst/>
                <a:uLnTx/>
                <a:uFillTx/>
                <a:latin typeface="Times New Roman"/>
                <a:ea typeface="Times New Roman"/>
                <a:cs typeface="+mn-cs"/>
              </a:rPr>
              <a:t>коронавирусной</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cs typeface="+mn-cs"/>
              </a:rPr>
              <a:t> инфекции «</a:t>
            </a:r>
            <a:r>
              <a:rPr kumimoji="0" lang="en-US" sz="2000" b="0" i="0" u="none" strike="noStrike" kern="1200" cap="none" spc="0" normalizeH="0" baseline="0" noProof="0" dirty="0" smtClean="0">
                <a:ln>
                  <a:noFill/>
                </a:ln>
                <a:solidFill>
                  <a:prstClr val="black"/>
                </a:solidFill>
                <a:effectLst/>
                <a:uLnTx/>
                <a:uFillTx/>
                <a:latin typeface="Times New Roman"/>
                <a:ea typeface="Times New Roman"/>
                <a:cs typeface="+mn-cs"/>
              </a:rPr>
              <a:t>COVID</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cs typeface="+mn-cs"/>
              </a:rPr>
              <a:t>-2019», иных инфекционных и массовых неинфекционных заболеваний (отравлений), в соответствии с п 11.1 «Временное приостановление деятельности отдыха детей и их оздоровления с 20 марта 2020 года до снятия ограничительных мер»  протокола заседания оперативного  штаба по  координации мероприятий по предупреждению распространения на территории  Пермского края </a:t>
            </a:r>
            <a:r>
              <a:rPr kumimoji="0" lang="ru-RU" sz="2000" b="0" i="0" u="none" strike="noStrike" kern="1200" cap="none" spc="0" normalizeH="0" baseline="0" noProof="0" dirty="0" err="1" smtClean="0">
                <a:ln>
                  <a:noFill/>
                </a:ln>
                <a:solidFill>
                  <a:prstClr val="black"/>
                </a:solidFill>
                <a:effectLst/>
                <a:uLnTx/>
                <a:uFillTx/>
                <a:latin typeface="Times New Roman"/>
                <a:ea typeface="Times New Roman"/>
                <a:cs typeface="+mn-cs"/>
              </a:rPr>
              <a:t>короновирусной</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cs typeface="+mn-cs"/>
              </a:rPr>
              <a:t> инфекции при Правительстве Пермского края № 8 от 19 марта 2020 года  лагеря с дневным пребыванием детей на территории Кудымкарского муниципального округа Пермского края в 2020 году не функционировали. </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С целью занятости несовершеннолетних в летний период  организовано и проведено  следующее.   </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-Работа библиотек, музея и досуговых площадок, ОМЖ. В данных направлениях за весь период были задействованы 4080 несовершеннолетних  (121 %) (705 чел дети повторно задействованы)</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 июне – 1422 чел  (онлайн  площадки на основании методических рекомендаций Министерства просвещения Российской Федерации от 13.05.2020 № 2636вн-33).</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 июле – 787 чел (офлайн досуговые площадки на основании  Указа губернатора Пермского края от 22.06.2020 № 88 О внесении изменений в указ губернатора Пермского края от 29.03.2020 № 23 «О мероприятиях, реализуемых в связи с угрозой распространения новой </a:t>
            </a:r>
            <a:r>
              <a:rPr kumimoji="0" lang="ru-RU" sz="2000" b="0" i="0" u="none" strike="noStrike" kern="1200" cap="none" spc="0" normalizeH="0" baseline="0" noProof="0" dirty="0" err="1" smtClean="0">
                <a:ln>
                  <a:noFill/>
                </a:ln>
                <a:solidFill>
                  <a:prstClr val="black"/>
                </a:solidFill>
                <a:effectLst/>
                <a:uLnTx/>
                <a:uFillTx/>
                <a:latin typeface="Times New Roman"/>
                <a:ea typeface="Calibri"/>
                <a:cs typeface="+mn-cs"/>
              </a:rPr>
              <a:t>короновирусной</a:t>
            </a: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 инфекции (</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cs typeface="+mn-cs"/>
              </a:rPr>
              <a:t>«</a:t>
            </a:r>
            <a:r>
              <a:rPr kumimoji="0" lang="en-US" sz="2000" b="0" i="0" u="none" strike="noStrike" kern="1200" cap="none" spc="0" normalizeH="0" baseline="0" noProof="0" dirty="0" smtClean="0">
                <a:ln>
                  <a:noFill/>
                </a:ln>
                <a:solidFill>
                  <a:prstClr val="black"/>
                </a:solidFill>
                <a:effectLst/>
                <a:uLnTx/>
                <a:uFillTx/>
                <a:latin typeface="Times New Roman"/>
                <a:ea typeface="Times New Roman"/>
                <a:cs typeface="+mn-cs"/>
              </a:rPr>
              <a:t>COVID</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cs typeface="+mn-cs"/>
              </a:rPr>
              <a:t>-2019»</a:t>
            </a: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 Пермском крае).</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 августе – 1871 чел</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-Организована спортивная занятость несовершеннолетних, где задействованы 1141 чел. (34 %)</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 июне – 160 чел</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 июле – 349 чел</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 августе – 632 чел</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 В населённых пунктах Кудымкарского муниципального округа Пермского края организованы  и проводятся отряды по месту жительства (разновозрастные отряды), клубы по месту жительства, где задействованы 1630 чел. (50 %)</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 </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Всего малыми  формами в летний период задействованы 6 851 чел. 150 % несовершеннолетних (50 % детей  задействованы повторно).</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Calibri"/>
                <a:cs typeface="+mn-cs"/>
              </a:rPr>
              <a:t>Учётных категорий, задействованных в вышеуказанных мероприятиях – 100 %</a:t>
            </a:r>
            <a:endPar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46</a:t>
            </a:fld>
            <a:endParaRPr lang="ru-RU"/>
          </a:p>
        </p:txBody>
      </p:sp>
    </p:spTree>
    <p:extLst>
      <p:ext uri="{BB962C8B-B14F-4D97-AF65-F5344CB8AC3E}">
        <p14:creationId xmlns:p14="http://schemas.microsoft.com/office/powerpoint/2010/main" val="2870237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Запланировано оздоровить детей, учётных категорий 100 %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детей Группа риска 100% СОП-85 чел</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в вечернее время дети задействованы в ОМЖ и КМЖ    </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47</a:t>
            </a:fld>
            <a:endParaRPr lang="ru-RU"/>
          </a:p>
        </p:txBody>
      </p:sp>
    </p:spTree>
    <p:extLst>
      <p:ext uri="{BB962C8B-B14F-4D97-AF65-F5344CB8AC3E}">
        <p14:creationId xmlns:p14="http://schemas.microsoft.com/office/powerpoint/2010/main" val="2270031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1.Всего в течение летнего периода запланировано трудоустроить 100 человек   несовершеннолетних.</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За летний период трудоустроено 119  несовершеннолетних.  В том числе 46 несовершеннолетних учётной категории (33 группа риска и 13 СОП).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Работодателями несовершеннолетних являлись МАУ «Сервисный центр Кудымкарского муниципального округа Пермского края», СПК Колхоз им. Кирова, </a:t>
            </a:r>
            <a:r>
              <a:rPr kumimoji="0" lang="ru-RU" sz="1200" b="0" i="0" u="none" strike="noStrike" kern="1200" cap="none" spc="0" normalizeH="0" baseline="0" noProof="0" dirty="0" err="1" smtClean="0">
                <a:ln>
                  <a:noFill/>
                </a:ln>
                <a:solidFill>
                  <a:prstClr val="black"/>
                </a:solidFill>
                <a:effectLst/>
                <a:uLnTx/>
                <a:uFillTx/>
                <a:latin typeface="Times New Roman"/>
                <a:ea typeface="Calibri"/>
                <a:cs typeface="+mn-cs"/>
              </a:rPr>
              <a:t>Кувинское</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сельпо,  ГКУ СО ПК «Центр помощи детям, оставшимся  без попечения родителей».</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В июне трудоустроено 10 несовершеннолетних  в </a:t>
            </a:r>
            <a:r>
              <a:rPr kumimoji="0" lang="ru-RU" sz="1200" b="0" i="0" u="none" strike="noStrike" kern="1200" cap="none" spc="0" normalizeH="0" baseline="0" noProof="0" dirty="0" err="1" smtClean="0">
                <a:ln>
                  <a:noFill/>
                </a:ln>
                <a:solidFill>
                  <a:prstClr val="black"/>
                </a:solidFill>
                <a:effectLst/>
                <a:uLnTx/>
                <a:uFillTx/>
                <a:latin typeface="Times New Roman"/>
                <a:ea typeface="Calibri"/>
                <a:cs typeface="+mn-cs"/>
              </a:rPr>
              <a:t>т.ч</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9 человек через ЦЗН и 1 чел трудоустроен самостоятельно. Несовершеннолетние учётной категории  4 чел. (группа риска). Привлечены 3 студента, обучающихся в СПО Пермского края, проживающих на территории Кудымкарского муниципального округа Пермского края. Все несовершеннолетние  были трудоустроены в СПК Колхоз им. Кирова.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-В июле трудоустроено  88 несовершеннолетних в </a:t>
            </a:r>
            <a:r>
              <a:rPr kumimoji="0" lang="ru-RU" sz="1200" b="0" i="0" u="none" strike="noStrike" kern="1200" cap="none" spc="0" normalizeH="0" baseline="0" noProof="0" dirty="0" err="1" smtClean="0">
                <a:ln>
                  <a:noFill/>
                </a:ln>
                <a:solidFill>
                  <a:prstClr val="black"/>
                </a:solidFill>
                <a:effectLst/>
                <a:uLnTx/>
                <a:uFillTx/>
                <a:latin typeface="Times New Roman"/>
                <a:ea typeface="Calibri"/>
                <a:cs typeface="+mn-cs"/>
              </a:rPr>
              <a:t>т.ч</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87 несовершеннолетних через МАУ «Сервисный центр Кудымкарского муниципального округа Пермского края» и 1 чел.-ГКУ СО ПК «Центр помощи детям, оставшимся  без попечения родителей».</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Несовершеннолетние учётной категории -  34 чел. в </a:t>
            </a:r>
            <a:r>
              <a:rPr kumimoji="0" lang="ru-RU" sz="1200" b="0" i="0" u="none" strike="noStrike" kern="1200" cap="none" spc="0" normalizeH="0" baseline="0" noProof="0" dirty="0" err="1" smtClean="0">
                <a:ln>
                  <a:noFill/>
                </a:ln>
                <a:solidFill>
                  <a:prstClr val="black"/>
                </a:solidFill>
                <a:effectLst/>
                <a:uLnTx/>
                <a:uFillTx/>
                <a:latin typeface="Times New Roman"/>
                <a:ea typeface="Calibri"/>
                <a:cs typeface="+mn-cs"/>
              </a:rPr>
              <a:t>т.ч</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23  чел. (группа риска) и 11 чел. (СОП).</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-В августе трудоустроено 21 несовершеннолетних, в </a:t>
            </a:r>
            <a:r>
              <a:rPr kumimoji="0" lang="ru-RU" sz="1200" b="0" i="0" u="none" strike="noStrike" kern="1200" cap="none" spc="0" normalizeH="0" baseline="0" noProof="0" dirty="0" err="1" smtClean="0">
                <a:ln>
                  <a:noFill/>
                </a:ln>
                <a:solidFill>
                  <a:prstClr val="black"/>
                </a:solidFill>
                <a:effectLst/>
                <a:uLnTx/>
                <a:uFillTx/>
                <a:latin typeface="Times New Roman"/>
                <a:ea typeface="Calibri"/>
                <a:cs typeface="+mn-cs"/>
              </a:rPr>
              <a:t>т.ч</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13 несовершеннолетних через МАУ «Сервисный центр Кудымкарского муниципального округа Пермского края», 3 чел. трудоустроено в </a:t>
            </a:r>
            <a:r>
              <a:rPr kumimoji="0" lang="ru-RU" sz="1200" b="0" i="0" u="none" strike="noStrike" kern="1200" cap="none" spc="0" normalizeH="0" baseline="0" noProof="0" dirty="0" err="1" smtClean="0">
                <a:ln>
                  <a:noFill/>
                </a:ln>
                <a:solidFill>
                  <a:prstClr val="black"/>
                </a:solidFill>
                <a:effectLst/>
                <a:uLnTx/>
                <a:uFillTx/>
                <a:latin typeface="Times New Roman"/>
                <a:ea typeface="Calibri"/>
                <a:cs typeface="+mn-cs"/>
              </a:rPr>
              <a:t>Кувинском</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сельпо Кудымкарского муниципального округа Пермского края, 5 чел СПК Колхоз им. Кирова.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Несовершеннолетние учётной категории -  8 чел. в </a:t>
            </a:r>
            <a:r>
              <a:rPr kumimoji="0" lang="ru-RU" sz="1200" b="0" i="0" u="none" strike="noStrike" kern="1200" cap="none" spc="0" normalizeH="0" baseline="0" noProof="0" dirty="0" err="1" smtClean="0">
                <a:ln>
                  <a:noFill/>
                </a:ln>
                <a:solidFill>
                  <a:prstClr val="black"/>
                </a:solidFill>
                <a:effectLst/>
                <a:uLnTx/>
                <a:uFillTx/>
                <a:latin typeface="Times New Roman"/>
                <a:ea typeface="Calibri"/>
                <a:cs typeface="+mn-cs"/>
              </a:rPr>
              <a:t>т.ч</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6  чел. (группа риска) и 2 чел. (СОП).</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48</a:t>
            </a:fld>
            <a:endParaRPr lang="ru-RU"/>
          </a:p>
        </p:txBody>
      </p:sp>
    </p:spTree>
    <p:extLst>
      <p:ext uri="{BB962C8B-B14F-4D97-AF65-F5344CB8AC3E}">
        <p14:creationId xmlns:p14="http://schemas.microsoft.com/office/powerpoint/2010/main" val="1625303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Основным видом занятости является  благоустройство территории, рабочие по уходу за животными (пастухи), разнорабочие (мелкий подсобный труд), дворник.</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49</a:t>
            </a:fld>
            <a:endParaRPr lang="ru-RU"/>
          </a:p>
        </p:txBody>
      </p:sp>
    </p:spTree>
    <p:extLst>
      <p:ext uri="{BB962C8B-B14F-4D97-AF65-F5344CB8AC3E}">
        <p14:creationId xmlns:p14="http://schemas.microsoft.com/office/powerpoint/2010/main" val="3012854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Всего в районе по состоянию на 2019-2020  учебный год: 19 ОО (</a:t>
            </a:r>
            <a:r>
              <a:rPr kumimoji="0" lang="ru-RU" sz="1200" b="0" i="0" u="none" strike="noStrike" kern="1200" cap="none" spc="0" normalizeH="0" baseline="0" noProof="0" dirty="0" err="1" smtClean="0">
                <a:ln>
                  <a:noFill/>
                </a:ln>
                <a:solidFill>
                  <a:prstClr val="black"/>
                </a:solidFill>
                <a:effectLst/>
                <a:uLnTx/>
                <a:uFillTx/>
                <a:latin typeface="+mn-lt"/>
                <a:ea typeface="+mn-ea"/>
                <a:cs typeface="+mn-cs"/>
              </a:rPr>
              <a:t>юр.лица</a:t>
            </a:r>
            <a:r>
              <a:rPr kumimoji="0" lang="ru-RU" sz="1200" b="0" i="0" u="none" strike="noStrike" kern="1200" cap="none" spc="0" normalizeH="0" baseline="0" noProof="0" dirty="0" smtClean="0">
                <a:ln>
                  <a:noFill/>
                </a:ln>
                <a:solidFill>
                  <a:prstClr val="black"/>
                </a:solidFill>
                <a:effectLst/>
                <a:uLnTx/>
                <a:uFillTx/>
                <a:latin typeface="+mn-lt"/>
                <a:ea typeface="+mn-ea"/>
                <a:cs typeface="+mn-cs"/>
              </a:rPr>
              <a:t>) – 8 СОШ, 2 ООШ, 2 ОШИ для детей с ОВЗ, 1 санаторная школа-интернат, 3 Учительских дома, ДЮСШ, Кувинский загородный лагерь, д/с.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На 01.01.2020 в ОО обучается – 2860 человек. Д/с посещают </a:t>
            </a:r>
            <a:r>
              <a:rPr kumimoji="0" lang="ru-RU" sz="1200" b="0" i="0" u="none" strike="noStrike" kern="1200" cap="none" spc="0" normalizeH="0" baseline="0" noProof="0" dirty="0" smtClean="0">
                <a:ln>
                  <a:noFill/>
                </a:ln>
                <a:solidFill>
                  <a:schemeClr val="accent6"/>
                </a:solidFill>
                <a:effectLst/>
                <a:uLnTx/>
                <a:uFillTx/>
                <a:latin typeface="+mn-lt"/>
                <a:ea typeface="+mn-ea"/>
                <a:cs typeface="+mn-cs"/>
              </a:rPr>
              <a:t>1310 </a:t>
            </a:r>
            <a:r>
              <a:rPr kumimoji="0" lang="ru-RU" sz="1200" b="0" i="0" u="none" strike="noStrike" kern="1200" cap="none" spc="0" normalizeH="0" baseline="0" noProof="0" dirty="0" smtClean="0">
                <a:ln>
                  <a:noFill/>
                </a:ln>
                <a:solidFill>
                  <a:prstClr val="black"/>
                </a:solidFill>
                <a:effectLst/>
                <a:uLnTx/>
                <a:uFillTx/>
                <a:latin typeface="+mn-lt"/>
                <a:ea typeface="+mn-ea"/>
                <a:cs typeface="+mn-cs"/>
              </a:rPr>
              <a:t>детей.</a:t>
            </a:r>
            <a:endParaRPr kumimoji="0" lang="ru-RU"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Номер слайда 3"/>
          <p:cNvSpPr>
            <a:spLocks noGrp="1"/>
          </p:cNvSpPr>
          <p:nvPr>
            <p:ph type="sldNum" sz="quarter" idx="10"/>
          </p:nvPr>
        </p:nvSpPr>
        <p:spPr/>
        <p:txBody>
          <a:bodyPr/>
          <a:lstStyle/>
          <a:p>
            <a:fld id="{9A2E806A-1B44-4D01-AB5A-0D01D416818B}" type="slidenum">
              <a:rPr lang="ru-RU" smtClean="0"/>
              <a:t>7</a:t>
            </a:fld>
            <a:endParaRPr lang="ru-RU"/>
          </a:p>
        </p:txBody>
      </p:sp>
    </p:spTree>
    <p:extLst>
      <p:ext uri="{BB962C8B-B14F-4D97-AF65-F5344CB8AC3E}">
        <p14:creationId xmlns:p14="http://schemas.microsoft.com/office/powerpoint/2010/main" val="3646583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ru-RU" sz="800" b="0" i="0" u="none" strike="noStrike" kern="1200" cap="none" spc="0" normalizeH="0" baseline="0" noProof="0" dirty="0" smtClean="0">
                <a:ln>
                  <a:noFill/>
                </a:ln>
                <a:solidFill>
                  <a:prstClr val="black"/>
                </a:solidFill>
                <a:effectLst/>
                <a:uLnTx/>
                <a:uFillTx/>
                <a:latin typeface="Times New Roman"/>
                <a:ea typeface="Times New Roman"/>
                <a:cs typeface="Times New Roman"/>
              </a:rPr>
              <a:t>В МАУ «Кувинский загородный лагерь» запланированы   и проведены две оздоровительные смены</a:t>
            </a:r>
            <a:endParaRPr kumimoji="0" lang="ru-RU" sz="800" b="0" i="0" u="none" strike="noStrike" kern="1200" cap="none" spc="0" normalizeH="0" baseline="0" noProof="0" dirty="0" smtClean="0">
              <a:ln>
                <a:noFill/>
              </a:ln>
              <a:solidFill>
                <a:prstClr val="black"/>
              </a:solidFill>
              <a:effectLst/>
              <a:uLnTx/>
              <a:uFillTx/>
              <a:latin typeface="+mn-lt"/>
              <a:ea typeface="Calibri"/>
              <a:cs typeface="Times New Roman"/>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smtClean="0">
                <a:ln>
                  <a:noFill/>
                </a:ln>
                <a:solidFill>
                  <a:prstClr val="black"/>
                </a:solidFill>
                <a:effectLst/>
                <a:uLnTx/>
                <a:uFillTx/>
                <a:latin typeface="Times New Roman"/>
                <a:ea typeface="Calibri"/>
                <a:cs typeface="+mn-cs"/>
              </a:rPr>
              <a:t>-1 смена с 15 июля по 04 августа 2020 года оздоровлено 63 несовершеннолетних в </a:t>
            </a:r>
            <a:r>
              <a:rPr kumimoji="0" lang="ru-RU" sz="800" b="0" i="0" u="none" strike="noStrike" kern="1200" cap="none" spc="0" normalizeH="0" baseline="0" noProof="0" dirty="0" err="1" smtClean="0">
                <a:ln>
                  <a:noFill/>
                </a:ln>
                <a:solidFill>
                  <a:prstClr val="black"/>
                </a:solidFill>
                <a:effectLst/>
                <a:uLnTx/>
                <a:uFillTx/>
                <a:latin typeface="Times New Roman"/>
                <a:ea typeface="Calibri"/>
                <a:cs typeface="+mn-cs"/>
              </a:rPr>
              <a:t>т.ч</a:t>
            </a:r>
            <a:r>
              <a:rPr kumimoji="0" lang="ru-RU" sz="800" b="0" i="0" u="none" strike="noStrike" kern="1200" cap="none" spc="0" normalizeH="0" baseline="0" noProof="0" dirty="0" smtClean="0">
                <a:ln>
                  <a:noFill/>
                </a:ln>
                <a:solidFill>
                  <a:prstClr val="black"/>
                </a:solidFill>
                <a:effectLst/>
                <a:uLnTx/>
                <a:uFillTx/>
                <a:latin typeface="Times New Roman"/>
                <a:ea typeface="Calibri"/>
                <a:cs typeface="+mn-cs"/>
              </a:rPr>
              <a:t>. 11 детей, состоящих на профилактических учётах (СОП-8 чел.,  группа риска - 3 чел).</a:t>
            </a:r>
            <a:endParaRPr kumimoji="0" lang="ru-RU"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smtClean="0">
                <a:ln>
                  <a:noFill/>
                </a:ln>
                <a:solidFill>
                  <a:prstClr val="black"/>
                </a:solidFill>
                <a:effectLst/>
                <a:uLnTx/>
                <a:uFillTx/>
                <a:latin typeface="Times New Roman"/>
                <a:ea typeface="Calibri"/>
                <a:cs typeface="+mn-cs"/>
              </a:rPr>
              <a:t>-2 смена с 07 по 27 августа 2020 года -90 несовершеннолетних в  </a:t>
            </a:r>
            <a:r>
              <a:rPr kumimoji="0" lang="ru-RU" sz="800" b="0" i="0" u="none" strike="noStrike" kern="1200" cap="none" spc="0" normalizeH="0" baseline="0" noProof="0" dirty="0" err="1" smtClean="0">
                <a:ln>
                  <a:noFill/>
                </a:ln>
                <a:solidFill>
                  <a:prstClr val="black"/>
                </a:solidFill>
                <a:effectLst/>
                <a:uLnTx/>
                <a:uFillTx/>
                <a:latin typeface="Times New Roman"/>
                <a:ea typeface="Calibri"/>
                <a:cs typeface="+mn-cs"/>
              </a:rPr>
              <a:t>т.ч</a:t>
            </a:r>
            <a:r>
              <a:rPr kumimoji="0" lang="ru-RU" sz="800" b="0" i="0" u="none" strike="noStrike" kern="1200" cap="none" spc="0" normalizeH="0" baseline="0" noProof="0" dirty="0" smtClean="0">
                <a:ln>
                  <a:noFill/>
                </a:ln>
                <a:solidFill>
                  <a:prstClr val="black"/>
                </a:solidFill>
                <a:effectLst/>
                <a:uLnTx/>
                <a:uFillTx/>
                <a:latin typeface="Times New Roman"/>
                <a:ea typeface="Calibri"/>
                <a:cs typeface="+mn-cs"/>
              </a:rPr>
              <a:t>. 17 детей, состоящих на профилактических учётах (СОП-10 чел.,  группа риска - 7 чел).</a:t>
            </a:r>
            <a:endParaRPr kumimoji="0" lang="ru-RU"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algn="just">
              <a:lnSpc>
                <a:spcPct val="150000"/>
              </a:lnSpc>
              <a:spcAft>
                <a:spcPts val="0"/>
              </a:spcAft>
            </a:pPr>
            <a:r>
              <a:rPr lang="ru-RU" sz="1200" dirty="0" smtClean="0">
                <a:effectLst/>
                <a:latin typeface="Times New Roman"/>
                <a:ea typeface="Times New Roman"/>
              </a:rPr>
              <a:t>МАУ «Кувинский загородный лагерь» укомплектован  постоянными сотрудниками согласно «Рекомендациям  по организации работы организаций отдыха детей и их оздоровления в условиях сохранения рисков распространения  </a:t>
            </a:r>
            <a:r>
              <a:rPr lang="en-US" sz="1200" dirty="0" smtClean="0">
                <a:effectLst/>
                <a:latin typeface="Times New Roman"/>
                <a:ea typeface="Times New Roman"/>
              </a:rPr>
              <a:t>COVID</a:t>
            </a:r>
            <a:r>
              <a:rPr lang="ru-RU" sz="1200" dirty="0" smtClean="0">
                <a:effectLst/>
                <a:latin typeface="Times New Roman"/>
                <a:ea typeface="Times New Roman"/>
              </a:rPr>
              <a:t>-19». </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         Весь персонал МАУ «Кувинский загородный лагерь» прошли медицинскую комиссию и   имеют допуск для работы в круглосуточном лагере. В период</a:t>
            </a:r>
            <a:r>
              <a:rPr lang="ru-RU" sz="1200" baseline="0" dirty="0" smtClean="0">
                <a:effectLst/>
                <a:latin typeface="Times New Roman"/>
                <a:ea typeface="Times New Roman"/>
              </a:rPr>
              <a:t>  всей лагерной смены, работники лагеря, круглосуточно находятся в лагере.</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         Запланирован вахтовый режим работы  всего персонала в период лагерных смен.</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         Закуплены средства индивидуальной защиты для работников на весь период  лагерных смен.</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         Для родителей (законных представителей) на сайтах образовательных организаций, на сайте МАУ «Кувинский загородный лагерь», в социальных сетях  размещена  информация о запрете  посещения родителями (законными представителями) лагеря, проведения родительских дней и выезде детей за пределы лагеря. Кроме этого, ведётся информирование родителей  (законными представителями) по данному вопросу по телефону.</a:t>
            </a:r>
            <a:endParaRPr lang="ru-RU" sz="900" dirty="0" smtClean="0">
              <a:effectLst/>
              <a:latin typeface="Times New Roman"/>
              <a:ea typeface="Times New Roman"/>
            </a:endParaRPr>
          </a:p>
          <a:p>
            <a:pPr algn="just">
              <a:lnSpc>
                <a:spcPct val="150000"/>
              </a:lnSpc>
              <a:spcAft>
                <a:spcPts val="0"/>
              </a:spcAft>
            </a:pPr>
            <a:r>
              <a:rPr lang="ru-RU" sz="1200" baseline="0" dirty="0" smtClean="0">
                <a:effectLst/>
                <a:latin typeface="Times New Roman"/>
                <a:ea typeface="Times New Roman"/>
              </a:rPr>
              <a:t>        </a:t>
            </a:r>
            <a:r>
              <a:rPr lang="ru-RU" sz="1200" dirty="0" smtClean="0">
                <a:effectLst/>
                <a:latin typeface="Times New Roman"/>
                <a:ea typeface="Times New Roman"/>
              </a:rPr>
              <a:t>Приобретено достаточное количество   бесконтактных термометров  для проведения ежедневного осмотра всех сотрудников и детей.</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Оборудованы раздельные помещения для изоляции взрослых и детей в случае выявления у них признаков выявления заболеваний.</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Предусмотрено разобщение и изолирование от остального коллектива контактных лиц при признаках респираторных заболеваний и повышенной температуры, проведение обсервационных мероприятий.</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 МАУ «Кувинский загородный лагерь» обеспечен дезинфицирующими и антисептическими средствами для организации противоэпидемических мероприятий Лагерь обеспечен приборами для обеззараживания воздуха. </a:t>
            </a:r>
            <a:endParaRPr lang="ru-RU" sz="900" dirty="0" smtClean="0">
              <a:effectLst/>
              <a:latin typeface="Times New Roman"/>
              <a:ea typeface="Times New Roman"/>
            </a:endParaRPr>
          </a:p>
          <a:p>
            <a:pPr algn="just">
              <a:lnSpc>
                <a:spcPct val="150000"/>
              </a:lnSpc>
              <a:spcAft>
                <a:spcPts val="0"/>
              </a:spcAft>
            </a:pPr>
            <a:r>
              <a:rPr lang="ru-RU" sz="1200" dirty="0" smtClean="0">
                <a:effectLst/>
                <a:latin typeface="Times New Roman"/>
                <a:ea typeface="Times New Roman"/>
              </a:rPr>
              <a:t>Определена площадка для проведения дезинфицированной обработки транспортных средств и проверки документов на поставляемые продукты при заезде в лагерь.</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50</a:t>
            </a:fld>
            <a:endParaRPr lang="ru-RU"/>
          </a:p>
        </p:txBody>
      </p:sp>
    </p:spTree>
    <p:extLst>
      <p:ext uri="{BB962C8B-B14F-4D97-AF65-F5344CB8AC3E}">
        <p14:creationId xmlns:p14="http://schemas.microsoft.com/office/powerpoint/2010/main" val="2156405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Несовершеннолетние, проживающие и зарегистрированные на территории </a:t>
            </a:r>
            <a:r>
              <a:rPr kumimoji="0" lang="ru-RU" sz="1100" b="0" i="0" u="none" strike="noStrike" kern="1200" cap="none" spc="0" normalizeH="0" baseline="0" noProof="0" dirty="0" smtClean="0">
                <a:ln>
                  <a:noFill/>
                </a:ln>
                <a:solidFill>
                  <a:srgbClr val="000000"/>
                </a:solidFill>
                <a:effectLst/>
                <a:uLnTx/>
                <a:uFillTx/>
                <a:latin typeface="Times New Roman"/>
                <a:ea typeface="Times New Roman"/>
                <a:cs typeface="+mn-cs"/>
              </a:rPr>
              <a:t> </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Кудымкарского муниципального округа Пермского края</a:t>
            </a:r>
            <a:r>
              <a:rPr kumimoji="0" lang="ru-RU" sz="1100" b="0" i="0" u="none" strike="noStrike" kern="1200" cap="none" spc="0" normalizeH="0" baseline="0" noProof="0" dirty="0" smtClean="0">
                <a:ln>
                  <a:noFill/>
                </a:ln>
                <a:solidFill>
                  <a:srgbClr val="000000"/>
                </a:solidFill>
                <a:effectLst/>
                <a:uLnTx/>
                <a:uFillTx/>
                <a:latin typeface="Times New Roman"/>
                <a:ea typeface="Times New Roman"/>
                <a:cs typeface="+mn-cs"/>
              </a:rPr>
              <a:t> </a:t>
            </a: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направлены в следующие лагеря Пермского края:</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-с 07 – 27 августа</a:t>
            </a: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в </a:t>
            </a: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загородный лагерь «Чайка» г. Кунгур  – 20 чел.</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-с 13 августа по 05 сентября в санаторно-оздоровительный лагерь  «Зорька» г. Лысьва – 28 чел. в т. ч. 1 СОП</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-со 02 по 16 августа – в  МАУ «Загородный лагерь отдыха и оздоровления детей им. С. Чекалина», расположенного в Горнозаводском городском округе Пермского края – 2 чел.</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 с 27 августа по 09 сентября в  загородный лагерь «Салют» д. Ключики – 12 чел. в </a:t>
            </a:r>
            <a:r>
              <a:rPr kumimoji="0" lang="ru-RU" sz="1200" b="0" i="0" u="none" strike="noStrike" kern="1200" cap="none" spc="0" normalizeH="0" baseline="0" noProof="0" dirty="0" err="1" smtClean="0">
                <a:ln>
                  <a:noFill/>
                </a:ln>
                <a:solidFill>
                  <a:srgbClr val="000000"/>
                </a:solidFill>
                <a:effectLst/>
                <a:uLnTx/>
                <a:uFillTx/>
                <a:latin typeface="Times New Roman"/>
                <a:ea typeface="Times New Roman"/>
                <a:cs typeface="+mn-cs"/>
              </a:rPr>
              <a:t>т.ч</a:t>
            </a: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 6 несовершеннолетних с  ОВЗ.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 -с 08 по 28 июля загородный лагерь «Восток» Пермский край – 1 чел.</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В лагерях Пермского края оздоровлены 63 чел.</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tab pos="762000" algn="l"/>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Всего в круглосуточных лагерях оздоровлено 216 несовершеннолетних.</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50215" algn="just" defTabSz="914400" rtl="0" eaLnBrk="1" fontAlgn="auto" latinLnBrk="0" hangingPunct="1">
              <a:lnSpc>
                <a:spcPct val="100000"/>
              </a:lnSpc>
              <a:spcBef>
                <a:spcPts val="0"/>
              </a:spcBef>
              <a:spcAft>
                <a:spcPts val="0"/>
              </a:spcAft>
              <a:buClrTx/>
              <a:buSzTx/>
              <a:buFontTx/>
              <a:buNone/>
              <a:tabLst>
                <a:tab pos="762000" algn="l"/>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Все дети, направленные в загородные и санаторные лагеря  проходили 3-х дневные  обсервационные мероприятия.</a:t>
            </a:r>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51</a:t>
            </a:fld>
            <a:endParaRPr lang="ru-RU"/>
          </a:p>
        </p:txBody>
      </p:sp>
    </p:spTree>
    <p:extLst>
      <p:ext uri="{BB962C8B-B14F-4D97-AF65-F5344CB8AC3E}">
        <p14:creationId xmlns:p14="http://schemas.microsoft.com/office/powerpoint/2010/main" val="1674954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52</a:t>
            </a:fld>
            <a:endParaRPr lang="ru-RU"/>
          </a:p>
        </p:txBody>
      </p:sp>
    </p:spTree>
    <p:extLst>
      <p:ext uri="{BB962C8B-B14F-4D97-AF65-F5344CB8AC3E}">
        <p14:creationId xmlns:p14="http://schemas.microsoft.com/office/powerpoint/2010/main" val="1457458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342900" marR="0" lvl="0" indent="449580" algn="just" defTabSz="914400" rtl="0" eaLnBrk="1" fontAlgn="auto" latinLnBrk="0" hangingPunct="1">
              <a:lnSpc>
                <a:spcPct val="115000"/>
              </a:lnSpc>
              <a:spcBef>
                <a:spcPct val="20000"/>
              </a:spcBef>
              <a:spcAft>
                <a:spcPts val="0"/>
              </a:spcAft>
              <a:buClrTx/>
              <a:buSzTx/>
              <a:buFont typeface="Arial" pitchFamily="34" charset="0"/>
              <a:buChar char="•"/>
              <a:tabLst/>
              <a:defRPr/>
            </a:pPr>
            <a:r>
              <a:rPr kumimoji="0" lang="ru-RU" sz="2700" b="0" i="0" u="none" strike="noStrike" kern="1200" cap="none" spc="0" normalizeH="0" baseline="0" noProof="0" dirty="0" smtClean="0">
                <a:ln>
                  <a:noFill/>
                </a:ln>
                <a:solidFill>
                  <a:srgbClr val="EEECE1">
                    <a:lumMod val="10000"/>
                  </a:srgbClr>
                </a:solidFill>
                <a:effectLst/>
                <a:uLnTx/>
                <a:uFillTx/>
                <a:latin typeface="Times New Roman"/>
                <a:ea typeface="Times New Roman"/>
                <a:cs typeface="+mn-cs"/>
              </a:rPr>
              <a:t>Мероприятия по патриотическому воспитанию детей и подростков организуются и проводятся в рамках подпрограммы «Дополнительное образование детей»  Военно-патриотическое воспитание детей и подростков Кудымкарского муниципального округа Пермского края» муниципальной  программы  «Образование Кудымкарского муниципального округа Пермского края»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smtClean="0">
                <a:ln>
                  <a:noFill/>
                </a:ln>
                <a:solidFill>
                  <a:prstClr val="black"/>
                </a:solidFill>
                <a:effectLst/>
                <a:uLnTx/>
                <a:uFillTx/>
                <a:latin typeface="Times New Roman"/>
                <a:ea typeface="Times New Roman"/>
                <a:cs typeface="+mn-cs"/>
              </a:rPr>
              <a:t>В рамках военно-патриотического воспитания проведены Торжественные мероприятия, посвященные празднованию 75-й годовщины Победы. Работа по подготовке и проведению празднования этого важного события организована всеми образовательными организациями Кудымкарского муниципального округа.</a:t>
            </a:r>
            <a:r>
              <a:rPr kumimoji="0" lang="ru-RU" sz="800" b="0" i="0" u="none" strike="noStrike" kern="1200" cap="none" spc="0" normalizeH="0" baseline="0" noProof="0" dirty="0" smtClean="0">
                <a:ln>
                  <a:noFill/>
                </a:ln>
                <a:solidFill>
                  <a:prstClr val="black"/>
                </a:solidFill>
                <a:effectLst/>
                <a:uLnTx/>
                <a:uFillTx/>
                <a:latin typeface="+mn-lt"/>
                <a:ea typeface="Times New Roman"/>
                <a:cs typeface="+mn-cs"/>
              </a:rPr>
              <a:t> </a:t>
            </a:r>
            <a:endParaRPr kumimoji="0" lang="ru-RU"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smtClean="0">
                <a:ln>
                  <a:noFill/>
                </a:ln>
                <a:solidFill>
                  <a:prstClr val="black"/>
                </a:solidFill>
                <a:effectLst/>
                <a:uLnTx/>
                <a:uFillTx/>
                <a:latin typeface="Times New Roman"/>
                <a:ea typeface="Times New Roman"/>
                <a:cs typeface="+mn-cs"/>
              </a:rPr>
              <a:t>К празднику 9 Мая «Дню Победы в ВОВ» школы и их структурные подразделениях были организованы онлайн  мероприятия:</a:t>
            </a: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А также участники образовательного процесса приняли участие во Всероссийских  акциях:</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«Бессмертный полк»,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публикация фотографий и историй участников и ветеранов Великой Отечественной войны 1941-45 гг. организованном в Интернет-ресурсе;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«Окна Победы»,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«Свеча Памяти»,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«Георгиевская ленточка»,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44958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Times New Roman"/>
                <a:ea typeface="Calibri"/>
                <a:cs typeface="+mn-cs"/>
              </a:rPr>
              <a:t> «Лейся, песня боевая, лейся, песня фронтовая»,</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-дистанционные творческие конкурсы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mn-lt"/>
                <a:ea typeface="+mn-ea"/>
                <a:cs typeface="+mn-cs"/>
              </a:rPr>
              <a:t>-тематические классные часы, викторины, уроки Мужества;</a:t>
            </a:r>
          </a:p>
          <a:p>
            <a:pPr marL="0" marR="0" lvl="0" indent="0" algn="just" defTabSz="914400" rtl="0" eaLnBrk="1" fontAlgn="auto" latinLnBrk="0" hangingPunct="1">
              <a:lnSpc>
                <a:spcPts val="1800"/>
              </a:lnSpc>
              <a:spcBef>
                <a:spcPts val="0"/>
              </a:spcBef>
              <a:spcAft>
                <a:spcPts val="0"/>
              </a:spcAft>
              <a:buClrTx/>
              <a:buSzTx/>
              <a:buFontTx/>
              <a:buNone/>
              <a:tabLst>
                <a:tab pos="3429000" algn="l"/>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онлайн-выставка «Художники о Великой Отечественной войне»;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ts val="1800"/>
              </a:lnSpc>
              <a:spcBef>
                <a:spcPts val="0"/>
              </a:spcBef>
              <a:spcAft>
                <a:spcPts val="0"/>
              </a:spcAft>
              <a:buClrTx/>
              <a:buSzTx/>
              <a:buFontTx/>
              <a:buNone/>
              <a:tabLst>
                <a:tab pos="3429000" algn="l"/>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просмотр документального фильма «Операция-дети»; «Моя семья в истории страны»;</a:t>
            </a:r>
            <a:r>
              <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rPr>
              <a:t> </a:t>
            </a: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онлайн-урок </a:t>
            </a:r>
            <a:r>
              <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rPr>
              <a:t>Памяти  и др.</a:t>
            </a:r>
            <a:r>
              <a:rPr kumimoji="0" lang="ru-RU" sz="1200" b="0" i="0" u="none" strike="noStrike" kern="1200" cap="none" spc="0" normalizeH="0" baseline="0" noProof="0" dirty="0" smtClean="0">
                <a:ln>
                  <a:noFill/>
                </a:ln>
                <a:solidFill>
                  <a:srgbClr val="000000"/>
                </a:solidFill>
                <a:effectLst/>
                <a:uLnTx/>
                <a:uFillTx/>
                <a:latin typeface="Times New Roman"/>
                <a:ea typeface="Calibri"/>
                <a:cs typeface="+mn-cs"/>
              </a:rPr>
              <a:t>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ts val="1800"/>
              </a:lnSpc>
              <a:spcBef>
                <a:spcPts val="0"/>
              </a:spcBef>
              <a:spcAft>
                <a:spcPts val="0"/>
              </a:spcAft>
              <a:buClrTx/>
              <a:buSzTx/>
              <a:buFontTx/>
              <a:buNone/>
              <a:tabLst>
                <a:tab pos="3429000" algn="l"/>
              </a:tabLst>
              <a:defRPr/>
            </a:pP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Учреждения образования Кудымкарского муниципального округа приняли участие во Всероссийской акции  «Блокадный хлеб», просмотрен </a:t>
            </a:r>
            <a:r>
              <a:rPr kumimoji="0" lang="ru-RU" sz="1200" b="0" i="0" u="none" strike="noStrike" kern="1200" cap="none" spc="0" normalizeH="0" baseline="0" noProof="0" dirty="0" err="1" smtClean="0">
                <a:ln>
                  <a:noFill/>
                </a:ln>
                <a:solidFill>
                  <a:srgbClr val="000000"/>
                </a:solidFill>
                <a:effectLst/>
                <a:uLnTx/>
                <a:uFillTx/>
                <a:latin typeface="Times New Roman"/>
                <a:ea typeface="Times New Roman"/>
                <a:cs typeface="+mn-cs"/>
              </a:rPr>
              <a:t>видеоурок</a:t>
            </a:r>
            <a:r>
              <a:rPr kumimoji="0" lang="ru-RU" sz="1200" b="0" i="0" u="none" strike="noStrike" kern="1200" cap="none" spc="0" normalizeH="0" baseline="0" noProof="0" dirty="0" smtClean="0">
                <a:ln>
                  <a:noFill/>
                </a:ln>
                <a:solidFill>
                  <a:srgbClr val="000000"/>
                </a:solidFill>
                <a:effectLst/>
                <a:uLnTx/>
                <a:uFillTx/>
                <a:latin typeface="Times New Roman"/>
                <a:ea typeface="Times New Roman"/>
                <a:cs typeface="+mn-cs"/>
              </a:rPr>
              <a:t> по дневнику Тани Савичевой «Блокадный хлеб».</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914400" rtl="0" eaLnBrk="1" fontAlgn="auto" latinLnBrk="0" hangingPunct="1">
              <a:lnSpc>
                <a:spcPts val="1800"/>
              </a:lnSpc>
              <a:spcBef>
                <a:spcPts val="0"/>
              </a:spcBef>
              <a:spcAft>
                <a:spcPts val="0"/>
              </a:spcAft>
              <a:buClrTx/>
              <a:buSzTx/>
              <a:buFontTx/>
              <a:buNone/>
              <a:tabLst>
                <a:tab pos="3429000" algn="l"/>
              </a:tabLst>
              <a:defRPr/>
            </a:pPr>
            <a:r>
              <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rPr>
              <a:t>Конкурсные работы обучающихся  образовательных организаций и их родителей размещены на  страничках в социальных сетях  </a:t>
            </a:r>
            <a:r>
              <a:rPr kumimoji="0" lang="ru-RU" sz="1200" b="0" i="0" u="none" strike="noStrike" kern="1200" cap="none" spc="0" normalizeH="0" baseline="0" noProof="0" dirty="0" err="1" smtClean="0">
                <a:ln>
                  <a:noFill/>
                </a:ln>
                <a:solidFill>
                  <a:prstClr val="black"/>
                </a:solidFill>
                <a:effectLst/>
                <a:uLnTx/>
                <a:uFillTx/>
                <a:latin typeface="Times New Roman"/>
                <a:ea typeface="Times New Roman"/>
                <a:cs typeface="+mn-cs"/>
              </a:rPr>
              <a:t>ВКонтакте</a:t>
            </a:r>
            <a:r>
              <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rPr>
              <a:t>, </a:t>
            </a:r>
            <a:r>
              <a:rPr kumimoji="0" lang="en-US" sz="1200" b="0" i="0" u="none" strike="noStrike" kern="1200" cap="none" spc="0" normalizeH="0" baseline="0" noProof="0" dirty="0" err="1" smtClean="0">
                <a:ln>
                  <a:noFill/>
                </a:ln>
                <a:solidFill>
                  <a:prstClr val="black"/>
                </a:solidFill>
                <a:effectLst/>
                <a:uLnTx/>
                <a:uFillTx/>
                <a:latin typeface="Times New Roman"/>
                <a:ea typeface="Times New Roman"/>
                <a:cs typeface="+mn-cs"/>
              </a:rPr>
              <a:t>Instagram</a:t>
            </a:r>
            <a:r>
              <a:rPr kumimoji="0" lang="ru-RU" sz="1200" b="0" i="0" u="none" strike="noStrike" kern="1200" cap="none" spc="0" normalizeH="0" baseline="0" noProof="0" dirty="0" smtClean="0">
                <a:ln>
                  <a:noFill/>
                </a:ln>
                <a:solidFill>
                  <a:prstClr val="black"/>
                </a:solidFill>
                <a:effectLst/>
                <a:uLnTx/>
                <a:uFillTx/>
                <a:latin typeface="Times New Roman"/>
                <a:ea typeface="Times New Roman"/>
                <a:cs typeface="+mn-cs"/>
              </a:rPr>
              <a:t> и др., а также на  сайтах образовательных организаций. </a:t>
            </a:r>
            <a:endParaRPr kumimoji="0" lang="ru-RU" sz="9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53</a:t>
            </a:fld>
            <a:endParaRPr lang="ru-RU"/>
          </a:p>
        </p:txBody>
      </p:sp>
    </p:spTree>
    <p:extLst>
      <p:ext uri="{BB962C8B-B14F-4D97-AF65-F5344CB8AC3E}">
        <p14:creationId xmlns:p14="http://schemas.microsoft.com/office/powerpoint/2010/main" val="37956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Цель:</a:t>
            </a: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Повышение доступности и эффективности качественного дошкольного образования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Задачи: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1.Доступность дошкольного образования для детей в возрасте от 3 до7 лет – </a:t>
            </a:r>
            <a:r>
              <a:rPr kumimoji="0" lang="ru-RU"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100%.</a:t>
            </a:r>
            <a:endPar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Повышение доли численности детей в возрасте от 1,5 до 3 лет, получающих услугу дошкольного образования до </a:t>
            </a:r>
            <a:r>
              <a:rPr kumimoji="0" lang="ru-RU"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77%, исходя из заявительного характера родителей (законных представителей), за счёт имеющихся свободных мест</a:t>
            </a:r>
            <a:endPar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 Удельный вес численности дошкольников, обучающихся по образовательным программам дошкольного образования 100%.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 Увеличение доли детей дошкольного возраста поставленных на учёт на получение услуг ДОО с использованием информационно-телекоммуникационной сети Интернет до </a:t>
            </a:r>
            <a:r>
              <a:rPr kumimoji="0" lang="ru-RU"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100%.</a:t>
            </a:r>
            <a:endPar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Доля ДОО, в которых внедрена система оценки качества дошкольного образования на основе оценки эффективности деятельности дошкольных образовательных организаций, составит </a:t>
            </a:r>
            <a:r>
              <a:rPr kumimoji="0" lang="ru-RU"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100%.</a:t>
            </a:r>
            <a:endPar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6.Организация деятельности ДОО по реализации федерального</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государственного образовательного стандарта дошкольного образования.</a:t>
            </a: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9A2E806A-1B44-4D01-AB5A-0D01D416818B}" type="slidenum">
              <a:rPr lang="ru-RU" smtClean="0"/>
              <a:t>8</a:t>
            </a:fld>
            <a:endParaRPr lang="ru-RU"/>
          </a:p>
        </p:txBody>
      </p:sp>
    </p:spTree>
    <p:extLst>
      <p:ext uri="{BB962C8B-B14F-4D97-AF65-F5344CB8AC3E}">
        <p14:creationId xmlns:p14="http://schemas.microsoft.com/office/powerpoint/2010/main" val="417074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sz="1800" b="0" i="0" dirty="0" smtClean="0">
                <a:solidFill>
                  <a:srgbClr val="555555"/>
                </a:solidFill>
                <a:effectLst/>
                <a:latin typeface="Tahoma"/>
              </a:rPr>
              <a:t>Замещающие механизмы - это предоставление услуг по присмотру,  уходу за детьми, помощь в их образовании, используемые при отсутствии возможности предоставления места в детской дошкольной организации</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prstClr val="black"/>
                </a:solidFill>
                <a:effectLst/>
                <a:uLnTx/>
                <a:uFillTx/>
                <a:latin typeface="+mn-lt"/>
                <a:ea typeface="+mn-ea"/>
                <a:cs typeface="+mn-cs"/>
              </a:rPr>
              <a:t>С целью оказания консультативной, диагностической, психолого – педагогической помощи родителям (законным представителям), дети которых не посещают детских сад, на базе всех ДОО функционируют консультационные пункты.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0" i="0" u="none" strike="noStrike" kern="1200" cap="none" spc="0" normalizeH="0" baseline="0" noProof="0" dirty="0" smtClean="0">
                <a:ln>
                  <a:noFill/>
                </a:ln>
                <a:solidFill>
                  <a:prstClr val="black"/>
                </a:solidFill>
                <a:effectLst/>
                <a:uLnTx/>
                <a:uFillTx/>
                <a:latin typeface="+mn-lt"/>
                <a:ea typeface="+mn-ea"/>
                <a:cs typeface="+mn-cs"/>
              </a:rPr>
              <a:t>На базе структурных подразделений «Детский сад с. </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Ёгва</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«Детский сад с. В-</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«Детский сад с. </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Пешнигорт</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МБДОУ «Белоевский детский сад» функционирует Служба ранней помощи для неорганизованных детей в возрасте  до 3-х лет.</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1" i="0" u="none" strike="noStrike" kern="1200" cap="none" spc="0" normalizeH="0" baseline="0" noProof="0" dirty="0" smtClean="0">
                <a:ln>
                  <a:noFill/>
                </a:ln>
                <a:solidFill>
                  <a:prstClr val="black"/>
                </a:solidFill>
                <a:effectLst/>
                <a:uLnTx/>
                <a:uFillTx/>
                <a:latin typeface="+mn-lt"/>
                <a:ea typeface="+mn-ea"/>
                <a:cs typeface="+mn-cs"/>
              </a:rPr>
              <a:t>Всего охвачено замещающими механизмами детей раннего и дошкольного возраста 138 человек.</a:t>
            </a:r>
          </a:p>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10</a:t>
            </a:fld>
            <a:endParaRPr lang="ru-RU"/>
          </a:p>
        </p:txBody>
      </p:sp>
    </p:spTree>
    <p:extLst>
      <p:ext uri="{BB962C8B-B14F-4D97-AF65-F5344CB8AC3E}">
        <p14:creationId xmlns:p14="http://schemas.microsoft.com/office/powerpoint/2010/main" val="1865233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11</a:t>
            </a:fld>
            <a:endParaRPr lang="ru-RU"/>
          </a:p>
        </p:txBody>
      </p:sp>
    </p:spTree>
    <p:extLst>
      <p:ext uri="{BB962C8B-B14F-4D97-AF65-F5344CB8AC3E}">
        <p14:creationId xmlns:p14="http://schemas.microsoft.com/office/powerpoint/2010/main" val="390078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0" lang="ru-RU" sz="4400" b="1" i="0" u="none" strike="noStrike" kern="1200" cap="none" spc="0" normalizeH="0" baseline="0" noProof="0" dirty="0" smtClean="0">
                <a:ln>
                  <a:noFill/>
                </a:ln>
                <a:solidFill>
                  <a:prstClr val="black"/>
                </a:solidFill>
                <a:effectLst/>
                <a:uLnTx/>
                <a:uFillTx/>
                <a:latin typeface="Calibri Light"/>
                <a:ea typeface="+mj-ea"/>
                <a:cs typeface="+mj-cs"/>
              </a:rPr>
              <a:t>Участники краевых конкурсов, фестивалей</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1" i="0" u="none" strike="noStrike" kern="1200" cap="none" spc="0" normalizeH="0" baseline="0" noProof="0" dirty="0" smtClean="0">
                <a:ln>
                  <a:noFill/>
                </a:ln>
                <a:solidFill>
                  <a:prstClr val="black"/>
                </a:solidFill>
                <a:effectLst/>
                <a:uLnTx/>
                <a:uFillTx/>
                <a:latin typeface="+mn-lt"/>
                <a:ea typeface="+mn-ea"/>
                <a:cs typeface="+mn-cs"/>
              </a:rPr>
              <a:t>Педагогический фестиваль «</a:t>
            </a:r>
            <a:r>
              <a:rPr kumimoji="0" lang="ru-RU" sz="1800" b="1" i="0" u="none" strike="noStrike" kern="1200" cap="none" spc="0" normalizeH="0" baseline="0" noProof="0" dirty="0" err="1" smtClean="0">
                <a:ln>
                  <a:noFill/>
                </a:ln>
                <a:solidFill>
                  <a:prstClr val="black"/>
                </a:solidFill>
                <a:effectLst/>
                <a:uLnTx/>
                <a:uFillTx/>
                <a:latin typeface="+mn-lt"/>
                <a:ea typeface="+mn-ea"/>
                <a:cs typeface="+mn-cs"/>
              </a:rPr>
              <a:t>Прикамье</a:t>
            </a:r>
            <a:r>
              <a:rPr kumimoji="0" lang="ru-RU" sz="1800" b="1" i="0" u="none" strike="noStrike" kern="1200" cap="none" spc="0" normalizeH="0" baseline="0" noProof="0" dirty="0" smtClean="0">
                <a:ln>
                  <a:noFill/>
                </a:ln>
                <a:solidFill>
                  <a:prstClr val="black"/>
                </a:solidFill>
                <a:effectLst/>
                <a:uLnTx/>
                <a:uFillTx/>
                <a:latin typeface="+mn-lt"/>
                <a:ea typeface="+mn-ea"/>
                <a:cs typeface="+mn-cs"/>
              </a:rPr>
              <a:t> – созвучие культур» </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представление заочных материалов из опыта работы: педагоги «Детский сад с. </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Пешнигорт</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Петрова С.Н., Лесникова Т.В., Денисова Е.В., </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Мехоношина</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Т.Л., Бочкова Е.Д., проведение мастер- класса с педагогами края «Народно – сценический танец как одна из форм этно – культурного воспитания обучающихся», </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Коньшин</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Р.В., МБДОУ «Белоевский детский сад», «Детский сад с. Верх-</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Плотникова Галина Владимировна, Зубова Нина Александровна.</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1" i="0" u="none" strike="noStrike" kern="1200" cap="none" spc="0" normalizeH="0" baseline="0" noProof="0" dirty="0" smtClean="0">
                <a:ln>
                  <a:noFill/>
                </a:ln>
                <a:solidFill>
                  <a:prstClr val="black"/>
                </a:solidFill>
                <a:effectLst/>
                <a:uLnTx/>
                <a:uFillTx/>
                <a:latin typeface="+mn-lt"/>
                <a:ea typeface="+mn-ea"/>
                <a:cs typeface="+mn-cs"/>
              </a:rPr>
              <a:t>Краевой фестиваль «Дарования Прикамья»</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 Плотникова Галина Владимировна, музыкальный руководитель «Детский сад с. Верх-</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1" i="0" u="none" strike="noStrike" kern="1200" cap="none" spc="0" normalizeH="0" baseline="0" noProof="0" dirty="0" smtClean="0">
                <a:ln>
                  <a:noFill/>
                </a:ln>
                <a:solidFill>
                  <a:prstClr val="black"/>
                </a:solidFill>
                <a:effectLst/>
                <a:uLnTx/>
                <a:uFillTx/>
                <a:latin typeface="+mn-lt"/>
                <a:ea typeface="+mn-ea"/>
                <a:cs typeface="+mn-cs"/>
              </a:rPr>
              <a:t>Онлайн – </a:t>
            </a:r>
            <a:r>
              <a:rPr kumimoji="0" lang="ru-RU" sz="1800" b="1" i="0" u="none" strike="noStrike" kern="1200" cap="none" spc="0" normalizeH="0" baseline="0" noProof="0" dirty="0" err="1" smtClean="0">
                <a:ln>
                  <a:noFill/>
                </a:ln>
                <a:solidFill>
                  <a:prstClr val="black"/>
                </a:solidFill>
                <a:effectLst/>
                <a:uLnTx/>
                <a:uFillTx/>
                <a:latin typeface="+mn-lt"/>
                <a:ea typeface="+mn-ea"/>
                <a:cs typeface="+mn-cs"/>
              </a:rPr>
              <a:t>квест</a:t>
            </a:r>
            <a:r>
              <a:rPr kumimoji="0" lang="ru-RU" sz="1800" b="1" i="0" u="none" strike="noStrike" kern="1200" cap="none" spc="0" normalizeH="0" baseline="0" noProof="0" dirty="0" smtClean="0">
                <a:ln>
                  <a:noFill/>
                </a:ln>
                <a:solidFill>
                  <a:prstClr val="black"/>
                </a:solidFill>
                <a:effectLst/>
                <a:uLnTx/>
                <a:uFillTx/>
                <a:latin typeface="+mn-lt"/>
                <a:ea typeface="+mn-ea"/>
                <a:cs typeface="+mn-cs"/>
              </a:rPr>
              <a:t> игра «В поисках денежки» </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Зубова Нина Александровна, воспитатель «Детский сад с. Верх-</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1" i="0" u="none" strike="noStrike" kern="1200" cap="none" spc="0" normalizeH="0" baseline="0" noProof="0" dirty="0" smtClean="0">
                <a:ln>
                  <a:noFill/>
                </a:ln>
                <a:solidFill>
                  <a:prstClr val="black"/>
                </a:solidFill>
                <a:effectLst/>
                <a:uLnTx/>
                <a:uFillTx/>
                <a:latin typeface="+mn-lt"/>
                <a:ea typeface="+mn-ea"/>
                <a:cs typeface="+mn-cs"/>
              </a:rPr>
              <a:t>Краевой конкурс «Восхождение» </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Ведерникова С.А., воспитатель «Детский сад с. Верх-</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Иньва</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1800" b="1" i="0" u="none" strike="noStrike" kern="1200" cap="none" spc="0" normalizeH="0" baseline="0" noProof="0" dirty="0" smtClean="0">
                <a:ln>
                  <a:noFill/>
                </a:ln>
                <a:solidFill>
                  <a:prstClr val="black"/>
                </a:solidFill>
                <a:effectLst/>
                <a:uLnTx/>
                <a:uFillTx/>
                <a:latin typeface="+mn-lt"/>
                <a:ea typeface="+mn-ea"/>
                <a:cs typeface="+mn-cs"/>
              </a:rPr>
              <a:t>Фестиваль «Многоликое </a:t>
            </a:r>
            <a:r>
              <a:rPr kumimoji="0" lang="ru-RU" sz="1800" b="1" i="0" u="none" strike="noStrike" kern="1200" cap="none" spc="0" normalizeH="0" baseline="0" noProof="0" dirty="0" err="1" smtClean="0">
                <a:ln>
                  <a:noFill/>
                </a:ln>
                <a:solidFill>
                  <a:prstClr val="black"/>
                </a:solidFill>
                <a:effectLst/>
                <a:uLnTx/>
                <a:uFillTx/>
                <a:latin typeface="+mn-lt"/>
                <a:ea typeface="+mn-ea"/>
                <a:cs typeface="+mn-cs"/>
              </a:rPr>
              <a:t>Прикамье</a:t>
            </a:r>
            <a:r>
              <a:rPr kumimoji="0" lang="ru-RU" sz="1800" b="1" i="0" u="none" strike="noStrike" kern="1200" cap="none" spc="0" normalizeH="0" baseline="0" noProof="0" dirty="0" smtClean="0">
                <a:ln>
                  <a:noFill/>
                </a:ln>
                <a:solidFill>
                  <a:prstClr val="black"/>
                </a:solidFill>
                <a:effectLst/>
                <a:uLnTx/>
                <a:uFillTx/>
                <a:latin typeface="+mn-lt"/>
                <a:ea typeface="+mn-ea"/>
                <a:cs typeface="+mn-cs"/>
              </a:rPr>
              <a:t>» </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Бочкова Елена Дмитриевна, музыкальный руководитель «Детский сад с. </a:t>
            </a:r>
            <a:r>
              <a:rPr kumimoji="0" lang="ru-RU" sz="1800" b="0" i="0" u="none" strike="noStrike" kern="1200" cap="none" spc="0" normalizeH="0" baseline="0" noProof="0" dirty="0" err="1" smtClean="0">
                <a:ln>
                  <a:noFill/>
                </a:ln>
                <a:solidFill>
                  <a:prstClr val="black"/>
                </a:solidFill>
                <a:effectLst/>
                <a:uLnTx/>
                <a:uFillTx/>
                <a:latin typeface="+mn-lt"/>
                <a:ea typeface="+mn-ea"/>
                <a:cs typeface="+mn-cs"/>
              </a:rPr>
              <a:t>Пешнигорт</a:t>
            </a:r>
            <a:r>
              <a:rPr kumimoji="0" lang="ru-RU" sz="1800" b="0" i="0" u="none" strike="noStrike" kern="1200" cap="none" spc="0" normalizeH="0" baseline="0" noProof="0" dirty="0" smtClean="0">
                <a:ln>
                  <a:noFill/>
                </a:ln>
                <a:solidFill>
                  <a:prstClr val="black"/>
                </a:solidFill>
                <a:effectLst/>
                <a:uLnTx/>
                <a:uFillTx/>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12</a:t>
            </a:fld>
            <a:endParaRPr lang="ru-RU"/>
          </a:p>
        </p:txBody>
      </p:sp>
    </p:spTree>
    <p:extLst>
      <p:ext uri="{BB962C8B-B14F-4D97-AF65-F5344CB8AC3E}">
        <p14:creationId xmlns:p14="http://schemas.microsoft.com/office/powerpoint/2010/main" val="268949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Профессиональное развитие педагога ДОУ – одно из самых главных направлений модернизации образовательной системы. Каждый педагог должен совершенствоваться и доносить до ребенка все самые новые программы воспитания.</a:t>
            </a:r>
          </a:p>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Районное конкурсное  движении «ТЕХНОМИР» (2019 год) - </a:t>
            </a:r>
            <a:r>
              <a:rPr kumimoji="0" lang="ru-RU" alt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цель: выявление, поддержка и распространение инновационного опыта воспитателей, педагогических работников и руководителей образовательных организаций, определения успешно работающих воспитателей. </a:t>
            </a:r>
            <a:r>
              <a:rPr lang="ru-RU" sz="2800" b="0" kern="0" dirty="0" smtClean="0">
                <a:solidFill>
                  <a:prstClr val="black"/>
                </a:solidFill>
                <a:latin typeface="Times New Roman" pitchFamily="18" charset="0"/>
                <a:cs typeface="Times New Roman" pitchFamily="18" charset="0"/>
              </a:rPr>
              <a:t>Победители районного конкурса, команды детей, родителей под руководством педагогов </a:t>
            </a:r>
            <a:r>
              <a:rPr lang="ru-RU" sz="2800" b="0" kern="0" dirty="0" err="1" smtClean="0">
                <a:solidFill>
                  <a:prstClr val="black"/>
                </a:solidFill>
                <a:latin typeface="Times New Roman" pitchFamily="18" charset="0"/>
                <a:cs typeface="Times New Roman" pitchFamily="18" charset="0"/>
              </a:rPr>
              <a:t>Тебеньковой</a:t>
            </a:r>
            <a:r>
              <a:rPr lang="ru-RU" sz="2800" b="0" kern="0" dirty="0" smtClean="0">
                <a:solidFill>
                  <a:prstClr val="black"/>
                </a:solidFill>
                <a:latin typeface="Times New Roman" pitchFamily="18" charset="0"/>
                <a:cs typeface="Times New Roman" pitchFamily="18" charset="0"/>
              </a:rPr>
              <a:t> Марии Николаевны, </a:t>
            </a:r>
            <a:r>
              <a:rPr lang="ru-RU" sz="2800" b="0" kern="0" dirty="0" err="1" smtClean="0">
                <a:solidFill>
                  <a:prstClr val="black"/>
                </a:solidFill>
                <a:latin typeface="Times New Roman" pitchFamily="18" charset="0"/>
                <a:cs typeface="Times New Roman" pitchFamily="18" charset="0"/>
              </a:rPr>
              <a:t>Канюковой</a:t>
            </a:r>
            <a:r>
              <a:rPr lang="ru-RU" sz="2800" b="0" kern="0" dirty="0" smtClean="0">
                <a:solidFill>
                  <a:prstClr val="black"/>
                </a:solidFill>
                <a:latin typeface="Times New Roman" pitchFamily="18" charset="0"/>
                <a:cs typeface="Times New Roman" pitchFamily="18" charset="0"/>
              </a:rPr>
              <a:t> Людмилы Александровны. </a:t>
            </a:r>
          </a:p>
          <a:p>
            <a:pPr marL="0" marR="0" indent="0" algn="l" defTabSz="914400" rtl="0" eaLnBrk="1" fontAlgn="auto" latinLnBrk="0" hangingPunct="1">
              <a:lnSpc>
                <a:spcPct val="100000"/>
              </a:lnSpc>
              <a:spcBef>
                <a:spcPts val="0"/>
              </a:spcBef>
              <a:spcAft>
                <a:spcPts val="0"/>
              </a:spcAft>
              <a:buClrTx/>
              <a:buSzTx/>
              <a:buFontTx/>
              <a:buNone/>
              <a:tabLst/>
              <a:defRPr/>
            </a:pPr>
            <a:r>
              <a:rPr lang="ru-RU" sz="2800" b="1" kern="0" dirty="0" smtClean="0">
                <a:solidFill>
                  <a:prstClr val="black"/>
                </a:solidFill>
                <a:latin typeface="Times New Roman" pitchFamily="18" charset="0"/>
                <a:cs typeface="Times New Roman" pitchFamily="18" charset="0"/>
              </a:rPr>
              <a:t>Муниципальный этап Всероссийского конкурса «Учитель года – 2020»</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ru-RU" altLang="ru-RU"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r>
              <a:rPr kumimoji="0" lang="ru-RU" altLang="ru-RU"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endParaRPr lang="ru-RU" dirty="0"/>
          </a:p>
        </p:txBody>
      </p:sp>
      <p:sp>
        <p:nvSpPr>
          <p:cNvPr id="4" name="Номер слайда 3"/>
          <p:cNvSpPr>
            <a:spLocks noGrp="1"/>
          </p:cNvSpPr>
          <p:nvPr>
            <p:ph type="sldNum" sz="quarter" idx="10"/>
          </p:nvPr>
        </p:nvSpPr>
        <p:spPr/>
        <p:txBody>
          <a:bodyPr/>
          <a:lstStyle/>
          <a:p>
            <a:fld id="{9A2E806A-1B44-4D01-AB5A-0D01D416818B}" type="slidenum">
              <a:rPr lang="ru-RU" smtClean="0"/>
              <a:t>13</a:t>
            </a:fld>
            <a:endParaRPr lang="ru-RU"/>
          </a:p>
        </p:txBody>
      </p:sp>
    </p:spTree>
    <p:extLst>
      <p:ext uri="{BB962C8B-B14F-4D97-AF65-F5344CB8AC3E}">
        <p14:creationId xmlns:p14="http://schemas.microsoft.com/office/powerpoint/2010/main" val="427151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03.09.2020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03.09.2020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03.09.2020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03.09.2020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03.09.2020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03.09.2020</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0.emf"/><Relationship Id="rId5" Type="http://schemas.openxmlformats.org/officeDocument/2006/relationships/oleObject" Target="../embeddings/oleObject1.bin"/><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62.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1.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chart" Target="../charts/char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riemnaya\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584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60648"/>
            <a:ext cx="7488832" cy="1008112"/>
          </a:xfrm>
        </p:spPr>
        <p:txBody>
          <a:bodyPr/>
          <a:lstStyle/>
          <a:p>
            <a:pPr marL="0" indent="0" algn="ctr">
              <a:buNone/>
            </a:pPr>
            <a:r>
              <a:rPr lang="ru-RU" sz="3200" dirty="0" smtClean="0">
                <a:solidFill>
                  <a:srgbClr val="B4DCFA">
                    <a:lumMod val="25000"/>
                  </a:srgbClr>
                </a:solidFill>
                <a:effectLst/>
                <a:latin typeface="Gabriola" pitchFamily="82" charset="0"/>
              </a:rPr>
              <a:t>Замещающие механизмы детей раннего и дошкольного возраста</a:t>
            </a:r>
            <a:endParaRPr lang="ru-RU" sz="3200" dirty="0">
              <a:solidFill>
                <a:schemeClr val="bg2">
                  <a:lumMod val="25000"/>
                </a:schemeClr>
              </a:solidFill>
              <a:latin typeface="Gabriola" pitchFamily="82" charset="0"/>
            </a:endParaRPr>
          </a:p>
        </p:txBody>
      </p:sp>
      <p:pic>
        <p:nvPicPr>
          <p:cNvPr id="5" name="Объект 4"/>
          <p:cNvPicPr>
            <a:picLocks noGrp="1" noChangeAspect="1"/>
          </p:cNvPicPr>
          <p:nvPr>
            <p:ph sz="quarter" idx="13"/>
          </p:nvPr>
        </p:nvPicPr>
        <p:blipFill rotWithShape="1">
          <a:blip r:embed="rId3"/>
          <a:srcRect l="30922" t="25263" r="55132" b="27602"/>
          <a:stretch/>
        </p:blipFill>
        <p:spPr>
          <a:xfrm>
            <a:off x="251520" y="1412776"/>
            <a:ext cx="2736304" cy="5040560"/>
          </a:xfrm>
          <a:prstGeom prst="rect">
            <a:avLst/>
          </a:prstGeom>
          <a:ln>
            <a:noFill/>
          </a:ln>
        </p:spPr>
      </p:pic>
      <p:pic>
        <p:nvPicPr>
          <p:cNvPr id="6" name="Объект 5"/>
          <p:cNvPicPr>
            <a:picLocks noGrp="1" noChangeAspect="1"/>
          </p:cNvPicPr>
          <p:nvPr>
            <p:ph sz="quarter" idx="14"/>
          </p:nvPr>
        </p:nvPicPr>
        <p:blipFill rotWithShape="1">
          <a:blip r:embed="rId4"/>
          <a:srcRect l="28521" t="26329" r="39331" b="17553"/>
          <a:stretch/>
        </p:blipFill>
        <p:spPr>
          <a:xfrm>
            <a:off x="5661744" y="1412776"/>
            <a:ext cx="3226730" cy="3168352"/>
          </a:xfrm>
          <a:prstGeom prst="rect">
            <a:avLst/>
          </a:prstGeom>
        </p:spPr>
      </p:pic>
      <p:sp>
        <p:nvSpPr>
          <p:cNvPr id="8" name="Заголовок 1"/>
          <p:cNvSpPr txBox="1">
            <a:spLocks/>
          </p:cNvSpPr>
          <p:nvPr/>
        </p:nvSpPr>
        <p:spPr>
          <a:xfrm>
            <a:off x="3635896" y="4753501"/>
            <a:ext cx="4968552" cy="201622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ru-RU" sz="2800" b="0" dirty="0">
                <a:solidFill>
                  <a:schemeClr val="bg2">
                    <a:lumMod val="50000"/>
                  </a:schemeClr>
                </a:solidFill>
                <a:effectLst/>
                <a:latin typeface="Gabriola" pitchFamily="82" charset="0"/>
                <a:ea typeface="+mn-ea"/>
                <a:cs typeface="+mn-cs"/>
              </a:rPr>
              <a:t>«Детский сад с. </a:t>
            </a:r>
            <a:r>
              <a:rPr lang="ru-RU" sz="2800" b="0" dirty="0" err="1">
                <a:solidFill>
                  <a:schemeClr val="bg2">
                    <a:lumMod val="50000"/>
                  </a:schemeClr>
                </a:solidFill>
                <a:effectLst/>
                <a:latin typeface="Gabriola" pitchFamily="82" charset="0"/>
                <a:ea typeface="+mn-ea"/>
                <a:cs typeface="+mn-cs"/>
              </a:rPr>
              <a:t>Ёгва</a:t>
            </a:r>
            <a:r>
              <a:rPr lang="ru-RU" sz="2800" b="0" dirty="0" smtClean="0">
                <a:solidFill>
                  <a:schemeClr val="bg2">
                    <a:lumMod val="50000"/>
                  </a:schemeClr>
                </a:solidFill>
                <a:effectLst/>
                <a:latin typeface="Gabriola" pitchFamily="82" charset="0"/>
                <a:ea typeface="+mn-ea"/>
                <a:cs typeface="+mn-cs"/>
              </a:rPr>
              <a:t>»</a:t>
            </a:r>
          </a:p>
          <a:p>
            <a:pPr marL="0" indent="0" algn="ctr">
              <a:buNone/>
            </a:pPr>
            <a:r>
              <a:rPr lang="ru-RU" sz="2800" b="0" dirty="0" smtClean="0">
                <a:solidFill>
                  <a:schemeClr val="bg2">
                    <a:lumMod val="50000"/>
                  </a:schemeClr>
                </a:solidFill>
                <a:effectLst/>
                <a:latin typeface="Gabriola" pitchFamily="82" charset="0"/>
                <a:ea typeface="+mn-ea"/>
                <a:cs typeface="+mn-cs"/>
              </a:rPr>
              <a:t>«</a:t>
            </a:r>
            <a:r>
              <a:rPr lang="ru-RU" sz="2800" b="0" dirty="0">
                <a:solidFill>
                  <a:schemeClr val="bg2">
                    <a:lumMod val="50000"/>
                  </a:schemeClr>
                </a:solidFill>
                <a:effectLst/>
                <a:latin typeface="Gabriola" pitchFamily="82" charset="0"/>
                <a:ea typeface="+mn-ea"/>
                <a:cs typeface="+mn-cs"/>
              </a:rPr>
              <a:t>Детский сад с. В-</a:t>
            </a:r>
            <a:r>
              <a:rPr lang="ru-RU" sz="2800" b="0" dirty="0" err="1">
                <a:solidFill>
                  <a:schemeClr val="bg2">
                    <a:lumMod val="50000"/>
                  </a:schemeClr>
                </a:solidFill>
                <a:effectLst/>
                <a:latin typeface="Gabriola" pitchFamily="82" charset="0"/>
                <a:ea typeface="+mn-ea"/>
                <a:cs typeface="+mn-cs"/>
              </a:rPr>
              <a:t>Иньва</a:t>
            </a:r>
            <a:r>
              <a:rPr lang="ru-RU" sz="2800" b="0" dirty="0" smtClean="0">
                <a:solidFill>
                  <a:schemeClr val="bg2">
                    <a:lumMod val="50000"/>
                  </a:schemeClr>
                </a:solidFill>
                <a:effectLst/>
                <a:latin typeface="Gabriola" pitchFamily="82" charset="0"/>
                <a:ea typeface="+mn-ea"/>
                <a:cs typeface="+mn-cs"/>
              </a:rPr>
              <a:t>»</a:t>
            </a:r>
          </a:p>
          <a:p>
            <a:pPr marL="0" indent="0" algn="ctr">
              <a:buNone/>
            </a:pPr>
            <a:r>
              <a:rPr lang="ru-RU" sz="2800" b="0" dirty="0" smtClean="0">
                <a:solidFill>
                  <a:schemeClr val="bg2">
                    <a:lumMod val="50000"/>
                  </a:schemeClr>
                </a:solidFill>
                <a:effectLst/>
                <a:latin typeface="Gabriola" pitchFamily="82" charset="0"/>
                <a:ea typeface="+mn-ea"/>
                <a:cs typeface="+mn-cs"/>
              </a:rPr>
              <a:t>«</a:t>
            </a:r>
            <a:r>
              <a:rPr lang="ru-RU" sz="2800" b="0" dirty="0">
                <a:solidFill>
                  <a:schemeClr val="bg2">
                    <a:lumMod val="50000"/>
                  </a:schemeClr>
                </a:solidFill>
                <a:effectLst/>
                <a:latin typeface="Gabriola" pitchFamily="82" charset="0"/>
                <a:ea typeface="+mn-ea"/>
                <a:cs typeface="+mn-cs"/>
              </a:rPr>
              <a:t>Детский сад с. </a:t>
            </a:r>
            <a:r>
              <a:rPr lang="ru-RU" sz="2800" b="0" dirty="0" err="1" smtClean="0">
                <a:solidFill>
                  <a:schemeClr val="bg2">
                    <a:lumMod val="50000"/>
                  </a:schemeClr>
                </a:solidFill>
                <a:effectLst/>
                <a:latin typeface="Gabriola" pitchFamily="82" charset="0"/>
                <a:ea typeface="+mn-ea"/>
                <a:cs typeface="+mn-cs"/>
              </a:rPr>
              <a:t>Пешнигорт</a:t>
            </a:r>
            <a:r>
              <a:rPr lang="ru-RU" sz="2800" b="0" dirty="0" smtClean="0">
                <a:solidFill>
                  <a:schemeClr val="bg2">
                    <a:lumMod val="50000"/>
                  </a:schemeClr>
                </a:solidFill>
                <a:effectLst/>
                <a:latin typeface="Gabriola" pitchFamily="82" charset="0"/>
                <a:ea typeface="+mn-ea"/>
                <a:cs typeface="+mn-cs"/>
              </a:rPr>
              <a:t>»</a:t>
            </a:r>
          </a:p>
          <a:p>
            <a:pPr marL="0" indent="0" algn="ctr">
              <a:buNone/>
            </a:pPr>
            <a:r>
              <a:rPr lang="ru-RU" sz="2800" b="0" dirty="0" smtClean="0">
                <a:solidFill>
                  <a:schemeClr val="bg2">
                    <a:lumMod val="50000"/>
                  </a:schemeClr>
                </a:solidFill>
                <a:effectLst/>
                <a:latin typeface="Gabriola" pitchFamily="82" charset="0"/>
                <a:ea typeface="+mn-ea"/>
                <a:cs typeface="+mn-cs"/>
              </a:rPr>
              <a:t>МБДОУ </a:t>
            </a:r>
            <a:r>
              <a:rPr lang="ru-RU" sz="2800" b="0" dirty="0">
                <a:solidFill>
                  <a:schemeClr val="bg2">
                    <a:lumMod val="50000"/>
                  </a:schemeClr>
                </a:solidFill>
                <a:effectLst/>
                <a:latin typeface="Gabriola" pitchFamily="82" charset="0"/>
                <a:ea typeface="+mn-ea"/>
                <a:cs typeface="+mn-cs"/>
              </a:rPr>
              <a:t>«Белоевский детский сад» </a:t>
            </a:r>
            <a:endParaRPr lang="ru-RU" sz="4400" dirty="0">
              <a:solidFill>
                <a:schemeClr val="bg2">
                  <a:lumMod val="50000"/>
                </a:schemeClr>
              </a:solidFill>
              <a:latin typeface="Gabriola" pitchFamily="82" charset="0"/>
            </a:endParaRPr>
          </a:p>
        </p:txBody>
      </p:sp>
      <p:pic>
        <p:nvPicPr>
          <p:cNvPr id="2051" name="Picture 3" descr="d:\Priemnaya\Desktop\844612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2060848"/>
            <a:ext cx="2553172"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446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sz="quarter" idx="3"/>
          </p:nvPr>
        </p:nvSpPr>
        <p:spPr>
          <a:xfrm>
            <a:off x="5724128" y="4005064"/>
            <a:ext cx="3222253" cy="2628292"/>
          </a:xfrm>
        </p:spPr>
        <p:txBody>
          <a:bodyPr/>
          <a:lstStyle/>
          <a:p>
            <a:pPr lvl="0">
              <a:lnSpc>
                <a:spcPct val="90000"/>
              </a:lnSpc>
              <a:spcBef>
                <a:spcPts val="1000"/>
              </a:spcBef>
              <a:spcAft>
                <a:spcPts val="0"/>
              </a:spcAft>
              <a:buClrTx/>
              <a:buSzTx/>
            </a:pPr>
            <a:r>
              <a:rPr lang="ru-RU" dirty="0" err="1" smtClean="0">
                <a:solidFill>
                  <a:schemeClr val="bg2">
                    <a:lumMod val="50000"/>
                  </a:schemeClr>
                </a:solidFill>
                <a:latin typeface="Gabriola" pitchFamily="82" charset="0"/>
                <a:ea typeface="+mn-ea"/>
                <a:cs typeface="+mn-cs"/>
              </a:rPr>
              <a:t>Тебенькова</a:t>
            </a:r>
            <a:r>
              <a:rPr lang="ru-RU" dirty="0" smtClean="0">
                <a:solidFill>
                  <a:schemeClr val="bg2">
                    <a:lumMod val="50000"/>
                  </a:schemeClr>
                </a:solidFill>
                <a:latin typeface="Gabriola" pitchFamily="82" charset="0"/>
                <a:ea typeface="+mn-ea"/>
                <a:cs typeface="+mn-cs"/>
              </a:rPr>
              <a:t> Мария Николаевна, воспитатель Белоевского детского сада – дипломант </a:t>
            </a:r>
            <a:r>
              <a:rPr lang="ru-RU" dirty="0" smtClean="0">
                <a:solidFill>
                  <a:schemeClr val="bg2">
                    <a:lumMod val="25000"/>
                  </a:schemeClr>
                </a:solidFill>
                <a:latin typeface="Gabriola" pitchFamily="82" charset="0"/>
                <a:ea typeface="+mn-ea"/>
                <a:cs typeface="+mn-cs"/>
              </a:rPr>
              <a:t>Фестиваля «В гостях у деда </a:t>
            </a:r>
            <a:r>
              <a:rPr lang="ru-RU" dirty="0" err="1" smtClean="0">
                <a:solidFill>
                  <a:schemeClr val="bg2">
                    <a:lumMod val="25000"/>
                  </a:schemeClr>
                </a:solidFill>
                <a:latin typeface="Gabriola" pitchFamily="82" charset="0"/>
                <a:ea typeface="+mn-ea"/>
                <a:cs typeface="+mn-cs"/>
              </a:rPr>
              <a:t>Опони</a:t>
            </a:r>
            <a:r>
              <a:rPr lang="ru-RU" dirty="0" smtClean="0">
                <a:solidFill>
                  <a:schemeClr val="bg2">
                    <a:lumMod val="25000"/>
                  </a:schemeClr>
                </a:solidFill>
                <a:latin typeface="Gabriola" pitchFamily="82" charset="0"/>
                <a:ea typeface="+mn-ea"/>
                <a:cs typeface="+mn-cs"/>
              </a:rPr>
              <a:t>»</a:t>
            </a:r>
            <a:r>
              <a:rPr lang="ru-RU" dirty="0" smtClean="0">
                <a:solidFill>
                  <a:schemeClr val="bg2">
                    <a:lumMod val="50000"/>
                  </a:schemeClr>
                </a:solidFill>
                <a:latin typeface="Gabriola" pitchFamily="82" charset="0"/>
                <a:ea typeface="+mn-ea"/>
                <a:cs typeface="+mn-cs"/>
              </a:rPr>
              <a:t>, дипломант </a:t>
            </a:r>
            <a:r>
              <a:rPr lang="en-US" dirty="0" smtClean="0">
                <a:solidFill>
                  <a:schemeClr val="bg2">
                    <a:lumMod val="50000"/>
                  </a:schemeClr>
                </a:solidFill>
                <a:latin typeface="Gabriola" pitchFamily="82" charset="0"/>
                <a:ea typeface="+mn-ea"/>
                <a:cs typeface="+mn-cs"/>
              </a:rPr>
              <a:t>III </a:t>
            </a:r>
            <a:r>
              <a:rPr lang="ru-RU" dirty="0" smtClean="0">
                <a:solidFill>
                  <a:schemeClr val="bg2">
                    <a:lumMod val="50000"/>
                  </a:schemeClr>
                </a:solidFill>
                <a:latin typeface="Gabriola" pitchFamily="82" charset="0"/>
                <a:ea typeface="+mn-ea"/>
                <a:cs typeface="+mn-cs"/>
              </a:rPr>
              <a:t>степени </a:t>
            </a:r>
            <a:r>
              <a:rPr lang="ru-RU" dirty="0" smtClean="0">
                <a:solidFill>
                  <a:schemeClr val="bg2">
                    <a:lumMod val="25000"/>
                  </a:schemeClr>
                </a:solidFill>
                <a:latin typeface="Gabriola" pitchFamily="82" charset="0"/>
                <a:ea typeface="+mn-ea"/>
                <a:cs typeface="+mn-cs"/>
              </a:rPr>
              <a:t>краевого</a:t>
            </a:r>
            <a:r>
              <a:rPr lang="ru-RU" dirty="0" smtClean="0">
                <a:solidFill>
                  <a:schemeClr val="bg2">
                    <a:lumMod val="50000"/>
                  </a:schemeClr>
                </a:solidFill>
                <a:latin typeface="Gabriola" pitchFamily="82" charset="0"/>
                <a:ea typeface="+mn-ea"/>
                <a:cs typeface="+mn-cs"/>
              </a:rPr>
              <a:t> </a:t>
            </a:r>
            <a:r>
              <a:rPr lang="ru-RU" dirty="0" smtClean="0">
                <a:solidFill>
                  <a:schemeClr val="bg2">
                    <a:lumMod val="25000"/>
                  </a:schemeClr>
                </a:solidFill>
                <a:latin typeface="Gabriola" pitchFamily="82" charset="0"/>
                <a:ea typeface="+mn-ea"/>
                <a:cs typeface="+mn-cs"/>
              </a:rPr>
              <a:t>конкурса педагогических проектов «Открытие года»</a:t>
            </a:r>
          </a:p>
        </p:txBody>
      </p:sp>
      <p:sp>
        <p:nvSpPr>
          <p:cNvPr id="2" name="Заголовок 1"/>
          <p:cNvSpPr>
            <a:spLocks noGrp="1"/>
          </p:cNvSpPr>
          <p:nvPr>
            <p:ph type="title"/>
          </p:nvPr>
        </p:nvSpPr>
        <p:spPr>
          <a:xfrm>
            <a:off x="1331640" y="188640"/>
            <a:ext cx="6512511" cy="641008"/>
          </a:xfrm>
        </p:spPr>
        <p:txBody>
          <a:bodyPr/>
          <a:lstStyle/>
          <a:p>
            <a:pPr marL="0" indent="0" algn="ctr">
              <a:buNone/>
            </a:pPr>
            <a:r>
              <a:rPr lang="ru-RU" altLang="ru-RU" sz="3200" dirty="0">
                <a:solidFill>
                  <a:srgbClr val="B4DCFA">
                    <a:lumMod val="25000"/>
                  </a:srgbClr>
                </a:solidFill>
                <a:effectLst/>
                <a:latin typeface="Gabriola" pitchFamily="82" charset="0"/>
                <a:cs typeface="Times New Roman" panose="02020603050405020304" pitchFamily="18" charset="0"/>
              </a:rPr>
              <a:t>Профессиональное развитие педагогов</a:t>
            </a:r>
            <a:endParaRPr lang="ru-RU" dirty="0"/>
          </a:p>
        </p:txBody>
      </p:sp>
      <p:sp>
        <p:nvSpPr>
          <p:cNvPr id="9" name="Текст 11"/>
          <p:cNvSpPr txBox="1">
            <a:spLocks/>
          </p:cNvSpPr>
          <p:nvPr/>
        </p:nvSpPr>
        <p:spPr>
          <a:xfrm>
            <a:off x="107504" y="4365104"/>
            <a:ext cx="2880320" cy="2268252"/>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spcBef>
                <a:spcPts val="0"/>
              </a:spcBef>
              <a:buFont typeface="Georgia" pitchFamily="18" charset="0"/>
              <a:buNone/>
            </a:pPr>
            <a:r>
              <a:rPr lang="ru-RU" sz="2400" b="1" dirty="0" smtClean="0">
                <a:solidFill>
                  <a:schemeClr val="bg2">
                    <a:lumMod val="50000"/>
                  </a:schemeClr>
                </a:solidFill>
                <a:latin typeface="Gabriola" pitchFamily="82" charset="0"/>
              </a:rPr>
              <a:t>«Детский сад п. </a:t>
            </a:r>
            <a:r>
              <a:rPr lang="ru-RU" sz="2400" b="1" dirty="0" err="1" smtClean="0">
                <a:solidFill>
                  <a:schemeClr val="bg2">
                    <a:lumMod val="50000"/>
                  </a:schemeClr>
                </a:solidFill>
                <a:latin typeface="Gabriola" pitchFamily="82" charset="0"/>
              </a:rPr>
              <a:t>Буждом</a:t>
            </a:r>
            <a:r>
              <a:rPr lang="ru-RU" sz="2400" b="1" dirty="0" smtClean="0">
                <a:solidFill>
                  <a:schemeClr val="bg2">
                    <a:lumMod val="50000"/>
                  </a:schemeClr>
                </a:solidFill>
                <a:latin typeface="Gabriola" pitchFamily="82" charset="0"/>
              </a:rPr>
              <a:t>» победитель </a:t>
            </a:r>
            <a:r>
              <a:rPr lang="ru-RU" sz="2400" b="1" dirty="0" smtClean="0">
                <a:solidFill>
                  <a:schemeClr val="bg2">
                    <a:lumMod val="25000"/>
                  </a:schemeClr>
                </a:solidFill>
                <a:latin typeface="Gabriola" pitchFamily="82" charset="0"/>
              </a:rPr>
              <a:t>краевого конкурса «Ребёнок в объективе ФГОС» </a:t>
            </a:r>
            <a:r>
              <a:rPr lang="ru-RU" sz="2400" b="1" dirty="0" smtClean="0">
                <a:solidFill>
                  <a:schemeClr val="bg2">
                    <a:lumMod val="50000"/>
                  </a:schemeClr>
                </a:solidFill>
                <a:latin typeface="Gabriola" pitchFamily="82" charset="0"/>
              </a:rPr>
              <a:t>–</a:t>
            </a:r>
          </a:p>
          <a:p>
            <a:pPr marL="0" indent="0" algn="ctr">
              <a:spcBef>
                <a:spcPts val="0"/>
              </a:spcBef>
              <a:buFont typeface="Georgia" pitchFamily="18" charset="0"/>
              <a:buNone/>
            </a:pPr>
            <a:r>
              <a:rPr lang="ru-RU" sz="2400" b="1" dirty="0" smtClean="0">
                <a:solidFill>
                  <a:schemeClr val="bg2">
                    <a:lumMod val="50000"/>
                  </a:schemeClr>
                </a:solidFill>
                <a:latin typeface="Gabriola" pitchFamily="82" charset="0"/>
              </a:rPr>
              <a:t>Номинация «Новая практика. Читаем вместе»</a:t>
            </a:r>
            <a:endParaRPr lang="ru-RU" sz="2400" b="1" dirty="0">
              <a:solidFill>
                <a:schemeClr val="bg2">
                  <a:lumMod val="50000"/>
                </a:schemeClr>
              </a:solidFill>
              <a:latin typeface="Gabriola" pitchFamily="82" charset="0"/>
            </a:endParaRPr>
          </a:p>
        </p:txBody>
      </p:sp>
      <p:pic>
        <p:nvPicPr>
          <p:cNvPr id="10" name="Объект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9944" y="2366047"/>
            <a:ext cx="2635439" cy="20820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Объект 10"/>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868144" y="1628800"/>
            <a:ext cx="1579441" cy="2232000"/>
          </a:xfrm>
          <a:prstGeom prst="rect">
            <a:avLst/>
          </a:prstGeom>
          <a:ln>
            <a:noFill/>
          </a:ln>
          <a:effectLst>
            <a:outerShdw blurRad="50800" dist="38100" dir="18900000" algn="bl" rotWithShape="0">
              <a:prstClr val="black">
                <a:alpha val="40000"/>
              </a:prstClr>
            </a:outerShdw>
          </a:effectLst>
        </p:spPr>
      </p:pic>
      <p:pic>
        <p:nvPicPr>
          <p:cNvPr id="12" name="Рисунок 11"/>
          <p:cNvPicPr>
            <a:picLocks noChangeAspect="1"/>
          </p:cNvPicPr>
          <p:nvPr/>
        </p:nvPicPr>
        <p:blipFill rotWithShape="1">
          <a:blip r:embed="rId5"/>
          <a:srcRect l="46111" t="42407" r="43436" b="31634"/>
          <a:stretch/>
        </p:blipFill>
        <p:spPr>
          <a:xfrm>
            <a:off x="7452320" y="1628800"/>
            <a:ext cx="1597915" cy="2232000"/>
          </a:xfrm>
          <a:prstGeom prst="rect">
            <a:avLst/>
          </a:prstGeom>
        </p:spPr>
      </p:pic>
      <p:pic>
        <p:nvPicPr>
          <p:cNvPr id="13" name="Объект 15"/>
          <p:cNvPicPr>
            <a:picLocks noChangeAspect="1"/>
          </p:cNvPicPr>
          <p:nvPr/>
        </p:nvPicPr>
        <p:blipFill rotWithShape="1">
          <a:blip r:embed="rId6"/>
          <a:srcRect l="44645" t="37915" r="42820" b="28520"/>
          <a:stretch/>
        </p:blipFill>
        <p:spPr>
          <a:xfrm>
            <a:off x="3275856" y="3750946"/>
            <a:ext cx="2160240" cy="2882410"/>
          </a:xfrm>
          <a:prstGeom prst="rect">
            <a:avLst/>
          </a:prstGeom>
        </p:spPr>
      </p:pic>
      <p:sp>
        <p:nvSpPr>
          <p:cNvPr id="15" name="Текст 6"/>
          <p:cNvSpPr>
            <a:spLocks noGrp="1"/>
          </p:cNvSpPr>
          <p:nvPr>
            <p:ph type="body" sz="quarter" idx="3"/>
          </p:nvPr>
        </p:nvSpPr>
        <p:spPr>
          <a:xfrm>
            <a:off x="2843808" y="1076542"/>
            <a:ext cx="2979279" cy="2655986"/>
          </a:xfrm>
        </p:spPr>
        <p:txBody>
          <a:bodyPr/>
          <a:lstStyle/>
          <a:p>
            <a:pPr lvl="0">
              <a:lnSpc>
                <a:spcPct val="90000"/>
              </a:lnSpc>
              <a:spcBef>
                <a:spcPts val="1000"/>
              </a:spcBef>
              <a:spcAft>
                <a:spcPts val="0"/>
              </a:spcAft>
              <a:buClrTx/>
              <a:buSzTx/>
            </a:pPr>
            <a:r>
              <a:rPr lang="ru-RU" dirty="0" err="1" smtClean="0">
                <a:solidFill>
                  <a:schemeClr val="bg2">
                    <a:lumMod val="50000"/>
                  </a:schemeClr>
                </a:solidFill>
                <a:latin typeface="Gabriola" pitchFamily="82" charset="0"/>
                <a:ea typeface="+mn-ea"/>
                <a:cs typeface="+mn-cs"/>
              </a:rPr>
              <a:t>Коньшин</a:t>
            </a:r>
            <a:r>
              <a:rPr lang="ru-RU" dirty="0" smtClean="0">
                <a:solidFill>
                  <a:schemeClr val="bg2">
                    <a:lumMod val="50000"/>
                  </a:schemeClr>
                </a:solidFill>
                <a:latin typeface="Gabriola" pitchFamily="82" charset="0"/>
                <a:ea typeface="+mn-ea"/>
                <a:cs typeface="+mn-cs"/>
              </a:rPr>
              <a:t> Руслан Валерьевич, педагог </a:t>
            </a:r>
            <a:r>
              <a:rPr lang="ru-RU" dirty="0" err="1" smtClean="0">
                <a:solidFill>
                  <a:schemeClr val="bg2">
                    <a:lumMod val="50000"/>
                  </a:schemeClr>
                </a:solidFill>
                <a:latin typeface="Gabriola" pitchFamily="82" charset="0"/>
                <a:ea typeface="+mn-ea"/>
                <a:cs typeface="+mn-cs"/>
              </a:rPr>
              <a:t>доп.образования</a:t>
            </a:r>
            <a:r>
              <a:rPr lang="ru-RU" dirty="0" smtClean="0">
                <a:solidFill>
                  <a:schemeClr val="bg2">
                    <a:lumMod val="50000"/>
                  </a:schemeClr>
                </a:solidFill>
                <a:latin typeface="Gabriola" pitchFamily="82" charset="0"/>
                <a:ea typeface="+mn-ea"/>
                <a:cs typeface="+mn-cs"/>
              </a:rPr>
              <a:t>, муз. рук-ль Белоевского детского сада –дипломант </a:t>
            </a:r>
            <a:r>
              <a:rPr lang="en-US" dirty="0" smtClean="0">
                <a:solidFill>
                  <a:schemeClr val="bg2">
                    <a:lumMod val="50000"/>
                  </a:schemeClr>
                </a:solidFill>
                <a:latin typeface="Gabriola" pitchFamily="82" charset="0"/>
                <a:ea typeface="+mn-ea"/>
                <a:cs typeface="+mn-cs"/>
              </a:rPr>
              <a:t>III </a:t>
            </a:r>
            <a:r>
              <a:rPr lang="ru-RU" dirty="0" smtClean="0">
                <a:solidFill>
                  <a:schemeClr val="bg2">
                    <a:lumMod val="50000"/>
                  </a:schemeClr>
                </a:solidFill>
                <a:latin typeface="Gabriola" pitchFamily="82" charset="0"/>
                <a:ea typeface="+mn-ea"/>
                <a:cs typeface="+mn-cs"/>
              </a:rPr>
              <a:t>степени  </a:t>
            </a:r>
            <a:r>
              <a:rPr lang="ru-RU" dirty="0" smtClean="0">
                <a:solidFill>
                  <a:schemeClr val="bg2">
                    <a:lumMod val="25000"/>
                  </a:schemeClr>
                </a:solidFill>
                <a:latin typeface="Gabriola" pitchFamily="82" charset="0"/>
                <a:ea typeface="+mn-ea"/>
                <a:cs typeface="+mn-cs"/>
              </a:rPr>
              <a:t>краевого конкурса «Все начинается с педагога» </a:t>
            </a:r>
            <a:r>
              <a:rPr lang="ru-RU" dirty="0" smtClean="0">
                <a:solidFill>
                  <a:schemeClr val="bg2">
                    <a:lumMod val="50000"/>
                  </a:schemeClr>
                </a:solidFill>
                <a:latin typeface="Gabriola" pitchFamily="82" charset="0"/>
                <a:ea typeface="+mn-ea"/>
                <a:cs typeface="+mn-cs"/>
              </a:rPr>
              <a:t>(Номинация «Педагог на 5»)</a:t>
            </a:r>
          </a:p>
        </p:txBody>
      </p:sp>
      <p:pic>
        <p:nvPicPr>
          <p:cNvPr id="4099" name="Picture 3" descr="d:\Priemnaya\Desktop\pov_5a1686ad4b3b5_5b95bd4e7557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592" y="891553"/>
            <a:ext cx="1968143" cy="147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91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79512" y="332656"/>
            <a:ext cx="3024336" cy="1772816"/>
          </a:xfrm>
        </p:spPr>
        <p:txBody>
          <a:bodyPr/>
          <a:lstStyle/>
          <a:p>
            <a:r>
              <a:rPr lang="ru-RU" dirty="0">
                <a:solidFill>
                  <a:schemeClr val="bg2">
                    <a:lumMod val="50000"/>
                  </a:schemeClr>
                </a:solidFill>
                <a:latin typeface="Gabriola" pitchFamily="82" charset="0"/>
                <a:ea typeface="+mn-ea"/>
                <a:cs typeface="+mn-cs"/>
              </a:rPr>
              <a:t>«Детский сад с. </a:t>
            </a:r>
            <a:r>
              <a:rPr lang="ru-RU" dirty="0" err="1">
                <a:solidFill>
                  <a:schemeClr val="bg2">
                    <a:lumMod val="50000"/>
                  </a:schemeClr>
                </a:solidFill>
                <a:latin typeface="Gabriola" pitchFamily="82" charset="0"/>
                <a:ea typeface="+mn-ea"/>
                <a:cs typeface="+mn-cs"/>
              </a:rPr>
              <a:t>Пешнигорт</a:t>
            </a:r>
            <a:r>
              <a:rPr lang="ru-RU" dirty="0" smtClean="0">
                <a:solidFill>
                  <a:schemeClr val="bg2">
                    <a:lumMod val="50000"/>
                  </a:schemeClr>
                </a:solidFill>
                <a:latin typeface="Gabriola" pitchFamily="82" charset="0"/>
                <a:ea typeface="+mn-ea"/>
                <a:cs typeface="+mn-cs"/>
              </a:rPr>
              <a:t>» (Бочкова Елена Дмитриевна,  </a:t>
            </a:r>
            <a:r>
              <a:rPr lang="ru-RU" dirty="0" err="1" smtClean="0">
                <a:solidFill>
                  <a:schemeClr val="bg2">
                    <a:lumMod val="50000"/>
                  </a:schemeClr>
                </a:solidFill>
                <a:latin typeface="Gabriola" pitchFamily="82" charset="0"/>
                <a:ea typeface="+mn-ea"/>
                <a:cs typeface="+mn-cs"/>
              </a:rPr>
              <a:t>муз.рук</a:t>
            </a:r>
            <a:r>
              <a:rPr lang="ru-RU" dirty="0" smtClean="0">
                <a:solidFill>
                  <a:schemeClr val="bg2">
                    <a:lumMod val="50000"/>
                  </a:schemeClr>
                </a:solidFill>
                <a:latin typeface="Gabriola" pitchFamily="82" charset="0"/>
                <a:ea typeface="+mn-ea"/>
                <a:cs typeface="+mn-cs"/>
              </a:rPr>
              <a:t>-ль) участник </a:t>
            </a:r>
            <a:r>
              <a:rPr lang="ru-RU" dirty="0" smtClean="0">
                <a:solidFill>
                  <a:schemeClr val="bg2">
                    <a:lumMod val="25000"/>
                  </a:schemeClr>
                </a:solidFill>
                <a:latin typeface="Gabriola" pitchFamily="82" charset="0"/>
                <a:ea typeface="+mn-ea"/>
                <a:cs typeface="+mn-cs"/>
              </a:rPr>
              <a:t>Фестиваля «Многоликое </a:t>
            </a:r>
            <a:r>
              <a:rPr lang="ru-RU" dirty="0" err="1" smtClean="0">
                <a:solidFill>
                  <a:schemeClr val="bg2">
                    <a:lumMod val="25000"/>
                  </a:schemeClr>
                </a:solidFill>
                <a:latin typeface="Gabriola" pitchFamily="82" charset="0"/>
                <a:ea typeface="+mn-ea"/>
                <a:cs typeface="+mn-cs"/>
              </a:rPr>
              <a:t>Прикамье</a:t>
            </a:r>
            <a:r>
              <a:rPr lang="ru-RU" dirty="0" smtClean="0">
                <a:solidFill>
                  <a:schemeClr val="bg2">
                    <a:lumMod val="25000"/>
                  </a:schemeClr>
                </a:solidFill>
                <a:latin typeface="Gabriola" pitchFamily="82" charset="0"/>
                <a:ea typeface="+mn-ea"/>
                <a:cs typeface="+mn-cs"/>
              </a:rPr>
              <a:t>» </a:t>
            </a:r>
          </a:p>
        </p:txBody>
      </p:sp>
      <p:sp>
        <p:nvSpPr>
          <p:cNvPr id="4" name="Текст 3"/>
          <p:cNvSpPr>
            <a:spLocks noGrp="1"/>
          </p:cNvSpPr>
          <p:nvPr>
            <p:ph type="body" sz="quarter" idx="3"/>
          </p:nvPr>
        </p:nvSpPr>
        <p:spPr>
          <a:xfrm>
            <a:off x="3203848" y="2492896"/>
            <a:ext cx="3096344" cy="1830714"/>
          </a:xfrm>
        </p:spPr>
        <p:txBody>
          <a:bodyPr/>
          <a:lstStyle/>
          <a:p>
            <a:pPr lvl="0">
              <a:buClr>
                <a:srgbClr val="F14124">
                  <a:lumMod val="75000"/>
                </a:srgbClr>
              </a:buClr>
            </a:pPr>
            <a:r>
              <a:rPr lang="ru-RU" dirty="0" smtClean="0">
                <a:solidFill>
                  <a:srgbClr val="B4DCFA">
                    <a:lumMod val="50000"/>
                  </a:srgbClr>
                </a:solidFill>
                <a:latin typeface="Gabriola" pitchFamily="82" charset="0"/>
              </a:rPr>
              <a:t>Команда «Юные финансисты» «Детский </a:t>
            </a:r>
            <a:r>
              <a:rPr lang="ru-RU" dirty="0">
                <a:solidFill>
                  <a:srgbClr val="B4DCFA">
                    <a:lumMod val="50000"/>
                  </a:srgbClr>
                </a:solidFill>
                <a:latin typeface="Gabriola" pitchFamily="82" charset="0"/>
              </a:rPr>
              <a:t>сад с. </a:t>
            </a:r>
            <a:r>
              <a:rPr lang="ru-RU" dirty="0" smtClean="0">
                <a:solidFill>
                  <a:srgbClr val="B4DCFA">
                    <a:lumMod val="50000"/>
                  </a:srgbClr>
                </a:solidFill>
                <a:latin typeface="Gabriola" pitchFamily="82" charset="0"/>
              </a:rPr>
              <a:t>Верх-</a:t>
            </a:r>
            <a:r>
              <a:rPr lang="ru-RU" dirty="0" err="1" smtClean="0">
                <a:solidFill>
                  <a:srgbClr val="B4DCFA">
                    <a:lumMod val="50000"/>
                  </a:srgbClr>
                </a:solidFill>
                <a:latin typeface="Gabriola" pitchFamily="82" charset="0"/>
              </a:rPr>
              <a:t>Иньва</a:t>
            </a:r>
            <a:r>
              <a:rPr lang="ru-RU" dirty="0" smtClean="0">
                <a:solidFill>
                  <a:srgbClr val="B4DCFA">
                    <a:lumMod val="50000"/>
                  </a:srgbClr>
                </a:solidFill>
                <a:latin typeface="Gabriola" pitchFamily="82" charset="0"/>
              </a:rPr>
              <a:t>», участники </a:t>
            </a:r>
            <a:r>
              <a:rPr lang="ru-RU" dirty="0" err="1" smtClean="0">
                <a:solidFill>
                  <a:schemeClr val="bg2">
                    <a:lumMod val="25000"/>
                  </a:schemeClr>
                </a:solidFill>
                <a:latin typeface="Gabriola" pitchFamily="82" charset="0"/>
              </a:rPr>
              <a:t>онайн-квест</a:t>
            </a:r>
            <a:r>
              <a:rPr lang="ru-RU" dirty="0" smtClean="0">
                <a:solidFill>
                  <a:schemeClr val="bg2">
                    <a:lumMod val="25000"/>
                  </a:schemeClr>
                </a:solidFill>
                <a:latin typeface="Gabriola" pitchFamily="82" charset="0"/>
              </a:rPr>
              <a:t> игры</a:t>
            </a:r>
            <a:endParaRPr lang="ru-RU" dirty="0">
              <a:solidFill>
                <a:schemeClr val="bg2">
                  <a:lumMod val="25000"/>
                </a:schemeClr>
              </a:solidFill>
              <a:latin typeface="Gabriola" pitchFamily="82" charset="0"/>
            </a:endParaRPr>
          </a:p>
        </p:txBody>
      </p:sp>
      <p:pic>
        <p:nvPicPr>
          <p:cNvPr id="7" name="Объект 6"/>
          <p:cNvPicPr>
            <a:picLocks noGrp="1" noChangeAspect="1"/>
          </p:cNvPicPr>
          <p:nvPr>
            <p:ph sz="half" idx="2"/>
          </p:nvPr>
        </p:nvPicPr>
        <p:blipFill rotWithShape="1">
          <a:blip r:embed="rId3"/>
          <a:srcRect l="25987" t="27252" r="42368" b="30408"/>
          <a:stretch/>
        </p:blipFill>
        <p:spPr>
          <a:xfrm>
            <a:off x="179512" y="2132856"/>
            <a:ext cx="3168352" cy="2384523"/>
          </a:xfrm>
          <a:prstGeom prst="rect">
            <a:avLst/>
          </a:prstGeom>
          <a:ln>
            <a:noFill/>
          </a:ln>
        </p:spPr>
      </p:pic>
      <p:pic>
        <p:nvPicPr>
          <p:cNvPr id="9" name="Рисунок 8"/>
          <p:cNvPicPr>
            <a:picLocks noChangeAspect="1"/>
          </p:cNvPicPr>
          <p:nvPr/>
        </p:nvPicPr>
        <p:blipFill rotWithShape="1">
          <a:blip r:embed="rId4"/>
          <a:srcRect l="22203" t="21823" r="46696" b="35981"/>
          <a:stretch/>
        </p:blipFill>
        <p:spPr>
          <a:xfrm>
            <a:off x="6167466" y="1673424"/>
            <a:ext cx="2846849" cy="2287050"/>
          </a:xfrm>
          <a:prstGeom prst="rect">
            <a:avLst/>
          </a:prstGeom>
          <a:ln>
            <a:noFill/>
          </a:ln>
        </p:spPr>
      </p:pic>
      <p:sp>
        <p:nvSpPr>
          <p:cNvPr id="12" name="Текст 1"/>
          <p:cNvSpPr txBox="1">
            <a:spLocks/>
          </p:cNvSpPr>
          <p:nvPr/>
        </p:nvSpPr>
        <p:spPr>
          <a:xfrm>
            <a:off x="6078723" y="188640"/>
            <a:ext cx="3024336" cy="1484784"/>
          </a:xfrm>
          <a:prstGeom prst="rect">
            <a:avLst/>
          </a:prstGeom>
        </p:spPr>
        <p:txBody>
          <a:bodyPr vert="horz" lIns="91440" tIns="45720" rIns="91440" bIns="45720" rtlCol="0" anchor="b">
            <a:noAutofit/>
          </a:bodyPr>
          <a:lstStyle>
            <a:lvl1pPr marL="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r>
              <a:rPr lang="ru-RU" dirty="0">
                <a:solidFill>
                  <a:schemeClr val="bg2">
                    <a:lumMod val="50000"/>
                  </a:schemeClr>
                </a:solidFill>
                <a:latin typeface="Gabriola" pitchFamily="82" charset="0"/>
                <a:ea typeface="+mn-ea"/>
                <a:cs typeface="+mn-cs"/>
              </a:rPr>
              <a:t>Ведерникова </a:t>
            </a:r>
            <a:r>
              <a:rPr lang="ru-RU" dirty="0" smtClean="0">
                <a:solidFill>
                  <a:schemeClr val="bg2">
                    <a:lumMod val="50000"/>
                  </a:schemeClr>
                </a:solidFill>
                <a:latin typeface="Gabriola" pitchFamily="82" charset="0"/>
                <a:ea typeface="+mn-ea"/>
                <a:cs typeface="+mn-cs"/>
              </a:rPr>
              <a:t>С.А., воспитатель «Детский сад с. Верх-</a:t>
            </a:r>
            <a:r>
              <a:rPr lang="ru-RU" dirty="0" err="1" smtClean="0">
                <a:solidFill>
                  <a:schemeClr val="bg2">
                    <a:lumMod val="50000"/>
                  </a:schemeClr>
                </a:solidFill>
                <a:latin typeface="Gabriola" pitchFamily="82" charset="0"/>
                <a:ea typeface="+mn-ea"/>
                <a:cs typeface="+mn-cs"/>
              </a:rPr>
              <a:t>Иньва</a:t>
            </a:r>
            <a:r>
              <a:rPr lang="ru-RU" dirty="0" smtClean="0">
                <a:solidFill>
                  <a:schemeClr val="bg2">
                    <a:lumMod val="50000"/>
                  </a:schemeClr>
                </a:solidFill>
                <a:latin typeface="Gabriola" pitchFamily="82" charset="0"/>
                <a:ea typeface="+mn-ea"/>
                <a:cs typeface="+mn-cs"/>
              </a:rPr>
              <a:t>», участник </a:t>
            </a:r>
            <a:r>
              <a:rPr lang="ru-RU" dirty="0" smtClean="0">
                <a:solidFill>
                  <a:schemeClr val="bg2">
                    <a:lumMod val="25000"/>
                  </a:schemeClr>
                </a:solidFill>
                <a:latin typeface="Gabriola" pitchFamily="82" charset="0"/>
                <a:ea typeface="+mn-ea"/>
                <a:cs typeface="+mn-cs"/>
              </a:rPr>
              <a:t>конкурса «Восхождение» </a:t>
            </a:r>
            <a:endParaRPr lang="ru-RU" dirty="0">
              <a:solidFill>
                <a:schemeClr val="bg2">
                  <a:lumMod val="25000"/>
                </a:schemeClr>
              </a:solidFill>
              <a:latin typeface="Gabriola" pitchFamily="82" charset="0"/>
              <a:ea typeface="+mn-ea"/>
              <a:cs typeface="+mn-cs"/>
            </a:endParaRPr>
          </a:p>
        </p:txBody>
      </p:sp>
      <p:pic>
        <p:nvPicPr>
          <p:cNvPr id="8" name="Объект 7"/>
          <p:cNvPicPr>
            <a:picLocks noGrp="1" noChangeAspect="1"/>
          </p:cNvPicPr>
          <p:nvPr>
            <p:ph sz="quarter" idx="4"/>
          </p:nvPr>
        </p:nvPicPr>
        <p:blipFill rotWithShape="1">
          <a:blip r:embed="rId5"/>
          <a:srcRect l="19866" t="21254" r="34560" b="18012"/>
          <a:stretch/>
        </p:blipFill>
        <p:spPr>
          <a:xfrm>
            <a:off x="3491880" y="4293096"/>
            <a:ext cx="3169987" cy="2376264"/>
          </a:xfrm>
          <a:prstGeom prst="rect">
            <a:avLst/>
          </a:prstGeom>
        </p:spPr>
      </p:pic>
      <p:pic>
        <p:nvPicPr>
          <p:cNvPr id="5122" name="Picture 2" descr="d:\Priemnaya\Desktop\f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2954" y="336721"/>
            <a:ext cx="2812632" cy="217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212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quarter" idx="3"/>
          </p:nvPr>
        </p:nvSpPr>
        <p:spPr>
          <a:xfrm rot="19451109">
            <a:off x="-114238" y="5525779"/>
            <a:ext cx="2880794" cy="540442"/>
          </a:xfrm>
        </p:spPr>
        <p:txBody>
          <a:bodyPr/>
          <a:lstStyle/>
          <a:p>
            <a:r>
              <a:rPr lang="ru-RU" dirty="0" smtClean="0">
                <a:solidFill>
                  <a:schemeClr val="bg2">
                    <a:lumMod val="50000"/>
                  </a:schemeClr>
                </a:solidFill>
                <a:latin typeface="Gabriola" pitchFamily="82" charset="0"/>
              </a:rPr>
              <a:t>«Белоевский детский сад»</a:t>
            </a:r>
            <a:endParaRPr lang="ru-RU" dirty="0">
              <a:solidFill>
                <a:schemeClr val="bg2">
                  <a:lumMod val="50000"/>
                </a:schemeClr>
              </a:solidFill>
              <a:latin typeface="Gabriola" pitchFamily="82" charset="0"/>
            </a:endParaRPr>
          </a:p>
        </p:txBody>
      </p:sp>
      <p:pic>
        <p:nvPicPr>
          <p:cNvPr id="8" name="Рисунок 7"/>
          <p:cNvPicPr>
            <a:picLocks noChangeAspect="1"/>
          </p:cNvPicPr>
          <p:nvPr/>
        </p:nvPicPr>
        <p:blipFill rotWithShape="1">
          <a:blip r:embed="rId3"/>
          <a:srcRect l="31511" t="26432" r="43421" b="20935"/>
          <a:stretch/>
        </p:blipFill>
        <p:spPr>
          <a:xfrm>
            <a:off x="2586649" y="3165431"/>
            <a:ext cx="2873121" cy="3393450"/>
          </a:xfrm>
          <a:prstGeom prst="rect">
            <a:avLst/>
          </a:prstGeom>
          <a:ln>
            <a:noFill/>
          </a:ln>
        </p:spPr>
      </p:pic>
      <p:sp>
        <p:nvSpPr>
          <p:cNvPr id="2" name="Текст 1"/>
          <p:cNvSpPr>
            <a:spLocks noGrp="1"/>
          </p:cNvSpPr>
          <p:nvPr>
            <p:ph type="body" idx="1"/>
          </p:nvPr>
        </p:nvSpPr>
        <p:spPr>
          <a:xfrm>
            <a:off x="5724128" y="4772837"/>
            <a:ext cx="3214694" cy="1804737"/>
          </a:xfrm>
        </p:spPr>
        <p:txBody>
          <a:bodyPr/>
          <a:lstStyle/>
          <a:p>
            <a:pPr>
              <a:spcBef>
                <a:spcPts val="0"/>
              </a:spcBef>
              <a:spcAft>
                <a:spcPts val="0"/>
              </a:spcAft>
            </a:pPr>
            <a:r>
              <a:rPr lang="ru-RU" dirty="0" smtClean="0">
                <a:solidFill>
                  <a:schemeClr val="bg2">
                    <a:lumMod val="50000"/>
                  </a:schemeClr>
                </a:solidFill>
                <a:latin typeface="Gabriola" pitchFamily="82" charset="0"/>
              </a:rPr>
              <a:t>Абсолютный победитель муниципального этапа </a:t>
            </a:r>
            <a:r>
              <a:rPr lang="ru-RU" dirty="0" smtClean="0">
                <a:solidFill>
                  <a:schemeClr val="bg2">
                    <a:lumMod val="25000"/>
                  </a:schemeClr>
                </a:solidFill>
                <a:latin typeface="Gabriola" pitchFamily="82" charset="0"/>
              </a:rPr>
              <a:t>Всероссийского конкурса «Учитель года – 2020»</a:t>
            </a:r>
          </a:p>
          <a:p>
            <a:pPr>
              <a:spcBef>
                <a:spcPts val="0"/>
              </a:spcBef>
              <a:spcAft>
                <a:spcPts val="0"/>
              </a:spcAft>
            </a:pPr>
            <a:r>
              <a:rPr lang="ru-RU" dirty="0" err="1" smtClean="0">
                <a:solidFill>
                  <a:schemeClr val="bg2">
                    <a:lumMod val="50000"/>
                  </a:schemeClr>
                </a:solidFill>
                <a:latin typeface="Gabriola" pitchFamily="82" charset="0"/>
              </a:rPr>
              <a:t>Тебенькова</a:t>
            </a:r>
            <a:r>
              <a:rPr lang="ru-RU" dirty="0" smtClean="0">
                <a:solidFill>
                  <a:schemeClr val="bg2">
                    <a:lumMod val="50000"/>
                  </a:schemeClr>
                </a:solidFill>
                <a:latin typeface="Gabriola" pitchFamily="82" charset="0"/>
              </a:rPr>
              <a:t> Мария Николаевна</a:t>
            </a:r>
            <a:endParaRPr lang="ru-RU" dirty="0">
              <a:solidFill>
                <a:schemeClr val="bg2">
                  <a:lumMod val="50000"/>
                </a:schemeClr>
              </a:solidFill>
              <a:latin typeface="Gabriola" pitchFamily="82" charset="0"/>
            </a:endParaRPr>
          </a:p>
        </p:txBody>
      </p:sp>
      <p:pic>
        <p:nvPicPr>
          <p:cNvPr id="3074" name="Picture 2" descr="d:\Priemnaya\Desktop\UlN3MHb4ITE.jpg"/>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332656"/>
            <a:ext cx="2304256" cy="4248445"/>
          </a:xfrm>
          <a:prstGeom prst="rect">
            <a:avLst/>
          </a:prstGeom>
          <a:noFill/>
          <a:extLst>
            <a:ext uri="{909E8E84-426E-40DD-AFC4-6F175D3DCCD1}">
              <a14:hiddenFill xmlns:a14="http://schemas.microsoft.com/office/drawing/2010/main">
                <a:solidFill>
                  <a:srgbClr val="FFFFFF"/>
                </a:solidFill>
              </a14:hiddenFill>
            </a:ext>
          </a:extLst>
        </p:spPr>
      </p:pic>
      <p:pic>
        <p:nvPicPr>
          <p:cNvPr id="7" name="Объект 6"/>
          <p:cNvPicPr>
            <a:picLocks noGrp="1" noChangeAspect="1"/>
          </p:cNvPicPr>
          <p:nvPr>
            <p:ph sz="half" idx="2"/>
          </p:nvPr>
        </p:nvPicPr>
        <p:blipFill rotWithShape="1">
          <a:blip r:embed="rId5"/>
          <a:srcRect l="23224" t="29123" r="49078" b="27601"/>
          <a:stretch/>
        </p:blipFill>
        <p:spPr>
          <a:xfrm>
            <a:off x="342657" y="291369"/>
            <a:ext cx="3121305" cy="2743200"/>
          </a:xfrm>
          <a:prstGeom prst="rect">
            <a:avLst/>
          </a:prstGeom>
          <a:ln>
            <a:noFill/>
          </a:ln>
        </p:spPr>
      </p:pic>
      <p:sp>
        <p:nvSpPr>
          <p:cNvPr id="12" name="Текст 3"/>
          <p:cNvSpPr txBox="1">
            <a:spLocks/>
          </p:cNvSpPr>
          <p:nvPr/>
        </p:nvSpPr>
        <p:spPr>
          <a:xfrm rot="19191029">
            <a:off x="3144673" y="1392748"/>
            <a:ext cx="2592288" cy="540442"/>
          </a:xfrm>
          <a:prstGeom prst="rect">
            <a:avLst/>
          </a:prstGeom>
        </p:spPr>
        <p:txBody>
          <a:bodyPr vert="horz" lIns="91440" tIns="45720" rIns="91440" bIns="45720" rtlCol="0" anchor="b">
            <a:noAutofit/>
          </a:bodyPr>
          <a:lstStyle>
            <a:lvl1pPr marL="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pPr defTabSz="685800">
              <a:lnSpc>
                <a:spcPts val="1800"/>
              </a:lnSpc>
              <a:spcBef>
                <a:spcPts val="450"/>
              </a:spcBef>
              <a:spcAft>
                <a:spcPts val="450"/>
              </a:spcAft>
              <a:buClrTx/>
              <a:buSzTx/>
              <a:defRPr/>
            </a:pPr>
            <a:r>
              <a:rPr lang="ru-RU" kern="0" dirty="0" smtClean="0">
                <a:solidFill>
                  <a:schemeClr val="bg2">
                    <a:lumMod val="50000"/>
                  </a:schemeClr>
                </a:solidFill>
                <a:latin typeface="Gabriola" pitchFamily="82" charset="0"/>
                <a:ea typeface="+mn-ea"/>
                <a:cs typeface="Times New Roman" pitchFamily="18" charset="0"/>
              </a:rPr>
              <a:t>«Детский сад с. Кува» </a:t>
            </a:r>
          </a:p>
        </p:txBody>
      </p:sp>
      <p:sp>
        <p:nvSpPr>
          <p:cNvPr id="13" name="Текст 3"/>
          <p:cNvSpPr txBox="1">
            <a:spLocks/>
          </p:cNvSpPr>
          <p:nvPr/>
        </p:nvSpPr>
        <p:spPr>
          <a:xfrm>
            <a:off x="323528" y="3208414"/>
            <a:ext cx="2262551" cy="1710892"/>
          </a:xfrm>
          <a:prstGeom prst="rect">
            <a:avLst/>
          </a:prstGeom>
        </p:spPr>
        <p:txBody>
          <a:bodyPr vert="horz" lIns="91440" tIns="45720" rIns="91440" bIns="45720" rtlCol="0" anchor="b">
            <a:noAutofit/>
          </a:bodyPr>
          <a:lstStyle>
            <a:lvl1pPr marL="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pPr>
              <a:spcBef>
                <a:spcPts val="0"/>
              </a:spcBef>
              <a:spcAft>
                <a:spcPts val="0"/>
              </a:spcAft>
            </a:pPr>
            <a:r>
              <a:rPr lang="ru-RU" sz="2800" dirty="0" smtClean="0">
                <a:solidFill>
                  <a:schemeClr val="bg2">
                    <a:lumMod val="25000"/>
                  </a:schemeClr>
                </a:solidFill>
                <a:latin typeface="Gabriola" pitchFamily="82" charset="0"/>
              </a:rPr>
              <a:t>Районное конкурсное движение</a:t>
            </a:r>
          </a:p>
          <a:p>
            <a:pPr>
              <a:spcBef>
                <a:spcPts val="0"/>
              </a:spcBef>
              <a:spcAft>
                <a:spcPts val="0"/>
              </a:spcAft>
            </a:pPr>
            <a:r>
              <a:rPr lang="ru-RU" sz="2800" dirty="0" smtClean="0">
                <a:solidFill>
                  <a:schemeClr val="bg2">
                    <a:lumMod val="25000"/>
                  </a:schemeClr>
                </a:solidFill>
                <a:latin typeface="Gabriola" pitchFamily="82" charset="0"/>
              </a:rPr>
              <a:t>«ТЕХНОМИР»</a:t>
            </a:r>
            <a:endParaRPr lang="ru-RU" sz="2800" dirty="0">
              <a:solidFill>
                <a:schemeClr val="bg2">
                  <a:lumMod val="25000"/>
                </a:schemeClr>
              </a:solidFill>
              <a:latin typeface="Gabriola" pitchFamily="82" charset="0"/>
            </a:endParaRPr>
          </a:p>
        </p:txBody>
      </p:sp>
    </p:spTree>
    <p:extLst>
      <p:ext uri="{BB962C8B-B14F-4D97-AF65-F5344CB8AC3E}">
        <p14:creationId xmlns:p14="http://schemas.microsoft.com/office/powerpoint/2010/main" val="4081708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45257" y="332656"/>
            <a:ext cx="3816424" cy="648072"/>
          </a:xfrm>
        </p:spPr>
        <p:txBody>
          <a:bodyPr/>
          <a:lstStyle/>
          <a:p>
            <a:pPr>
              <a:spcBef>
                <a:spcPts val="0"/>
              </a:spcBef>
            </a:pPr>
            <a:r>
              <a:rPr lang="ru-RU" sz="2800" dirty="0" smtClean="0">
                <a:solidFill>
                  <a:schemeClr val="bg2">
                    <a:lumMod val="50000"/>
                  </a:schemeClr>
                </a:solidFill>
                <a:latin typeface="Gabriola" pitchFamily="82" charset="0"/>
                <a:ea typeface="Batang" pitchFamily="18" charset="-127"/>
              </a:rPr>
              <a:t>«</a:t>
            </a:r>
            <a:r>
              <a:rPr lang="ru-RU" sz="2800" dirty="0">
                <a:solidFill>
                  <a:schemeClr val="bg2">
                    <a:lumMod val="50000"/>
                  </a:schemeClr>
                </a:solidFill>
                <a:latin typeface="Gabriola" pitchFamily="82" charset="0"/>
                <a:ea typeface="Batang" pitchFamily="18" charset="-127"/>
              </a:rPr>
              <a:t>Ребёнок в объективе ФГОС»</a:t>
            </a:r>
            <a:endParaRPr lang="ru-RU" sz="1400" dirty="0">
              <a:solidFill>
                <a:schemeClr val="bg2">
                  <a:lumMod val="50000"/>
                </a:schemeClr>
              </a:solidFill>
              <a:latin typeface="Gabriola" pitchFamily="82" charset="0"/>
              <a:ea typeface="Batang" pitchFamily="18" charset="-127"/>
            </a:endParaRPr>
          </a:p>
        </p:txBody>
      </p:sp>
      <p:sp>
        <p:nvSpPr>
          <p:cNvPr id="4" name="Текст 3"/>
          <p:cNvSpPr>
            <a:spLocks noGrp="1"/>
          </p:cNvSpPr>
          <p:nvPr>
            <p:ph type="body" sz="quarter" idx="3"/>
          </p:nvPr>
        </p:nvSpPr>
        <p:spPr>
          <a:xfrm>
            <a:off x="5384945" y="404664"/>
            <a:ext cx="3346704" cy="534570"/>
          </a:xfrm>
        </p:spPr>
        <p:txBody>
          <a:bodyPr/>
          <a:lstStyle/>
          <a:p>
            <a:r>
              <a:rPr lang="ru-RU" sz="2800" dirty="0" smtClean="0">
                <a:solidFill>
                  <a:schemeClr val="bg2">
                    <a:lumMod val="50000"/>
                  </a:schemeClr>
                </a:solidFill>
                <a:latin typeface="Gabriola" pitchFamily="82" charset="0"/>
              </a:rPr>
              <a:t>«</a:t>
            </a:r>
            <a:r>
              <a:rPr lang="ru-RU" sz="2800" dirty="0">
                <a:solidFill>
                  <a:schemeClr val="bg2">
                    <a:lumMod val="50000"/>
                  </a:schemeClr>
                </a:solidFill>
                <a:latin typeface="Gabriola" pitchFamily="82" charset="0"/>
              </a:rPr>
              <a:t>Мини – музей в ДОУ»</a:t>
            </a:r>
            <a:endParaRPr lang="ru-RU" sz="1400" dirty="0">
              <a:solidFill>
                <a:schemeClr val="bg2">
                  <a:lumMod val="50000"/>
                </a:schemeClr>
              </a:solidFill>
              <a:latin typeface="Gabriola" pitchFamily="82" charset="0"/>
            </a:endParaRPr>
          </a:p>
        </p:txBody>
      </p:sp>
      <p:sp>
        <p:nvSpPr>
          <p:cNvPr id="7" name="Текст 1"/>
          <p:cNvSpPr txBox="1">
            <a:spLocks/>
          </p:cNvSpPr>
          <p:nvPr/>
        </p:nvSpPr>
        <p:spPr>
          <a:xfrm>
            <a:off x="2368550" y="3494041"/>
            <a:ext cx="4464496" cy="433613"/>
          </a:xfrm>
          <a:prstGeom prst="rect">
            <a:avLst/>
          </a:prstGeom>
        </p:spPr>
        <p:txBody>
          <a:bodyPr vert="horz" lIns="91440" tIns="45720" rIns="91440" bIns="45720" rtlCol="0" anchor="b">
            <a:noAutofit/>
          </a:bodyPr>
          <a:lstStyle>
            <a:lvl1pPr marL="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pPr>
              <a:spcBef>
                <a:spcPts val="0"/>
              </a:spcBef>
            </a:pPr>
            <a:r>
              <a:rPr lang="ru-RU" sz="2800" dirty="0" smtClean="0">
                <a:solidFill>
                  <a:schemeClr val="bg2">
                    <a:lumMod val="50000"/>
                  </a:schemeClr>
                </a:solidFill>
                <a:latin typeface="Gabriola" pitchFamily="82" charset="0"/>
                <a:ea typeface="Batang" pitchFamily="18" charset="-127"/>
              </a:rPr>
              <a:t>«Победа в истории моей семьи»</a:t>
            </a:r>
            <a:endParaRPr lang="ru-RU" sz="1400" dirty="0">
              <a:solidFill>
                <a:schemeClr val="bg2">
                  <a:lumMod val="50000"/>
                </a:schemeClr>
              </a:solidFill>
              <a:latin typeface="Gabriola" pitchFamily="82" charset="0"/>
              <a:ea typeface="Batang" pitchFamily="18" charset="-127"/>
            </a:endParaRPr>
          </a:p>
        </p:txBody>
      </p:sp>
      <p:pic>
        <p:nvPicPr>
          <p:cNvPr id="7170" name="Picture 2" descr="d:\Priemnaya\Desktop\GPmeHlPfta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137211"/>
            <a:ext cx="3225949" cy="23249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Priemnaya\Desktop\FGOS-DO.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124744"/>
            <a:ext cx="3024336" cy="22435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Priemnaya\Desktop\detsad-195303-1494493539.jpg"/>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5385199" y="1124744"/>
            <a:ext cx="3346450"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1" name="Объект 6" descr="https://sun9-48.userapi.com/c206828/v206828144/106bdc/UNB6-Z8FSx0.jp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39552" y="4057545"/>
            <a:ext cx="2016224" cy="2355746"/>
          </a:xfrm>
          <a:prstGeom prst="rect">
            <a:avLst/>
          </a:prstGeom>
          <a:noFill/>
          <a:ln>
            <a:noFill/>
          </a:ln>
        </p:spPr>
      </p:pic>
      <p:pic>
        <p:nvPicPr>
          <p:cNvPr id="12" name="Рисунок 11"/>
          <p:cNvPicPr>
            <a:picLocks noChangeAspect="1"/>
          </p:cNvPicPr>
          <p:nvPr/>
        </p:nvPicPr>
        <p:blipFill rotWithShape="1">
          <a:blip r:embed="rId7"/>
          <a:srcRect l="32105" t="23392" r="45987" b="21170"/>
          <a:stretch/>
        </p:blipFill>
        <p:spPr>
          <a:xfrm>
            <a:off x="6798145" y="3737115"/>
            <a:ext cx="1933727" cy="2752507"/>
          </a:xfrm>
          <a:prstGeom prst="rect">
            <a:avLst/>
          </a:prstGeom>
        </p:spPr>
      </p:pic>
    </p:spTree>
    <p:extLst>
      <p:ext uri="{BB962C8B-B14F-4D97-AF65-F5344CB8AC3E}">
        <p14:creationId xmlns:p14="http://schemas.microsoft.com/office/powerpoint/2010/main" val="3021389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88640"/>
            <a:ext cx="7920880" cy="936104"/>
          </a:xfrm>
        </p:spPr>
        <p:txBody>
          <a:bodyPr/>
          <a:lstStyle/>
          <a:p>
            <a:pPr marL="0" indent="0" algn="ctr">
              <a:buNone/>
            </a:pPr>
            <a:r>
              <a:rPr lang="ru-RU" sz="3200" dirty="0" smtClean="0">
                <a:solidFill>
                  <a:schemeClr val="bg2">
                    <a:lumMod val="25000"/>
                  </a:schemeClr>
                </a:solidFill>
                <a:effectLst/>
                <a:latin typeface="Gabriola" pitchFamily="82" charset="0"/>
                <a:ea typeface="+mn-ea"/>
                <a:cs typeface="Times New Roman" panose="02020603050405020304" pitchFamily="18" charset="0"/>
              </a:rPr>
              <a:t>Работа краевой </a:t>
            </a:r>
            <a:r>
              <a:rPr lang="ru-RU" sz="3200" dirty="0" err="1">
                <a:solidFill>
                  <a:schemeClr val="bg2">
                    <a:lumMod val="25000"/>
                  </a:schemeClr>
                </a:solidFill>
                <a:effectLst/>
                <a:latin typeface="Gabriola" pitchFamily="82" charset="0"/>
                <a:ea typeface="+mn-ea"/>
                <a:cs typeface="Times New Roman" panose="02020603050405020304" pitchFamily="18" charset="0"/>
              </a:rPr>
              <a:t>апробационной</a:t>
            </a:r>
            <a:r>
              <a:rPr lang="ru-RU" sz="3200" dirty="0">
                <a:solidFill>
                  <a:schemeClr val="bg2">
                    <a:lumMod val="25000"/>
                  </a:schemeClr>
                </a:solidFill>
                <a:effectLst/>
                <a:latin typeface="Gabriola" pitchFamily="82" charset="0"/>
                <a:ea typeface="+mn-ea"/>
                <a:cs typeface="Times New Roman" panose="02020603050405020304" pitchFamily="18" charset="0"/>
              </a:rPr>
              <a:t> </a:t>
            </a:r>
            <a:r>
              <a:rPr lang="ru-RU" sz="3200" dirty="0" smtClean="0">
                <a:solidFill>
                  <a:schemeClr val="bg2">
                    <a:lumMod val="25000"/>
                  </a:schemeClr>
                </a:solidFill>
                <a:effectLst/>
                <a:latin typeface="Gabriola" pitchFamily="82" charset="0"/>
                <a:ea typeface="+mn-ea"/>
                <a:cs typeface="Times New Roman" panose="02020603050405020304" pitchFamily="18" charset="0"/>
              </a:rPr>
              <a:t>площадки </a:t>
            </a:r>
            <a:endParaRPr lang="ru-RU" sz="4800" dirty="0">
              <a:solidFill>
                <a:schemeClr val="bg2">
                  <a:lumMod val="25000"/>
                </a:schemeClr>
              </a:solidFill>
              <a:latin typeface="Gabriola" pitchFamily="82" charset="0"/>
            </a:endParaRPr>
          </a:p>
        </p:txBody>
      </p:sp>
      <p:pic>
        <p:nvPicPr>
          <p:cNvPr id="4" name="Объект 3"/>
          <p:cNvPicPr>
            <a:picLocks noGrp="1" noChangeAspect="1"/>
          </p:cNvPicPr>
          <p:nvPr>
            <p:ph sz="quarter" idx="13"/>
          </p:nvPr>
        </p:nvPicPr>
        <p:blipFill rotWithShape="1">
          <a:blip r:embed="rId3"/>
          <a:srcRect l="53348" t="17144" r="35193" b="54058"/>
          <a:stretch/>
        </p:blipFill>
        <p:spPr>
          <a:xfrm>
            <a:off x="467544" y="1628800"/>
            <a:ext cx="2095622" cy="2962450"/>
          </a:xfrm>
          <a:prstGeom prst="rect">
            <a:avLst/>
          </a:prstGeom>
        </p:spPr>
      </p:pic>
      <p:pic>
        <p:nvPicPr>
          <p:cNvPr id="5" name="Рисунок 4"/>
          <p:cNvPicPr>
            <a:picLocks noChangeAspect="1"/>
          </p:cNvPicPr>
          <p:nvPr/>
        </p:nvPicPr>
        <p:blipFill rotWithShape="1">
          <a:blip r:embed="rId3"/>
          <a:srcRect l="66712" t="17661" r="21676" b="53100"/>
          <a:stretch/>
        </p:blipFill>
        <p:spPr>
          <a:xfrm>
            <a:off x="2483767" y="3562676"/>
            <a:ext cx="2040805" cy="2890660"/>
          </a:xfrm>
          <a:prstGeom prst="rect">
            <a:avLst/>
          </a:prstGeom>
        </p:spPr>
      </p:pic>
      <p:pic>
        <p:nvPicPr>
          <p:cNvPr id="6" name="Рисунок 5"/>
          <p:cNvPicPr>
            <a:picLocks noChangeAspect="1"/>
          </p:cNvPicPr>
          <p:nvPr/>
        </p:nvPicPr>
        <p:blipFill rotWithShape="1">
          <a:blip r:embed="rId3"/>
          <a:srcRect l="53491" t="50345" r="35100" b="20966"/>
          <a:stretch/>
        </p:blipFill>
        <p:spPr>
          <a:xfrm>
            <a:off x="4788024" y="1628800"/>
            <a:ext cx="2087376" cy="2952328"/>
          </a:xfrm>
          <a:prstGeom prst="rect">
            <a:avLst/>
          </a:prstGeom>
        </p:spPr>
      </p:pic>
      <p:pic>
        <p:nvPicPr>
          <p:cNvPr id="7" name="Рисунок 6"/>
          <p:cNvPicPr>
            <a:picLocks noChangeAspect="1"/>
          </p:cNvPicPr>
          <p:nvPr/>
        </p:nvPicPr>
        <p:blipFill rotWithShape="1">
          <a:blip r:embed="rId3"/>
          <a:srcRect l="66844" t="50492" r="21471" b="21119"/>
          <a:stretch/>
        </p:blipFill>
        <p:spPr>
          <a:xfrm>
            <a:off x="6732241" y="3511376"/>
            <a:ext cx="2016224" cy="2941960"/>
          </a:xfrm>
          <a:prstGeom prst="rect">
            <a:avLst/>
          </a:prstGeom>
        </p:spPr>
      </p:pic>
    </p:spTree>
    <p:extLst>
      <p:ext uri="{BB962C8B-B14F-4D97-AF65-F5344CB8AC3E}">
        <p14:creationId xmlns:p14="http://schemas.microsoft.com/office/powerpoint/2010/main" val="4149588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188640"/>
            <a:ext cx="5298991" cy="713016"/>
          </a:xfrm>
        </p:spPr>
        <p:txBody>
          <a:bodyPr/>
          <a:lstStyle/>
          <a:p>
            <a:pPr marL="0" indent="0" algn="ctr">
              <a:buNone/>
            </a:pPr>
            <a:r>
              <a:rPr lang="ru-RU" sz="3200" dirty="0">
                <a:solidFill>
                  <a:schemeClr val="bg2">
                    <a:lumMod val="25000"/>
                  </a:schemeClr>
                </a:solidFill>
                <a:effectLst/>
                <a:latin typeface="Gabriola" pitchFamily="82" charset="0"/>
                <a:cs typeface="Times New Roman" panose="02020603050405020304" pitchFamily="18" charset="0"/>
              </a:rPr>
              <a:t>Взаимодействие с семьёй</a:t>
            </a:r>
            <a:endParaRPr lang="ru-RU" sz="4400" dirty="0">
              <a:solidFill>
                <a:schemeClr val="bg2">
                  <a:lumMod val="25000"/>
                </a:schemeClr>
              </a:solidFill>
              <a:latin typeface="Gabriola" pitchFamily="82" charset="0"/>
            </a:endParaRPr>
          </a:p>
        </p:txBody>
      </p:sp>
      <p:pic>
        <p:nvPicPr>
          <p:cNvPr id="4" name="Объект 3"/>
          <p:cNvPicPr>
            <a:picLocks noGrp="1" noChangeAspect="1"/>
          </p:cNvPicPr>
          <p:nvPr>
            <p:ph sz="quarter" idx="13"/>
          </p:nvPr>
        </p:nvPicPr>
        <p:blipFill rotWithShape="1">
          <a:blip r:embed="rId3"/>
          <a:srcRect l="36184" t="48421" r="31645" b="10059"/>
          <a:stretch/>
        </p:blipFill>
        <p:spPr>
          <a:xfrm>
            <a:off x="899592" y="908721"/>
            <a:ext cx="4265145" cy="3096344"/>
          </a:xfrm>
          <a:prstGeom prst="rect">
            <a:avLst/>
          </a:prstGeom>
        </p:spPr>
      </p:pic>
      <p:pic>
        <p:nvPicPr>
          <p:cNvPr id="5" name="Рисунок 4"/>
          <p:cNvPicPr>
            <a:picLocks noChangeAspect="1"/>
          </p:cNvPicPr>
          <p:nvPr/>
        </p:nvPicPr>
        <p:blipFill rotWithShape="1">
          <a:blip r:embed="rId4"/>
          <a:srcRect l="42895" t="25614" r="43092" b="31111"/>
          <a:stretch/>
        </p:blipFill>
        <p:spPr>
          <a:xfrm>
            <a:off x="5648076" y="1340768"/>
            <a:ext cx="2644589" cy="4593884"/>
          </a:xfrm>
          <a:prstGeom prst="rect">
            <a:avLst/>
          </a:prstGeom>
        </p:spPr>
      </p:pic>
      <p:pic>
        <p:nvPicPr>
          <p:cNvPr id="6" name="Рисунок 5"/>
          <p:cNvPicPr>
            <a:picLocks noChangeAspect="1"/>
          </p:cNvPicPr>
          <p:nvPr/>
        </p:nvPicPr>
        <p:blipFill rotWithShape="1">
          <a:blip r:embed="rId5"/>
          <a:srcRect l="35131" t="28537" r="40593" b="47720"/>
          <a:stretch/>
        </p:blipFill>
        <p:spPr>
          <a:xfrm>
            <a:off x="827584" y="4141860"/>
            <a:ext cx="4332540" cy="2383484"/>
          </a:xfrm>
          <a:prstGeom prst="rect">
            <a:avLst/>
          </a:prstGeom>
        </p:spPr>
      </p:pic>
    </p:spTree>
    <p:extLst>
      <p:ext uri="{BB962C8B-B14F-4D97-AF65-F5344CB8AC3E}">
        <p14:creationId xmlns:p14="http://schemas.microsoft.com/office/powerpoint/2010/main" val="1750950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88640"/>
            <a:ext cx="6512511" cy="641008"/>
          </a:xfrm>
        </p:spPr>
        <p:txBody>
          <a:bodyPr/>
          <a:lstStyle/>
          <a:p>
            <a:pPr marL="0" indent="0" algn="ctr">
              <a:buNone/>
            </a:pPr>
            <a:r>
              <a:rPr lang="ru-RU" sz="3200" dirty="0">
                <a:solidFill>
                  <a:schemeClr val="bg2">
                    <a:lumMod val="25000"/>
                  </a:schemeClr>
                </a:solidFill>
                <a:effectLst/>
                <a:latin typeface="Gabriola" pitchFamily="82" charset="0"/>
                <a:ea typeface="+mn-ea"/>
                <a:cs typeface="Times New Roman" panose="02020603050405020304" pitchFamily="18" charset="0"/>
              </a:rPr>
              <a:t>Проблемы при реализации задач по ФГОС ДО</a:t>
            </a:r>
            <a:endParaRPr lang="ru-RU" sz="4400" dirty="0">
              <a:solidFill>
                <a:schemeClr val="bg2">
                  <a:lumMod val="25000"/>
                </a:schemeClr>
              </a:solidFill>
              <a:latin typeface="Gabriola" pitchFamily="82" charset="0"/>
            </a:endParaRPr>
          </a:p>
        </p:txBody>
      </p:sp>
      <p:sp>
        <p:nvSpPr>
          <p:cNvPr id="3" name="Объект 2"/>
          <p:cNvSpPr>
            <a:spLocks noGrp="1"/>
          </p:cNvSpPr>
          <p:nvPr>
            <p:ph sz="quarter" idx="13"/>
          </p:nvPr>
        </p:nvSpPr>
        <p:spPr>
          <a:xfrm>
            <a:off x="395536" y="764704"/>
            <a:ext cx="8496944" cy="4104456"/>
          </a:xfrm>
        </p:spPr>
        <p:txBody>
          <a:bodyPr>
            <a:noAutofit/>
          </a:bodyPr>
          <a:lstStyle/>
          <a:p>
            <a:pPr marL="0" algn="just">
              <a:spcBef>
                <a:spcPts val="0"/>
              </a:spcBef>
            </a:pPr>
            <a:r>
              <a:rPr lang="ru-RU" sz="2800" dirty="0">
                <a:solidFill>
                  <a:schemeClr val="bg2">
                    <a:lumMod val="50000"/>
                  </a:schemeClr>
                </a:solidFill>
                <a:latin typeface="Gabriola" pitchFamily="82" charset="0"/>
              </a:rPr>
              <a:t>Не на должном уровне осуществляется внутренняя система оценки качества в </a:t>
            </a:r>
            <a:r>
              <a:rPr lang="ru-RU" sz="2800" dirty="0" smtClean="0">
                <a:solidFill>
                  <a:schemeClr val="bg2">
                    <a:lumMod val="50000"/>
                  </a:schemeClr>
                </a:solidFill>
                <a:latin typeface="Gabriola" pitchFamily="82" charset="0"/>
              </a:rPr>
              <a:t>ДОО;</a:t>
            </a:r>
          </a:p>
          <a:p>
            <a:pPr marL="0" algn="just">
              <a:spcBef>
                <a:spcPts val="0"/>
              </a:spcBef>
            </a:pPr>
            <a:r>
              <a:rPr lang="ru-RU" sz="2800" dirty="0">
                <a:solidFill>
                  <a:schemeClr val="bg2">
                    <a:lumMod val="50000"/>
                  </a:schemeClr>
                </a:solidFill>
                <a:latin typeface="Gabriola" pitchFamily="82" charset="0"/>
              </a:rPr>
              <a:t>Низкий процент аттестованных на </a:t>
            </a:r>
            <a:r>
              <a:rPr lang="ru-RU" sz="2800" dirty="0" smtClean="0">
                <a:solidFill>
                  <a:schemeClr val="bg2">
                    <a:lumMod val="50000"/>
                  </a:schemeClr>
                </a:solidFill>
                <a:latin typeface="Gabriola" pitchFamily="82" charset="0"/>
              </a:rPr>
              <a:t>категорию;</a:t>
            </a:r>
          </a:p>
          <a:p>
            <a:pPr marL="0" algn="just">
              <a:spcBef>
                <a:spcPts val="0"/>
              </a:spcBef>
            </a:pPr>
            <a:r>
              <a:rPr lang="ru-RU" sz="2800" dirty="0">
                <a:solidFill>
                  <a:schemeClr val="bg2">
                    <a:lumMod val="50000"/>
                  </a:schemeClr>
                </a:solidFill>
                <a:latin typeface="Gabriola" pitchFamily="82" charset="0"/>
              </a:rPr>
              <a:t>Нет в детских садах узких </a:t>
            </a:r>
            <a:r>
              <a:rPr lang="ru-RU" sz="2800" dirty="0" smtClean="0">
                <a:solidFill>
                  <a:schemeClr val="bg2">
                    <a:lumMod val="50000"/>
                  </a:schemeClr>
                </a:solidFill>
                <a:latin typeface="Gabriola" pitchFamily="82" charset="0"/>
              </a:rPr>
              <a:t>специалистов;</a:t>
            </a:r>
          </a:p>
          <a:p>
            <a:pPr marL="0" algn="just">
              <a:spcBef>
                <a:spcPts val="0"/>
              </a:spcBef>
            </a:pPr>
            <a:r>
              <a:rPr lang="ru-RU" sz="2800" dirty="0" smtClean="0">
                <a:solidFill>
                  <a:schemeClr val="bg2">
                    <a:lumMod val="50000"/>
                  </a:schemeClr>
                </a:solidFill>
                <a:latin typeface="Gabriola" pitchFamily="82" charset="0"/>
              </a:rPr>
              <a:t>Не </a:t>
            </a:r>
            <a:r>
              <a:rPr lang="ru-RU" sz="2800" dirty="0">
                <a:solidFill>
                  <a:schemeClr val="bg2">
                    <a:lumMod val="50000"/>
                  </a:schemeClr>
                </a:solidFill>
                <a:latin typeface="Gabriola" pitchFamily="82" charset="0"/>
              </a:rPr>
              <a:t>имеется соответствующего учебно – методического комплекса для реализации основной образовательной </a:t>
            </a:r>
            <a:r>
              <a:rPr lang="ru-RU" sz="2800" dirty="0" smtClean="0">
                <a:solidFill>
                  <a:schemeClr val="bg2">
                    <a:lumMod val="50000"/>
                  </a:schemeClr>
                </a:solidFill>
                <a:latin typeface="Gabriola" pitchFamily="82" charset="0"/>
              </a:rPr>
              <a:t>программы;</a:t>
            </a:r>
          </a:p>
          <a:p>
            <a:pPr marL="0" algn="just">
              <a:spcBef>
                <a:spcPts val="0"/>
              </a:spcBef>
            </a:pPr>
            <a:r>
              <a:rPr lang="ru-RU" sz="2800" dirty="0">
                <a:solidFill>
                  <a:schemeClr val="bg2">
                    <a:lumMod val="50000"/>
                  </a:schemeClr>
                </a:solidFill>
                <a:latin typeface="Gabriola" pitchFamily="82" charset="0"/>
              </a:rPr>
              <a:t>Несвоевременно обновляется, пополняется информация о дошкольном образовании на сайте образовательной </a:t>
            </a:r>
            <a:r>
              <a:rPr lang="ru-RU" sz="2800" dirty="0" smtClean="0">
                <a:solidFill>
                  <a:schemeClr val="bg2">
                    <a:lumMod val="50000"/>
                  </a:schemeClr>
                </a:solidFill>
                <a:latin typeface="Gabriola" pitchFamily="82" charset="0"/>
              </a:rPr>
              <a:t>организации;</a:t>
            </a:r>
          </a:p>
          <a:p>
            <a:pPr marL="0" algn="just">
              <a:spcBef>
                <a:spcPts val="0"/>
              </a:spcBef>
            </a:pPr>
            <a:r>
              <a:rPr lang="ru-RU" sz="2800" dirty="0">
                <a:solidFill>
                  <a:schemeClr val="bg2">
                    <a:lumMod val="50000"/>
                  </a:schemeClr>
                </a:solidFill>
                <a:latin typeface="Gabriola" pitchFamily="82" charset="0"/>
              </a:rPr>
              <a:t>Низкий </a:t>
            </a:r>
            <a:r>
              <a:rPr lang="ru-RU" sz="2800" dirty="0" smtClean="0">
                <a:solidFill>
                  <a:schemeClr val="bg2">
                    <a:lumMod val="50000"/>
                  </a:schemeClr>
                </a:solidFill>
                <a:latin typeface="Gabriola" pitchFamily="82" charset="0"/>
              </a:rPr>
              <a:t>процент участников </a:t>
            </a:r>
            <a:r>
              <a:rPr lang="ru-RU" sz="2800" dirty="0">
                <a:solidFill>
                  <a:schemeClr val="bg2">
                    <a:lumMod val="50000"/>
                  </a:schemeClr>
                </a:solidFill>
                <a:latin typeface="Gabriola" pitchFamily="82" charset="0"/>
              </a:rPr>
              <a:t>краевых </a:t>
            </a:r>
            <a:r>
              <a:rPr lang="ru-RU" sz="2800" dirty="0" smtClean="0">
                <a:solidFill>
                  <a:schemeClr val="bg2">
                    <a:lumMod val="50000"/>
                  </a:schemeClr>
                </a:solidFill>
                <a:latin typeface="Gabriola" pitchFamily="82" charset="0"/>
              </a:rPr>
              <a:t>конкурсов.</a:t>
            </a:r>
            <a:endParaRPr lang="ru-RU" sz="4000" dirty="0">
              <a:solidFill>
                <a:schemeClr val="bg2">
                  <a:lumMod val="50000"/>
                </a:schemeClr>
              </a:solidFill>
              <a:latin typeface="Gabriola" pitchFamily="82" charset="0"/>
            </a:endParaRPr>
          </a:p>
        </p:txBody>
      </p:sp>
      <p:pic>
        <p:nvPicPr>
          <p:cNvPr id="6146" name="Picture 2" descr="d:\Priemnaya\Desktop\конкурсы.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5157192"/>
            <a:ext cx="3762103" cy="71728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Priemnaya\Desktop\аттестация.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430" y="5994553"/>
            <a:ext cx="3762103" cy="6964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Priemnaya\Desktop\образование.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3711" y="5146302"/>
            <a:ext cx="3842609" cy="71728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Priemnaya\Desktop\публикации.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5835" y="5913076"/>
            <a:ext cx="3918363" cy="73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624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476672"/>
            <a:ext cx="6512511" cy="1143000"/>
          </a:xfrm>
        </p:spPr>
        <p:txBody>
          <a:bodyPr/>
          <a:lstStyle/>
          <a:p>
            <a:pPr marL="0" indent="0" algn="ctr">
              <a:buNone/>
            </a:pPr>
            <a:r>
              <a:rPr lang="ru-RU" sz="3600" dirty="0" smtClean="0">
                <a:solidFill>
                  <a:srgbClr val="B4DCFA">
                    <a:lumMod val="25000"/>
                  </a:srgbClr>
                </a:solidFill>
                <a:effectLst/>
                <a:latin typeface="Gabriola" pitchFamily="82" charset="0"/>
                <a:cs typeface="Times New Roman" panose="02020603050405020304" pitchFamily="18" charset="0"/>
              </a:rPr>
              <a:t>Общее образование</a:t>
            </a:r>
            <a:endParaRPr lang="ru-RU" sz="4800" dirty="0"/>
          </a:p>
        </p:txBody>
      </p:sp>
      <p:pic>
        <p:nvPicPr>
          <p:cNvPr id="4" name="Объект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835696" y="1844824"/>
            <a:ext cx="5415694" cy="4248472"/>
          </a:xfrm>
        </p:spPr>
      </p:pic>
    </p:spTree>
    <p:extLst>
      <p:ext uri="{BB962C8B-B14F-4D97-AF65-F5344CB8AC3E}">
        <p14:creationId xmlns:p14="http://schemas.microsoft.com/office/powerpoint/2010/main" val="777574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87624" y="188640"/>
            <a:ext cx="6512511" cy="641008"/>
          </a:xfrm>
        </p:spPr>
        <p:txBody>
          <a:bodyPr/>
          <a:lstStyle/>
          <a:p>
            <a:pPr marL="0" indent="0" algn="ctr">
              <a:buNone/>
            </a:pPr>
            <a:r>
              <a:rPr lang="ru-RU" sz="3200" dirty="0">
                <a:solidFill>
                  <a:schemeClr val="bg2">
                    <a:lumMod val="25000"/>
                  </a:schemeClr>
                </a:solidFill>
                <a:effectLst/>
                <a:latin typeface="Gabriola" pitchFamily="82" charset="0"/>
              </a:rPr>
              <a:t>Аттестация педагогических работников</a:t>
            </a:r>
            <a:endParaRPr lang="ru-RU" sz="4800" dirty="0">
              <a:solidFill>
                <a:schemeClr val="bg2">
                  <a:lumMod val="25000"/>
                </a:schemeClr>
              </a:solidFill>
              <a:effectLst/>
              <a:latin typeface="Gabriola" pitchFamily="82" charset="0"/>
            </a:endParaRPr>
          </a:p>
        </p:txBody>
      </p:sp>
      <p:graphicFrame>
        <p:nvGraphicFramePr>
          <p:cNvPr id="7" name="Объект 6"/>
          <p:cNvGraphicFramePr>
            <a:graphicFrameLocks noGrp="1"/>
          </p:cNvGraphicFramePr>
          <p:nvPr>
            <p:ph sz="quarter" idx="13"/>
            <p:extLst>
              <p:ext uri="{D42A27DB-BD31-4B8C-83A1-F6EECF244321}">
                <p14:modId xmlns:p14="http://schemas.microsoft.com/office/powerpoint/2010/main" val="1035078456"/>
              </p:ext>
            </p:extLst>
          </p:nvPr>
        </p:nvGraphicFramePr>
        <p:xfrm>
          <a:off x="323528" y="908720"/>
          <a:ext cx="8496944" cy="5760640"/>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descr="d:\Priemnaya\Desktop\attestatsiya-768x67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729" y="1052736"/>
            <a:ext cx="3703269"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375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03648" y="2492896"/>
            <a:ext cx="6501106" cy="2160240"/>
          </a:xfrm>
        </p:spPr>
        <p:txBody>
          <a:bodyPr>
            <a:noAutofit/>
          </a:bodyPr>
          <a:lstStyle/>
          <a:p>
            <a:pPr algn="ctr">
              <a:spcBef>
                <a:spcPts val="0"/>
              </a:spcBef>
              <a:spcAft>
                <a:spcPts val="0"/>
              </a:spcAft>
            </a:pPr>
            <a:r>
              <a:rPr lang="ru-RU" sz="4400" b="1" dirty="0" smtClean="0">
                <a:solidFill>
                  <a:schemeClr val="bg2">
                    <a:lumMod val="25000"/>
                  </a:schemeClr>
                </a:solidFill>
                <a:latin typeface="Gabriola" pitchFamily="82" charset="0"/>
              </a:rPr>
              <a:t>«Современное образование: </a:t>
            </a:r>
          </a:p>
          <a:p>
            <a:pPr algn="ctr">
              <a:spcBef>
                <a:spcPts val="0"/>
              </a:spcBef>
              <a:spcAft>
                <a:spcPts val="0"/>
              </a:spcAft>
            </a:pPr>
            <a:r>
              <a:rPr lang="ru-RU" sz="4400" b="1" dirty="0" smtClean="0">
                <a:solidFill>
                  <a:schemeClr val="bg2">
                    <a:lumMod val="25000"/>
                  </a:schemeClr>
                </a:solidFill>
                <a:latin typeface="Gabriola" pitchFamily="82" charset="0"/>
              </a:rPr>
              <a:t>от новых возможностей к новому уровню образования»</a:t>
            </a:r>
          </a:p>
          <a:p>
            <a:pPr algn="ctr">
              <a:spcBef>
                <a:spcPts val="0"/>
              </a:spcBef>
              <a:spcAft>
                <a:spcPts val="0"/>
              </a:spcAft>
            </a:pPr>
            <a:endParaRPr lang="ru-RU" sz="4000" b="1" dirty="0">
              <a:solidFill>
                <a:schemeClr val="bg2">
                  <a:lumMod val="25000"/>
                </a:schemeClr>
              </a:solidFill>
              <a:latin typeface="Gabriola" pitchFamily="82" charset="0"/>
            </a:endParaRPr>
          </a:p>
          <a:p>
            <a:pPr algn="ctr">
              <a:spcBef>
                <a:spcPts val="0"/>
              </a:spcBef>
              <a:spcAft>
                <a:spcPts val="0"/>
              </a:spcAft>
            </a:pPr>
            <a:endParaRPr lang="ru-RU" sz="4000" b="1" dirty="0" smtClean="0">
              <a:solidFill>
                <a:schemeClr val="bg2">
                  <a:lumMod val="25000"/>
                </a:schemeClr>
              </a:solidFill>
              <a:latin typeface="Gabriola" pitchFamily="82" charset="0"/>
            </a:endParaRPr>
          </a:p>
          <a:p>
            <a:pPr algn="ctr">
              <a:spcBef>
                <a:spcPts val="0"/>
              </a:spcBef>
              <a:spcAft>
                <a:spcPts val="0"/>
              </a:spcAft>
            </a:pPr>
            <a:r>
              <a:rPr lang="ru-RU" sz="2400" dirty="0" smtClean="0">
                <a:solidFill>
                  <a:schemeClr val="bg2">
                    <a:lumMod val="50000"/>
                  </a:schemeClr>
                </a:solidFill>
                <a:latin typeface="Gabriola" pitchFamily="82" charset="0"/>
              </a:rPr>
              <a:t>27 августа 2020 год</a:t>
            </a:r>
            <a:endParaRPr lang="ru-RU" sz="2400" dirty="0">
              <a:solidFill>
                <a:schemeClr val="bg2">
                  <a:lumMod val="50000"/>
                </a:schemeClr>
              </a:solidFill>
              <a:latin typeface="Gabriola" pitchFamily="82" charset="0"/>
            </a:endParaRPr>
          </a:p>
        </p:txBody>
      </p:sp>
      <p:sp>
        <p:nvSpPr>
          <p:cNvPr id="2" name="Заголовок 1"/>
          <p:cNvSpPr>
            <a:spLocks noGrp="1"/>
          </p:cNvSpPr>
          <p:nvPr>
            <p:ph type="ctrTitle"/>
          </p:nvPr>
        </p:nvSpPr>
        <p:spPr>
          <a:xfrm>
            <a:off x="1802295" y="332657"/>
            <a:ext cx="6946169" cy="1152127"/>
          </a:xfrm>
        </p:spPr>
        <p:txBody>
          <a:bodyPr/>
          <a:lstStyle/>
          <a:p>
            <a:pPr marL="0" indent="0" algn="ctr">
              <a:buNone/>
            </a:pPr>
            <a:r>
              <a:rPr lang="ru-RU" sz="2400" b="0" dirty="0">
                <a:solidFill>
                  <a:schemeClr val="bg2">
                    <a:lumMod val="50000"/>
                  </a:schemeClr>
                </a:solidFill>
                <a:effectLst/>
                <a:latin typeface="Gabriola" pitchFamily="82" charset="0"/>
              </a:rPr>
              <a:t>Августовская конференция </a:t>
            </a:r>
            <a:r>
              <a:rPr lang="ru-RU" sz="2400" b="0" dirty="0" smtClean="0">
                <a:solidFill>
                  <a:schemeClr val="bg2">
                    <a:lumMod val="50000"/>
                  </a:schemeClr>
                </a:solidFill>
                <a:effectLst/>
                <a:latin typeface="Gabriola" pitchFamily="82" charset="0"/>
              </a:rPr>
              <a:t>педагогических </a:t>
            </a:r>
            <a:r>
              <a:rPr lang="ru-RU" sz="2400" b="0" dirty="0">
                <a:solidFill>
                  <a:schemeClr val="bg2">
                    <a:lumMod val="50000"/>
                  </a:schemeClr>
                </a:solidFill>
                <a:effectLst/>
                <a:latin typeface="Gabriola" pitchFamily="82" charset="0"/>
              </a:rPr>
              <a:t>работников </a:t>
            </a:r>
            <a:r>
              <a:rPr lang="ru-RU" sz="2400" b="0" dirty="0" smtClean="0">
                <a:solidFill>
                  <a:schemeClr val="bg2">
                    <a:lumMod val="50000"/>
                  </a:schemeClr>
                </a:solidFill>
                <a:effectLst/>
                <a:latin typeface="Gabriola" pitchFamily="82" charset="0"/>
              </a:rPr>
              <a:t/>
            </a:r>
            <a:br>
              <a:rPr lang="ru-RU" sz="2400" b="0" dirty="0" smtClean="0">
                <a:solidFill>
                  <a:schemeClr val="bg2">
                    <a:lumMod val="50000"/>
                  </a:schemeClr>
                </a:solidFill>
                <a:effectLst/>
                <a:latin typeface="Gabriola" pitchFamily="82" charset="0"/>
              </a:rPr>
            </a:br>
            <a:r>
              <a:rPr lang="ru-RU" sz="2400" b="0" dirty="0" smtClean="0">
                <a:solidFill>
                  <a:schemeClr val="bg2">
                    <a:lumMod val="50000"/>
                  </a:schemeClr>
                </a:solidFill>
                <a:effectLst/>
                <a:latin typeface="Gabriola" pitchFamily="82" charset="0"/>
              </a:rPr>
              <a:t>Кудымкарского </a:t>
            </a:r>
            <a:r>
              <a:rPr lang="ru-RU" sz="2400" b="0" dirty="0">
                <a:solidFill>
                  <a:schemeClr val="bg2">
                    <a:lumMod val="50000"/>
                  </a:schemeClr>
                </a:solidFill>
                <a:effectLst/>
                <a:latin typeface="Gabriola" pitchFamily="82" charset="0"/>
              </a:rPr>
              <a:t>муниципального </a:t>
            </a:r>
            <a:r>
              <a:rPr lang="ru-RU" sz="2400" b="0" dirty="0" smtClean="0">
                <a:solidFill>
                  <a:schemeClr val="bg2">
                    <a:lumMod val="50000"/>
                  </a:schemeClr>
                </a:solidFill>
                <a:effectLst/>
                <a:latin typeface="Gabriola" pitchFamily="82" charset="0"/>
              </a:rPr>
              <a:t>округа Пермского края</a:t>
            </a:r>
            <a:endParaRPr lang="ru-RU" dirty="0">
              <a:solidFill>
                <a:schemeClr val="bg2">
                  <a:lumMod val="50000"/>
                </a:schemeClr>
              </a:solidFill>
              <a:latin typeface="Gabriola" pitchFamily="82" charset="0"/>
            </a:endParaRPr>
          </a:p>
        </p:txBody>
      </p:sp>
      <p:pic>
        <p:nvPicPr>
          <p:cNvPr id="4" name="Рисунок 3"/>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3906" y="-29953"/>
            <a:ext cx="1428760" cy="1857388"/>
          </a:xfrm>
          <a:prstGeom prst="rect">
            <a:avLst/>
          </a:prstGeom>
          <a:effectLst>
            <a:outerShdw blurRad="50800" dist="38100" dir="18360000" algn="bl" rotWithShape="0">
              <a:prstClr val="black">
                <a:alpha val="40000"/>
              </a:prstClr>
            </a:outerShdw>
          </a:effectLst>
        </p:spPr>
      </p:pic>
    </p:spTree>
    <p:extLst>
      <p:ext uri="{BB962C8B-B14F-4D97-AF65-F5344CB8AC3E}">
        <p14:creationId xmlns:p14="http://schemas.microsoft.com/office/powerpoint/2010/main" val="2149607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Объект 8"/>
          <p:cNvGraphicFramePr>
            <a:graphicFrameLocks noGrp="1"/>
          </p:cNvGraphicFramePr>
          <p:nvPr>
            <p:ph sz="half" idx="2"/>
            <p:extLst>
              <p:ext uri="{D42A27DB-BD31-4B8C-83A1-F6EECF244321}">
                <p14:modId xmlns:p14="http://schemas.microsoft.com/office/powerpoint/2010/main" val="2689157065"/>
              </p:ext>
            </p:extLst>
          </p:nvPr>
        </p:nvGraphicFramePr>
        <p:xfrm>
          <a:off x="179512" y="1916832"/>
          <a:ext cx="4320480" cy="38164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Объект 9"/>
          <p:cNvGraphicFramePr>
            <a:graphicFrameLocks noGrp="1"/>
          </p:cNvGraphicFramePr>
          <p:nvPr>
            <p:ph sz="quarter" idx="4"/>
            <p:extLst>
              <p:ext uri="{D42A27DB-BD31-4B8C-83A1-F6EECF244321}">
                <p14:modId xmlns:p14="http://schemas.microsoft.com/office/powerpoint/2010/main" val="216269668"/>
              </p:ext>
            </p:extLst>
          </p:nvPr>
        </p:nvGraphicFramePr>
        <p:xfrm>
          <a:off x="4572000" y="1844824"/>
          <a:ext cx="4319463" cy="3902620"/>
        </p:xfrm>
        <a:graphic>
          <a:graphicData uri="http://schemas.openxmlformats.org/drawingml/2006/chart">
            <c:chart xmlns:c="http://schemas.openxmlformats.org/drawingml/2006/chart" xmlns:r="http://schemas.openxmlformats.org/officeDocument/2006/relationships" r:id="rId4"/>
          </a:graphicData>
        </a:graphic>
      </p:graphicFrame>
      <p:sp>
        <p:nvSpPr>
          <p:cNvPr id="2" name="Заголовок 1"/>
          <p:cNvSpPr>
            <a:spLocks noGrp="1"/>
          </p:cNvSpPr>
          <p:nvPr>
            <p:ph type="title"/>
          </p:nvPr>
        </p:nvSpPr>
        <p:spPr>
          <a:xfrm>
            <a:off x="467544" y="188640"/>
            <a:ext cx="8208912" cy="1143000"/>
          </a:xfrm>
        </p:spPr>
        <p:txBody>
          <a:bodyPr/>
          <a:lstStyle/>
          <a:p>
            <a:pPr marL="0" indent="0" algn="ctr">
              <a:buNone/>
            </a:pPr>
            <a:r>
              <a:rPr lang="ru-RU" sz="3200" dirty="0">
                <a:solidFill>
                  <a:schemeClr val="bg2">
                    <a:lumMod val="25000"/>
                  </a:schemeClr>
                </a:solidFill>
                <a:effectLst>
                  <a:outerShdw blurRad="38100" dist="38100" dir="2700000" algn="tl">
                    <a:srgbClr val="000000">
                      <a:alpha val="43137"/>
                    </a:srgbClr>
                  </a:outerShdw>
                </a:effectLst>
                <a:latin typeface="Gabriola" pitchFamily="82" charset="0"/>
              </a:rPr>
              <a:t>Обеспеченность педагогическими кадрами системы образования Кудымкарского </a:t>
            </a:r>
            <a:r>
              <a:rPr lang="ru-RU" sz="3200" dirty="0" smtClean="0">
                <a:solidFill>
                  <a:schemeClr val="bg2">
                    <a:lumMod val="25000"/>
                  </a:schemeClr>
                </a:solidFill>
                <a:effectLst>
                  <a:outerShdw blurRad="38100" dist="38100" dir="2700000" algn="tl">
                    <a:srgbClr val="000000">
                      <a:alpha val="43137"/>
                    </a:srgbClr>
                  </a:outerShdw>
                </a:effectLst>
                <a:latin typeface="Gabriola" pitchFamily="82" charset="0"/>
              </a:rPr>
              <a:t>муниципального округа</a:t>
            </a:r>
            <a:endParaRPr lang="ru-RU" sz="4800" dirty="0">
              <a:solidFill>
                <a:schemeClr val="bg2">
                  <a:lumMod val="25000"/>
                </a:schemeClr>
              </a:solidFill>
              <a:latin typeface="Gabriola" pitchFamily="82" charset="0"/>
            </a:endParaRPr>
          </a:p>
        </p:txBody>
      </p:sp>
    </p:spTree>
    <p:extLst>
      <p:ext uri="{BB962C8B-B14F-4D97-AF65-F5344CB8AC3E}">
        <p14:creationId xmlns:p14="http://schemas.microsoft.com/office/powerpoint/2010/main" val="3036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88640"/>
            <a:ext cx="6512511" cy="641008"/>
          </a:xfrm>
        </p:spPr>
        <p:txBody>
          <a:bodyPr/>
          <a:lstStyle/>
          <a:p>
            <a:pPr marL="0" indent="0" algn="ctr">
              <a:buNone/>
            </a:pPr>
            <a:r>
              <a:rPr lang="ru-RU" sz="3200" dirty="0">
                <a:solidFill>
                  <a:schemeClr val="bg2">
                    <a:lumMod val="25000"/>
                  </a:schemeClr>
                </a:solidFill>
                <a:effectLst/>
                <a:latin typeface="Gabriola" pitchFamily="82" charset="0"/>
              </a:rPr>
              <a:t>Деятельность апробационных площадок</a:t>
            </a:r>
            <a:endParaRPr lang="ru-RU" sz="4000" dirty="0">
              <a:solidFill>
                <a:schemeClr val="bg2">
                  <a:lumMod val="25000"/>
                </a:schemeClr>
              </a:solidFill>
              <a:latin typeface="Gabriola" pitchFamily="82" charset="0"/>
            </a:endParaRPr>
          </a:p>
        </p:txBody>
      </p:sp>
      <p:sp>
        <p:nvSpPr>
          <p:cNvPr id="3" name="Объект 2"/>
          <p:cNvSpPr>
            <a:spLocks noGrp="1"/>
          </p:cNvSpPr>
          <p:nvPr>
            <p:ph sz="quarter" idx="13"/>
          </p:nvPr>
        </p:nvSpPr>
        <p:spPr>
          <a:xfrm>
            <a:off x="4067944" y="1114068"/>
            <a:ext cx="4947394" cy="5328592"/>
          </a:xfrm>
        </p:spPr>
        <p:txBody>
          <a:bodyPr>
            <a:noAutofit/>
          </a:bodyPr>
          <a:lstStyle/>
          <a:p>
            <a:pPr marL="0" lvl="0" indent="0">
              <a:spcBef>
                <a:spcPts val="0"/>
              </a:spcBef>
              <a:spcAft>
                <a:spcPts val="0"/>
              </a:spcAft>
              <a:buClrTx/>
              <a:buSzTx/>
              <a:buFont typeface="Arial" pitchFamily="34" charset="0"/>
              <a:buChar char="•"/>
            </a:pPr>
            <a:r>
              <a:rPr lang="ru-RU" sz="2400" dirty="0" smtClean="0">
                <a:solidFill>
                  <a:schemeClr val="bg2">
                    <a:lumMod val="50000"/>
                  </a:schemeClr>
                </a:solidFill>
                <a:latin typeface="Gabriola" pitchFamily="82" charset="0"/>
              </a:rPr>
              <a:t>«</a:t>
            </a:r>
            <a:r>
              <a:rPr lang="ru-RU" sz="2400" dirty="0">
                <a:solidFill>
                  <a:schemeClr val="bg2">
                    <a:lumMod val="50000"/>
                  </a:schemeClr>
                </a:solidFill>
                <a:latin typeface="Gabriola" pitchFamily="82" charset="0"/>
              </a:rPr>
              <a:t>Механизмы повышения качества естественно-научной грамотности обучающихся» (МБОУ «Белоевская СОШ»)</a:t>
            </a:r>
          </a:p>
          <a:p>
            <a:pPr marL="0" lvl="0" indent="0">
              <a:spcBef>
                <a:spcPts val="0"/>
              </a:spcBef>
              <a:spcAft>
                <a:spcPts val="0"/>
              </a:spcAft>
              <a:buClrTx/>
              <a:buSzTx/>
              <a:buFont typeface="Arial" pitchFamily="34" charset="0"/>
              <a:buChar char="•"/>
            </a:pPr>
            <a:r>
              <a:rPr lang="ru-RU" sz="2400" dirty="0">
                <a:solidFill>
                  <a:schemeClr val="bg2">
                    <a:lumMod val="50000"/>
                  </a:schemeClr>
                </a:solidFill>
                <a:latin typeface="Gabriola" pitchFamily="82" charset="0"/>
              </a:rPr>
              <a:t>«Развитие культуры  устной и письменной речи обучающихся» (МБОУ «Ошибская СОШ»)</a:t>
            </a:r>
          </a:p>
          <a:p>
            <a:pPr marL="0" lvl="0" indent="0">
              <a:spcBef>
                <a:spcPts val="0"/>
              </a:spcBef>
              <a:spcAft>
                <a:spcPts val="0"/>
              </a:spcAft>
              <a:buClrTx/>
              <a:buSzTx/>
              <a:buFont typeface="Arial" pitchFamily="34" charset="0"/>
              <a:buChar char="•"/>
            </a:pPr>
            <a:r>
              <a:rPr lang="ru-RU" sz="2400" dirty="0">
                <a:solidFill>
                  <a:schemeClr val="bg2">
                    <a:lumMod val="50000"/>
                  </a:schemeClr>
                </a:solidFill>
                <a:latin typeface="Gabriola" pitchFamily="82" charset="0"/>
              </a:rPr>
              <a:t>«Партнерство семьи и школы в развитии личности обучающегося» (МБОУ «Кувинская СОШ»)</a:t>
            </a:r>
          </a:p>
          <a:p>
            <a:pPr marL="0" lvl="0" indent="0">
              <a:spcBef>
                <a:spcPts val="0"/>
              </a:spcBef>
              <a:spcAft>
                <a:spcPts val="0"/>
              </a:spcAft>
              <a:buClrTx/>
              <a:buSzTx/>
              <a:buFont typeface="Arial" pitchFamily="34" charset="0"/>
              <a:buChar char="•"/>
            </a:pPr>
            <a:r>
              <a:rPr lang="ru-RU" sz="2400" dirty="0">
                <a:solidFill>
                  <a:schemeClr val="bg2">
                    <a:lumMod val="50000"/>
                  </a:schemeClr>
                </a:solidFill>
                <a:latin typeface="Gabriola" pitchFamily="82" charset="0"/>
              </a:rPr>
              <a:t>«Дополнительное образование в развитии творческого потенциала обучающихся» (МБОУ «Ленинская СОШ»)</a:t>
            </a:r>
          </a:p>
          <a:p>
            <a:pPr marL="0" lvl="0" indent="0">
              <a:spcBef>
                <a:spcPts val="0"/>
              </a:spcBef>
              <a:spcAft>
                <a:spcPts val="0"/>
              </a:spcAft>
              <a:buClrTx/>
              <a:buSzTx/>
              <a:buFont typeface="Arial" pitchFamily="34" charset="0"/>
              <a:buChar char="•"/>
            </a:pPr>
            <a:r>
              <a:rPr lang="ru-RU" sz="2400" dirty="0">
                <a:solidFill>
                  <a:schemeClr val="bg2">
                    <a:lumMod val="50000"/>
                  </a:schemeClr>
                </a:solidFill>
                <a:latin typeface="Gabriola" pitchFamily="82" charset="0"/>
              </a:rPr>
              <a:t>«Особенности введения ФГОС для детей с ОВЗ» (МБОУ «Кувинская ОШИ для обучающихся с ОВЗ»)</a:t>
            </a:r>
          </a:p>
        </p:txBody>
      </p:sp>
      <p:pic>
        <p:nvPicPr>
          <p:cNvPr id="5122" name="Picture 2" descr="d:\Priemnaya\Desktop\depositphotos_238945992-stock-illustration-presentation-outline-icons-set-interf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254" y="1916832"/>
            <a:ext cx="3818681" cy="379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82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C:\Documents and Settings\Admin\Рабочий стол\Самохвалова О.М\АП\апробационные площадки КМР\Механизмы повышения качества ЕНГ - Белоево СОШ\ЕНГ материалы семинара 24.04.19\фото - 24.04.19\4v5iTnLYmj4.jpg"/>
          <p:cNvPicPr>
            <a:picLocks noGrp="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1226"/>
            <a:ext cx="2111839" cy="3475037"/>
          </a:xfrm>
          <a:prstGeom prst="rect">
            <a:avLst/>
          </a:prstGeom>
          <a:noFill/>
          <a:ln>
            <a:noFill/>
          </a:ln>
        </p:spPr>
      </p:pic>
      <p:pic>
        <p:nvPicPr>
          <p:cNvPr id="6" name="Picture 2" descr="C:\Documents and Settings\Данильченко ВЮ\Рабочий стол\я\АП\апробационные площадки КМР\Партнерство семьи и школы - Кува СОШ\29.01.20\IMG_20200129_120343_resized_20200820_053537230.jpg"/>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rcRect/>
          <a:stretch>
            <a:fillRect/>
          </a:stretch>
        </p:blipFill>
        <p:spPr bwMode="auto">
          <a:xfrm>
            <a:off x="2695232" y="260648"/>
            <a:ext cx="2606277" cy="3475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Documents and Settings\Данильченко ВЮ\Рабочий стол\я\АП\апробационные площадки КМР\Преемственность между уровнями образования - ВИньва СОШ\30.01.20\IMG_20200130_121100_resized_20200820_0535398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260648"/>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Данильченко ВЮ\Рабочий стол\я\АП\апробационные площадки КМР\Особенности ФГОС для детей с ОВЗ - Кува ОШИ\16.10.Белоево\вера павловна.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700" r="10245" b="32248"/>
          <a:stretch/>
        </p:blipFill>
        <p:spPr bwMode="auto">
          <a:xfrm>
            <a:off x="1547664" y="3376984"/>
            <a:ext cx="2882755" cy="32529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Priemnaya\Desktop\иллюстрация-диаграммы-d-финансов-дела-11956858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6684" y="4367035"/>
            <a:ext cx="3277683" cy="226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668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idx="1"/>
          </p:nvPr>
        </p:nvSpPr>
        <p:spPr>
          <a:xfrm>
            <a:off x="827584" y="1268760"/>
            <a:ext cx="3346704" cy="1287834"/>
          </a:xfrm>
        </p:spPr>
        <p:txBody>
          <a:bodyPr/>
          <a:lstStyle/>
          <a:p>
            <a:pPr lvl="0" defTabSz="457200">
              <a:spcBef>
                <a:spcPts val="0"/>
              </a:spcBef>
              <a:spcAft>
                <a:spcPts val="0"/>
              </a:spcAft>
              <a:buClrTx/>
              <a:buSzTx/>
            </a:pPr>
            <a:r>
              <a:rPr lang="ru-RU" sz="2800" b="0" dirty="0">
                <a:solidFill>
                  <a:schemeClr val="bg2">
                    <a:lumMod val="50000"/>
                  </a:schemeClr>
                </a:solidFill>
                <a:latin typeface="Gabriola" pitchFamily="82" charset="0"/>
                <a:ea typeface="+mn-ea"/>
                <a:cs typeface="+mn-cs"/>
              </a:rPr>
              <a:t>2020-2021 учебный год внедрение </a:t>
            </a:r>
            <a:r>
              <a:rPr lang="ru-RU" sz="2800" b="0" dirty="0" smtClean="0">
                <a:solidFill>
                  <a:schemeClr val="bg2">
                    <a:lumMod val="50000"/>
                  </a:schemeClr>
                </a:solidFill>
                <a:latin typeface="Gabriola" pitchFamily="82" charset="0"/>
                <a:ea typeface="+mn-ea"/>
                <a:cs typeface="+mn-cs"/>
              </a:rPr>
              <a:t>ФГОС</a:t>
            </a:r>
          </a:p>
          <a:p>
            <a:pPr lvl="0" defTabSz="457200">
              <a:spcBef>
                <a:spcPts val="0"/>
              </a:spcBef>
              <a:spcAft>
                <a:spcPts val="0"/>
              </a:spcAft>
              <a:buClrTx/>
              <a:buSzTx/>
            </a:pPr>
            <a:r>
              <a:rPr lang="ru-RU" sz="2800" b="0" dirty="0" smtClean="0">
                <a:solidFill>
                  <a:schemeClr val="bg2">
                    <a:lumMod val="50000"/>
                  </a:schemeClr>
                </a:solidFill>
                <a:latin typeface="Gabriola" pitchFamily="82" charset="0"/>
                <a:ea typeface="+mn-ea"/>
                <a:cs typeface="+mn-cs"/>
              </a:rPr>
              <a:t> </a:t>
            </a:r>
            <a:r>
              <a:rPr lang="ru-RU" sz="2800" b="0" dirty="0">
                <a:solidFill>
                  <a:schemeClr val="bg2">
                    <a:lumMod val="50000"/>
                  </a:schemeClr>
                </a:solidFill>
                <a:latin typeface="Gabriola" pitchFamily="82" charset="0"/>
                <a:ea typeface="+mn-ea"/>
                <a:cs typeface="+mn-cs"/>
              </a:rPr>
              <a:t>в 10-х </a:t>
            </a:r>
            <a:r>
              <a:rPr lang="ru-RU" sz="2800" b="0" dirty="0" smtClean="0">
                <a:solidFill>
                  <a:schemeClr val="bg2">
                    <a:lumMod val="50000"/>
                  </a:schemeClr>
                </a:solidFill>
                <a:latin typeface="Gabriola" pitchFamily="82" charset="0"/>
                <a:ea typeface="+mn-ea"/>
                <a:cs typeface="+mn-cs"/>
              </a:rPr>
              <a:t>классах</a:t>
            </a:r>
            <a:endParaRPr lang="ru-RU" sz="2800" b="0" dirty="0">
              <a:solidFill>
                <a:schemeClr val="bg2">
                  <a:lumMod val="50000"/>
                </a:schemeClr>
              </a:solidFill>
              <a:latin typeface="Gabriola" pitchFamily="82" charset="0"/>
              <a:ea typeface="+mn-ea"/>
              <a:cs typeface="+mn-cs"/>
            </a:endParaRPr>
          </a:p>
        </p:txBody>
      </p:sp>
      <p:sp>
        <p:nvSpPr>
          <p:cNvPr id="9" name="Текст 8"/>
          <p:cNvSpPr>
            <a:spLocks noGrp="1"/>
          </p:cNvSpPr>
          <p:nvPr>
            <p:ph type="body" sz="quarter" idx="3"/>
          </p:nvPr>
        </p:nvSpPr>
        <p:spPr>
          <a:xfrm>
            <a:off x="5004048" y="1052736"/>
            <a:ext cx="3346704" cy="639762"/>
          </a:xfrm>
        </p:spPr>
        <p:txBody>
          <a:bodyPr/>
          <a:lstStyle/>
          <a:p>
            <a:pPr lvl="0" defTabSz="457200">
              <a:spcBef>
                <a:spcPts val="0"/>
              </a:spcBef>
              <a:spcAft>
                <a:spcPts val="0"/>
              </a:spcAft>
              <a:buClrTx/>
              <a:buSzTx/>
            </a:pPr>
            <a:r>
              <a:rPr lang="ru-RU" sz="2800" b="0" dirty="0">
                <a:solidFill>
                  <a:schemeClr val="bg2">
                    <a:lumMod val="50000"/>
                  </a:schemeClr>
                </a:solidFill>
                <a:latin typeface="Gabriola" pitchFamily="82" charset="0"/>
                <a:ea typeface="+mn-ea"/>
                <a:cs typeface="+mn-cs"/>
              </a:rPr>
              <a:t>100% </a:t>
            </a:r>
            <a:r>
              <a:rPr lang="ru-RU" sz="2800" b="0" dirty="0" smtClean="0">
                <a:solidFill>
                  <a:schemeClr val="bg2">
                    <a:lumMod val="50000"/>
                  </a:schemeClr>
                </a:solidFill>
                <a:latin typeface="Gabriola" pitchFamily="82" charset="0"/>
                <a:ea typeface="+mn-ea"/>
                <a:cs typeface="+mn-cs"/>
              </a:rPr>
              <a:t>обучающихся</a:t>
            </a:r>
            <a:endParaRPr lang="ru-RU" sz="2800" b="0" dirty="0">
              <a:solidFill>
                <a:schemeClr val="bg2">
                  <a:lumMod val="50000"/>
                </a:schemeClr>
              </a:solidFill>
              <a:latin typeface="Gabriola" pitchFamily="82" charset="0"/>
              <a:ea typeface="+mn-ea"/>
              <a:cs typeface="+mn-cs"/>
            </a:endParaRPr>
          </a:p>
        </p:txBody>
      </p:sp>
      <p:sp>
        <p:nvSpPr>
          <p:cNvPr id="6" name="Заголовок 5"/>
          <p:cNvSpPr>
            <a:spLocks noGrp="1"/>
          </p:cNvSpPr>
          <p:nvPr>
            <p:ph type="title"/>
          </p:nvPr>
        </p:nvSpPr>
        <p:spPr>
          <a:xfrm>
            <a:off x="1259632" y="188640"/>
            <a:ext cx="6512511" cy="641008"/>
          </a:xfrm>
        </p:spPr>
        <p:txBody>
          <a:bodyPr/>
          <a:lstStyle/>
          <a:p>
            <a:pPr marL="0" indent="0" algn="ctr">
              <a:buNone/>
            </a:pPr>
            <a:r>
              <a:rPr lang="ru-RU" sz="3200" dirty="0">
                <a:ln w="3175" cmpd="sng">
                  <a:noFill/>
                </a:ln>
                <a:solidFill>
                  <a:schemeClr val="bg2">
                    <a:lumMod val="25000"/>
                  </a:schemeClr>
                </a:solidFill>
                <a:effectLst/>
                <a:latin typeface="Gabriola" pitchFamily="82" charset="0"/>
              </a:rPr>
              <a:t>Система образования</a:t>
            </a:r>
            <a:endParaRPr lang="ru-RU" sz="4800" dirty="0">
              <a:solidFill>
                <a:schemeClr val="bg2">
                  <a:lumMod val="25000"/>
                </a:schemeClr>
              </a:solidFill>
              <a:effectLst/>
              <a:latin typeface="Gabriola" pitchFamily="82" charset="0"/>
            </a:endParaRPr>
          </a:p>
        </p:txBody>
      </p:sp>
      <p:pic>
        <p:nvPicPr>
          <p:cNvPr id="11" name="Picture 2" descr="C:\Documents and Settings\User\Рабочий стол\августовская конференция\картинки\f41bf091a4e18f2312495cc0e975d9f7_XL.jpg"/>
          <p:cNvPicPr>
            <a:picLocks noGrp="1" noChangeAspect="1" noChangeArrowheads="1"/>
          </p:cNvPicPr>
          <p:nvPr>
            <p:ph sz="half" idx="2"/>
          </p:nvPr>
        </p:nvPicPr>
        <p:blipFill>
          <a:blip r:embed="rId3"/>
          <a:srcRect/>
          <a:stretch>
            <a:fillRect/>
          </a:stretch>
        </p:blipFill>
        <p:spPr bwMode="auto">
          <a:xfrm>
            <a:off x="611560" y="3356992"/>
            <a:ext cx="3981483" cy="2986112"/>
          </a:xfrm>
          <a:prstGeom prst="rect">
            <a:avLst/>
          </a:prstGeom>
          <a:noFill/>
        </p:spPr>
      </p:pic>
      <p:pic>
        <p:nvPicPr>
          <p:cNvPr id="12" name="Picture 5" descr="C:\Documents and Settings\User\Рабочий стол\августовская конференция\картинки\умк.jpg"/>
          <p:cNvPicPr>
            <a:picLocks noGrp="1" noChangeAspect="1" noChangeArrowheads="1"/>
          </p:cNvPicPr>
          <p:nvPr>
            <p:ph sz="quarter" idx="4"/>
          </p:nvPr>
        </p:nvPicPr>
        <p:blipFill>
          <a:blip r:embed="rId4"/>
          <a:srcRect/>
          <a:stretch>
            <a:fillRect/>
          </a:stretch>
        </p:blipFill>
        <p:spPr bwMode="auto">
          <a:xfrm>
            <a:off x="5004048" y="2204864"/>
            <a:ext cx="3456071" cy="4142108"/>
          </a:xfrm>
          <a:prstGeom prst="rect">
            <a:avLst/>
          </a:prstGeom>
          <a:noFill/>
        </p:spPr>
      </p:pic>
    </p:spTree>
    <p:extLst>
      <p:ext uri="{BB962C8B-B14F-4D97-AF65-F5344CB8AC3E}">
        <p14:creationId xmlns:p14="http://schemas.microsoft.com/office/powerpoint/2010/main" val="23742116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694430"/>
          </a:xfrm>
        </p:spPr>
        <p:txBody>
          <a:bodyPr>
            <a:noAutofit/>
          </a:bodyPr>
          <a:lstStyle/>
          <a:p>
            <a:pPr marL="0" indent="0" algn="ctr">
              <a:buNone/>
            </a:pPr>
            <a:r>
              <a:rPr lang="ru-RU" sz="3200" dirty="0">
                <a:solidFill>
                  <a:schemeClr val="bg2">
                    <a:lumMod val="25000"/>
                  </a:schemeClr>
                </a:solidFill>
                <a:effectLst/>
                <a:latin typeface="Gabriola" pitchFamily="82" charset="0"/>
              </a:rPr>
              <a:t>Информационная открытость процедуры проведения ЕГЭ </a:t>
            </a:r>
          </a:p>
        </p:txBody>
      </p:sp>
      <p:sp>
        <p:nvSpPr>
          <p:cNvPr id="3" name="Содержимое 2"/>
          <p:cNvSpPr>
            <a:spLocks noGrp="1"/>
          </p:cNvSpPr>
          <p:nvPr>
            <p:ph sz="half" idx="4294967295"/>
          </p:nvPr>
        </p:nvSpPr>
        <p:spPr>
          <a:xfrm>
            <a:off x="323528" y="908720"/>
            <a:ext cx="4172272" cy="5592114"/>
          </a:xfrm>
          <a:prstGeom prst="rect">
            <a:avLst/>
          </a:prstGeom>
        </p:spPr>
        <p:txBody>
          <a:bodyPr>
            <a:normAutofit fontScale="62500" lnSpcReduction="20000"/>
          </a:bodyPr>
          <a:lstStyle/>
          <a:p>
            <a:pPr>
              <a:buNone/>
            </a:pPr>
            <a:endParaRPr lang="ru-RU" dirty="0"/>
          </a:p>
          <a:p>
            <a:r>
              <a:rPr lang="ru-RU" sz="4500" dirty="0">
                <a:solidFill>
                  <a:schemeClr val="bg2">
                    <a:lumMod val="50000"/>
                  </a:schemeClr>
                </a:solidFill>
                <a:latin typeface="Gabriola" pitchFamily="82" charset="0"/>
              </a:rPr>
              <a:t>Краевое родительское собрание </a:t>
            </a:r>
          </a:p>
          <a:p>
            <a:r>
              <a:rPr lang="ru-RU" sz="4500" dirty="0">
                <a:solidFill>
                  <a:schemeClr val="bg2">
                    <a:lumMod val="50000"/>
                  </a:schemeClr>
                </a:solidFill>
                <a:latin typeface="Gabriola" pitchFamily="82" charset="0"/>
              </a:rPr>
              <a:t>Всероссийская акция «Единый день сдачи ЕГЭ родителями»</a:t>
            </a:r>
          </a:p>
          <a:p>
            <a:r>
              <a:rPr lang="ru-RU" sz="4500" dirty="0">
                <a:solidFill>
                  <a:schemeClr val="bg2">
                    <a:lumMod val="50000"/>
                  </a:schemeClr>
                </a:solidFill>
                <a:latin typeface="Gabriola" pitchFamily="82" charset="0"/>
              </a:rPr>
              <a:t>Акция «100 баллов для победы»</a:t>
            </a:r>
          </a:p>
          <a:p>
            <a:r>
              <a:rPr lang="ru-RU" sz="4500" dirty="0">
                <a:solidFill>
                  <a:schemeClr val="bg2">
                    <a:lumMod val="50000"/>
                  </a:schemeClr>
                </a:solidFill>
                <a:latin typeface="Gabriola" pitchFamily="82" charset="0"/>
              </a:rPr>
              <a:t>Акция по созданию видеороликов «Я сдам ЕГЭ»</a:t>
            </a:r>
          </a:p>
          <a:p>
            <a:r>
              <a:rPr lang="ru-RU" sz="4500" dirty="0">
                <a:solidFill>
                  <a:schemeClr val="bg2">
                    <a:lumMod val="50000"/>
                  </a:schemeClr>
                </a:solidFill>
                <a:latin typeface="Gabriola" pitchFamily="82" charset="0"/>
              </a:rPr>
              <a:t>Сообщения в СМИ </a:t>
            </a:r>
          </a:p>
          <a:p>
            <a:r>
              <a:rPr lang="ru-RU" sz="4500" dirty="0">
                <a:solidFill>
                  <a:schemeClr val="bg2">
                    <a:lumMod val="50000"/>
                  </a:schemeClr>
                </a:solidFill>
                <a:latin typeface="Gabriola" pitchFamily="82" charset="0"/>
              </a:rPr>
              <a:t>Сайты </a:t>
            </a:r>
            <a:r>
              <a:rPr lang="en-US" sz="4500" dirty="0">
                <a:solidFill>
                  <a:schemeClr val="bg2">
                    <a:lumMod val="50000"/>
                  </a:schemeClr>
                </a:solidFill>
                <a:latin typeface="Gabriola" pitchFamily="82" charset="0"/>
              </a:rPr>
              <a:t>minobr.permkrai.ru, kraioko.perm.ru </a:t>
            </a:r>
            <a:r>
              <a:rPr lang="ru-RU" sz="4500" dirty="0">
                <a:solidFill>
                  <a:schemeClr val="bg2">
                    <a:lumMod val="50000"/>
                  </a:schemeClr>
                </a:solidFill>
                <a:latin typeface="Gabriola" pitchFamily="82" charset="0"/>
              </a:rPr>
              <a:t>(раздел «ЕГЭ 2020» (часто задаваемые вопросы), работа «Горячей </a:t>
            </a:r>
            <a:r>
              <a:rPr lang="ru-RU" sz="4500" dirty="0" smtClean="0">
                <a:solidFill>
                  <a:schemeClr val="bg2">
                    <a:lumMod val="50000"/>
                  </a:schemeClr>
                </a:solidFill>
                <a:latin typeface="Gabriola" pitchFamily="82" charset="0"/>
              </a:rPr>
              <a:t>линии»)</a:t>
            </a:r>
            <a:endParaRPr lang="ru-RU" sz="4500" dirty="0">
              <a:solidFill>
                <a:schemeClr val="bg2">
                  <a:lumMod val="50000"/>
                </a:schemeClr>
              </a:solidFill>
              <a:latin typeface="Gabriola" pitchFamily="82" charset="0"/>
            </a:endParaRPr>
          </a:p>
        </p:txBody>
      </p:sp>
      <p:pic>
        <p:nvPicPr>
          <p:cNvPr id="5" name="Содержимое 4" descr="егэ-4.jpg"/>
          <p:cNvPicPr>
            <a:picLocks noGrp="1" noChangeAspect="1"/>
          </p:cNvPicPr>
          <p:nvPr>
            <p:ph sz="half" idx="4294967295"/>
          </p:nvPr>
        </p:nvPicPr>
        <p:blipFill>
          <a:blip r:embed="rId3"/>
          <a:stretch>
            <a:fillRect/>
          </a:stretch>
        </p:blipFill>
        <p:spPr>
          <a:xfrm>
            <a:off x="4500562" y="3071810"/>
            <a:ext cx="3067091" cy="2050457"/>
          </a:xfrm>
          <a:prstGeom prst="rect">
            <a:avLst/>
          </a:prstGeom>
        </p:spPr>
      </p:pic>
      <p:pic>
        <p:nvPicPr>
          <p:cNvPr id="4098" name="Picture 2" descr="C:\Documents and Settings\User\Рабочий стол\августовская конференция\егэ.jpg"/>
          <p:cNvPicPr>
            <a:picLocks noChangeAspect="1" noChangeArrowheads="1"/>
          </p:cNvPicPr>
          <p:nvPr/>
        </p:nvPicPr>
        <p:blipFill>
          <a:blip r:embed="rId4"/>
          <a:srcRect/>
          <a:stretch>
            <a:fillRect/>
          </a:stretch>
        </p:blipFill>
        <p:spPr bwMode="auto">
          <a:xfrm>
            <a:off x="5572132" y="1285860"/>
            <a:ext cx="3047349" cy="1928826"/>
          </a:xfrm>
          <a:prstGeom prst="rect">
            <a:avLst/>
          </a:prstGeom>
          <a:noFill/>
        </p:spPr>
      </p:pic>
      <p:pic>
        <p:nvPicPr>
          <p:cNvPr id="4099" name="Picture 3" descr="C:\Documents and Settings\User\Рабочий стол\августовская конференция\егэ-1.jpg"/>
          <p:cNvPicPr>
            <a:picLocks noChangeAspect="1" noChangeArrowheads="1"/>
          </p:cNvPicPr>
          <p:nvPr/>
        </p:nvPicPr>
        <p:blipFill>
          <a:blip r:embed="rId5"/>
          <a:srcRect/>
          <a:stretch>
            <a:fillRect/>
          </a:stretch>
        </p:blipFill>
        <p:spPr bwMode="auto">
          <a:xfrm>
            <a:off x="5715008" y="4572008"/>
            <a:ext cx="2893209" cy="1928826"/>
          </a:xfrm>
          <a:prstGeom prst="rect">
            <a:avLst/>
          </a:prstGeom>
          <a:noFill/>
        </p:spPr>
      </p:pic>
    </p:spTree>
    <p:extLst>
      <p:ext uri="{BB962C8B-B14F-4D97-AF65-F5344CB8AC3E}">
        <p14:creationId xmlns:p14="http://schemas.microsoft.com/office/powerpoint/2010/main" val="1794148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498080" cy="576064"/>
          </a:xfrm>
        </p:spPr>
        <p:txBody>
          <a:bodyPr>
            <a:noAutofit/>
          </a:bodyPr>
          <a:lstStyle/>
          <a:p>
            <a:pPr marL="0" indent="0" algn="ctr">
              <a:buNone/>
            </a:pPr>
            <a:r>
              <a:rPr lang="ru-RU" sz="3200" dirty="0" smtClean="0">
                <a:solidFill>
                  <a:schemeClr val="bg2">
                    <a:lumMod val="25000"/>
                  </a:schemeClr>
                </a:solidFill>
                <a:effectLst/>
                <a:latin typeface="Gabriola" pitchFamily="82" charset="0"/>
                <a:cs typeface="Times New Roman" panose="02020603050405020304" pitchFamily="18" charset="0"/>
              </a:rPr>
              <a:t>Общие сведения о подготовке к ГИА</a:t>
            </a:r>
            <a:endParaRPr lang="ru-RU" sz="2800" dirty="0">
              <a:solidFill>
                <a:schemeClr val="bg2">
                  <a:lumMod val="25000"/>
                </a:schemeClr>
              </a:solidFill>
              <a:latin typeface="Gabriola" pitchFamily="82" charset="0"/>
              <a:cs typeface="Times New Roman" pitchFamily="18" charset="0"/>
            </a:endParaRP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1745471103"/>
              </p:ext>
            </p:extLst>
          </p:nvPr>
        </p:nvGraphicFramePr>
        <p:xfrm>
          <a:off x="755576" y="587824"/>
          <a:ext cx="7632850" cy="6209216"/>
        </p:xfrm>
        <a:graphic>
          <a:graphicData uri="http://schemas.openxmlformats.org/drawingml/2006/table">
            <a:tbl>
              <a:tblPr/>
              <a:tblGrid>
                <a:gridCol w="680155">
                  <a:extLst>
                    <a:ext uri="{9D8B030D-6E8A-4147-A177-3AD203B41FA5}">
                      <a16:colId xmlns="" xmlns:a16="http://schemas.microsoft.com/office/drawing/2014/main" val="20000"/>
                    </a:ext>
                  </a:extLst>
                </a:gridCol>
                <a:gridCol w="4936469">
                  <a:extLst>
                    <a:ext uri="{9D8B030D-6E8A-4147-A177-3AD203B41FA5}">
                      <a16:colId xmlns="" xmlns:a16="http://schemas.microsoft.com/office/drawing/2014/main" val="20001"/>
                    </a:ext>
                  </a:extLst>
                </a:gridCol>
                <a:gridCol w="2016226"/>
              </a:tblGrid>
              <a:tr h="576066">
                <a:tc>
                  <a:txBody>
                    <a:bodyPr/>
                    <a:lstStyle/>
                    <a:p>
                      <a:pPr algn="ctr"/>
                      <a:r>
                        <a:rPr lang="ru-RU" sz="1800" b="0" i="0" dirty="0">
                          <a:solidFill>
                            <a:schemeClr val="bg2">
                              <a:lumMod val="50000"/>
                            </a:schemeClr>
                          </a:solidFill>
                          <a:effectLst/>
                          <a:latin typeface="Gabriola" pitchFamily="82" charset="0"/>
                          <a:cs typeface="Times New Roman" pitchFamily="18" charset="0"/>
                        </a:rPr>
                        <a:t>№</a:t>
                      </a:r>
                      <a:br>
                        <a:rPr lang="ru-RU" sz="1800" b="0" i="0" dirty="0">
                          <a:solidFill>
                            <a:schemeClr val="bg2">
                              <a:lumMod val="50000"/>
                            </a:schemeClr>
                          </a:solidFill>
                          <a:effectLst/>
                          <a:latin typeface="Gabriola" pitchFamily="82" charset="0"/>
                          <a:cs typeface="Times New Roman" pitchFamily="18" charset="0"/>
                        </a:rPr>
                      </a:br>
                      <a:r>
                        <a:rPr lang="ru-RU" sz="1800" b="0" i="0" dirty="0">
                          <a:solidFill>
                            <a:schemeClr val="bg2">
                              <a:lumMod val="50000"/>
                            </a:schemeClr>
                          </a:solidFill>
                          <a:effectLst/>
                          <a:latin typeface="Gabriola" pitchFamily="82" charset="0"/>
                          <a:cs typeface="Times New Roman" pitchFamily="18" charset="0"/>
                        </a:rPr>
                        <a:t>п/п </a:t>
                      </a:r>
                      <a:endParaRPr lang="ru-RU" sz="18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Наименование показателя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a:solidFill>
                            <a:schemeClr val="bg2">
                              <a:lumMod val="50000"/>
                            </a:schemeClr>
                          </a:solidFill>
                          <a:effectLst/>
                          <a:latin typeface="Gabriola" pitchFamily="82" charset="0"/>
                          <a:cs typeface="Times New Roman" pitchFamily="18" charset="0"/>
                        </a:rPr>
                        <a:t>ЕГЭ</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0"/>
                  </a:ext>
                </a:extLst>
              </a:tr>
              <a:tr h="337816">
                <a:tc gridSpan="3">
                  <a:txBody>
                    <a:bodyPr/>
                    <a:lstStyle/>
                    <a:p>
                      <a:pPr algn="ctr"/>
                      <a:r>
                        <a:rPr lang="ru-RU" sz="2000" b="1" i="0" dirty="0">
                          <a:solidFill>
                            <a:schemeClr val="bg2">
                              <a:lumMod val="50000"/>
                            </a:schemeClr>
                          </a:solidFill>
                          <a:effectLst/>
                          <a:latin typeface="Gabriola" pitchFamily="82" charset="0"/>
                          <a:cs typeface="Times New Roman" pitchFamily="18" charset="0"/>
                        </a:rPr>
                        <a:t>Основные данные этапа подготовки</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1"/>
                  </a:ext>
                </a:extLst>
              </a:tr>
              <a:tr h="411534">
                <a:tc>
                  <a:txBody>
                    <a:bodyPr/>
                    <a:lstStyle/>
                    <a:p>
                      <a:pPr algn="ctr"/>
                      <a:r>
                        <a:rPr lang="ru-RU" sz="2000" b="0" i="0">
                          <a:solidFill>
                            <a:schemeClr val="bg2">
                              <a:lumMod val="50000"/>
                            </a:schemeClr>
                          </a:solidFill>
                          <a:effectLst/>
                          <a:latin typeface="Gabriola" pitchFamily="82" charset="0"/>
                          <a:cs typeface="Times New Roman" pitchFamily="18" charset="0"/>
                        </a:rPr>
                        <a:t>1 </a:t>
                      </a:r>
                      <a:endParaRPr lang="ru-RU" sz="200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Зарегистрировано участников, всего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a:solidFill>
                            <a:schemeClr val="bg2">
                              <a:lumMod val="50000"/>
                            </a:schemeClr>
                          </a:solidFill>
                          <a:effectLst/>
                          <a:latin typeface="Gabriola" pitchFamily="82" charset="0"/>
                          <a:cs typeface="Times New Roman" pitchFamily="18" charset="0"/>
                        </a:rPr>
                        <a:t>58 чел. (70 чел всего)</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2"/>
                  </a:ext>
                </a:extLst>
              </a:tr>
              <a:tr h="608239">
                <a:tc>
                  <a:txBody>
                    <a:bodyPr/>
                    <a:lstStyle/>
                    <a:p>
                      <a:pPr algn="ctr"/>
                      <a:r>
                        <a:rPr lang="ru-RU" sz="2000" b="0" i="0">
                          <a:solidFill>
                            <a:schemeClr val="bg2">
                              <a:lumMod val="50000"/>
                            </a:schemeClr>
                          </a:solidFill>
                          <a:effectLst/>
                          <a:latin typeface="Gabriola" pitchFamily="82" charset="0"/>
                          <a:cs typeface="Times New Roman" pitchFamily="18" charset="0"/>
                        </a:rPr>
                        <a:t>2 </a:t>
                      </a:r>
                      <a:endParaRPr lang="ru-RU" sz="200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Количество ОО, в которых зарегистрированы участники</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a:solidFill>
                            <a:schemeClr val="bg2">
                              <a:lumMod val="50000"/>
                            </a:schemeClr>
                          </a:solidFill>
                          <a:effectLst/>
                          <a:latin typeface="Gabriola" pitchFamily="82" charset="0"/>
                          <a:cs typeface="Times New Roman" pitchFamily="18" charset="0"/>
                        </a:rPr>
                        <a:t>8</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3"/>
                  </a:ext>
                </a:extLst>
              </a:tr>
              <a:tr h="337816">
                <a:tc>
                  <a:txBody>
                    <a:bodyPr/>
                    <a:lstStyle/>
                    <a:p>
                      <a:pPr algn="ctr"/>
                      <a:r>
                        <a:rPr lang="ru-RU" sz="2000" b="0" i="0">
                          <a:solidFill>
                            <a:schemeClr val="bg2">
                              <a:lumMod val="50000"/>
                            </a:schemeClr>
                          </a:solidFill>
                          <a:effectLst/>
                          <a:latin typeface="Gabriola" pitchFamily="82" charset="0"/>
                          <a:cs typeface="Times New Roman" pitchFamily="18" charset="0"/>
                        </a:rPr>
                        <a:t>3 </a:t>
                      </a:r>
                      <a:endParaRPr lang="ru-RU" sz="200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Количество ППЭ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a:solidFill>
                            <a:schemeClr val="bg2">
                              <a:lumMod val="50000"/>
                            </a:schemeClr>
                          </a:solidFill>
                          <a:effectLst/>
                          <a:latin typeface="Gabriola" pitchFamily="82" charset="0"/>
                          <a:cs typeface="Times New Roman" pitchFamily="18" charset="0"/>
                        </a:rPr>
                        <a:t>1 (6 аудитории</a:t>
                      </a:r>
                      <a:r>
                        <a:rPr lang="ru-RU" sz="2000" baseline="0" dirty="0">
                          <a:solidFill>
                            <a:schemeClr val="bg2">
                              <a:lumMod val="50000"/>
                            </a:schemeClr>
                          </a:solidFill>
                          <a:effectLst/>
                          <a:latin typeface="Gabriola" pitchFamily="82" charset="0"/>
                          <a:cs typeface="Times New Roman" pitchFamily="18" charset="0"/>
                        </a:rPr>
                        <a:t>)</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4"/>
                  </a:ext>
                </a:extLst>
              </a:tr>
              <a:tr h="374546">
                <a:tc gridSpan="3">
                  <a:txBody>
                    <a:bodyPr/>
                    <a:lstStyle/>
                    <a:p>
                      <a:pPr algn="ctr"/>
                      <a:r>
                        <a:rPr lang="ru-RU" sz="2000" b="1" i="0" dirty="0">
                          <a:solidFill>
                            <a:schemeClr val="bg2">
                              <a:lumMod val="50000"/>
                            </a:schemeClr>
                          </a:solidFill>
                          <a:effectLst/>
                          <a:latin typeface="Gabriola" pitchFamily="82" charset="0"/>
                          <a:cs typeface="Times New Roman" pitchFamily="18" charset="0"/>
                        </a:rPr>
                        <a:t>Сводные данные о работниках ППЭ</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5"/>
                  </a:ext>
                </a:extLst>
              </a:tr>
              <a:tr h="310402">
                <a:tc>
                  <a:txBody>
                    <a:bodyPr/>
                    <a:lstStyle/>
                    <a:p>
                      <a:pPr algn="ctr"/>
                      <a:r>
                        <a:rPr lang="ru-RU" sz="2000" b="0" i="0" dirty="0">
                          <a:solidFill>
                            <a:schemeClr val="bg2">
                              <a:lumMod val="50000"/>
                            </a:schemeClr>
                          </a:solidFill>
                          <a:effectLst/>
                          <a:latin typeface="Gabriola" pitchFamily="82" charset="0"/>
                          <a:cs typeface="Times New Roman" pitchFamily="18" charset="0"/>
                        </a:rPr>
                        <a:t>4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Всего работников, в </a:t>
                      </a:r>
                      <a:r>
                        <a:rPr lang="ru-RU" sz="2000" b="0" i="0" dirty="0" err="1">
                          <a:solidFill>
                            <a:schemeClr val="bg2">
                              <a:lumMod val="50000"/>
                            </a:schemeClr>
                          </a:solidFill>
                          <a:effectLst/>
                          <a:latin typeface="Gabriola" pitchFamily="82" charset="0"/>
                          <a:cs typeface="Times New Roman" pitchFamily="18" charset="0"/>
                        </a:rPr>
                        <a:t>т.ч</a:t>
                      </a:r>
                      <a:r>
                        <a:rPr lang="ru-RU" sz="2000" b="0" i="0" dirty="0">
                          <a:solidFill>
                            <a:schemeClr val="bg2">
                              <a:lumMod val="50000"/>
                            </a:schemeClr>
                          </a:solidFill>
                          <a:effectLst/>
                          <a:latin typeface="Gabriola" pitchFamily="82" charset="0"/>
                          <a:cs typeface="Times New Roman" pitchFamily="18" charset="0"/>
                        </a:rPr>
                        <a:t>. по должностям: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42</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6"/>
                  </a:ext>
                </a:extLst>
              </a:tr>
              <a:tr h="243914">
                <a:tc>
                  <a:txBody>
                    <a:bodyPr/>
                    <a:lstStyle/>
                    <a:p>
                      <a:pPr algn="ctr"/>
                      <a:r>
                        <a:rPr lang="ru-RU" sz="2000" b="0" i="0" dirty="0">
                          <a:solidFill>
                            <a:schemeClr val="bg2">
                              <a:lumMod val="50000"/>
                            </a:schemeClr>
                          </a:solidFill>
                          <a:effectLst/>
                          <a:latin typeface="Gabriola" pitchFamily="82" charset="0"/>
                          <a:cs typeface="Times New Roman" pitchFamily="18" charset="0"/>
                        </a:rPr>
                        <a:t>5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Руководитель ППЭ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7"/>
                  </a:ext>
                </a:extLst>
              </a:tr>
              <a:tr h="371619">
                <a:tc>
                  <a:txBody>
                    <a:bodyPr/>
                    <a:lstStyle/>
                    <a:p>
                      <a:pPr algn="ctr"/>
                      <a:r>
                        <a:rPr lang="ru-RU" sz="2000" b="0" i="0" dirty="0">
                          <a:solidFill>
                            <a:schemeClr val="bg2">
                              <a:lumMod val="50000"/>
                            </a:schemeClr>
                          </a:solidFill>
                          <a:effectLst/>
                          <a:latin typeface="Gabriola" pitchFamily="82" charset="0"/>
                          <a:cs typeface="Times New Roman" pitchFamily="18" charset="0"/>
                        </a:rPr>
                        <a:t>6</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Организатор в аудитории ППЭ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18</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8"/>
                  </a:ext>
                </a:extLst>
              </a:tr>
              <a:tr h="371619">
                <a:tc>
                  <a:txBody>
                    <a:bodyPr/>
                    <a:lstStyle/>
                    <a:p>
                      <a:pPr algn="ctr"/>
                      <a:r>
                        <a:rPr lang="ru-RU" sz="2000" b="0" i="0" dirty="0">
                          <a:solidFill>
                            <a:schemeClr val="bg2">
                              <a:lumMod val="50000"/>
                            </a:schemeClr>
                          </a:solidFill>
                          <a:effectLst/>
                          <a:latin typeface="Gabriola" pitchFamily="82" charset="0"/>
                          <a:cs typeface="Times New Roman" pitchFamily="18" charset="0"/>
                        </a:rPr>
                        <a:t>7</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Организатор вне аудитории ППЭ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12</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9"/>
                  </a:ext>
                </a:extLst>
              </a:tr>
              <a:tr h="371619">
                <a:tc>
                  <a:txBody>
                    <a:bodyPr/>
                    <a:lstStyle/>
                    <a:p>
                      <a:pPr algn="ctr"/>
                      <a:r>
                        <a:rPr lang="ru-RU" sz="2000" b="0" i="0" dirty="0">
                          <a:solidFill>
                            <a:schemeClr val="bg2">
                              <a:lumMod val="50000"/>
                            </a:schemeClr>
                          </a:solidFill>
                          <a:effectLst/>
                          <a:latin typeface="Gabriola" pitchFamily="82" charset="0"/>
                          <a:cs typeface="Times New Roman" pitchFamily="18" charset="0"/>
                        </a:rPr>
                        <a:t>8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Член ГЭК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2</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10"/>
                  </a:ext>
                </a:extLst>
              </a:tr>
              <a:tr h="371619">
                <a:tc>
                  <a:txBody>
                    <a:bodyPr/>
                    <a:lstStyle/>
                    <a:p>
                      <a:pPr algn="ctr"/>
                      <a:r>
                        <a:rPr lang="ru-RU" sz="2000" b="0" i="0" dirty="0">
                          <a:solidFill>
                            <a:schemeClr val="bg2">
                              <a:lumMod val="50000"/>
                            </a:schemeClr>
                          </a:solidFill>
                          <a:effectLst/>
                          <a:latin typeface="Gabriola" pitchFamily="82" charset="0"/>
                          <a:cs typeface="Times New Roman" pitchFamily="18" charset="0"/>
                        </a:rPr>
                        <a:t>9</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Технический специалист ППЭ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2</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11"/>
                  </a:ext>
                </a:extLst>
              </a:tr>
              <a:tr h="371619">
                <a:tc>
                  <a:txBody>
                    <a:bodyPr/>
                    <a:lstStyle/>
                    <a:p>
                      <a:pPr algn="ctr"/>
                      <a:r>
                        <a:rPr lang="ru-RU" sz="2000" b="0" i="0" dirty="0">
                          <a:solidFill>
                            <a:schemeClr val="bg2">
                              <a:lumMod val="50000"/>
                            </a:schemeClr>
                          </a:solidFill>
                          <a:effectLst/>
                          <a:latin typeface="Gabriola" pitchFamily="82" charset="0"/>
                          <a:cs typeface="Times New Roman" pitchFamily="18" charset="0"/>
                        </a:rPr>
                        <a:t>10</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a:solidFill>
                            <a:schemeClr val="bg2">
                              <a:lumMod val="50000"/>
                            </a:schemeClr>
                          </a:solidFill>
                          <a:effectLst/>
                          <a:latin typeface="Gabriola" pitchFamily="82" charset="0"/>
                          <a:cs typeface="Times New Roman" pitchFamily="18" charset="0"/>
                        </a:rPr>
                        <a:t>Медицинский работник </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12"/>
                  </a:ext>
                </a:extLst>
              </a:tr>
              <a:tr h="371619">
                <a:tc>
                  <a:txBody>
                    <a:bodyPr/>
                    <a:lstStyle/>
                    <a:p>
                      <a:pPr algn="ctr"/>
                      <a:r>
                        <a:rPr lang="ru-RU" sz="2000" dirty="0">
                          <a:solidFill>
                            <a:schemeClr val="bg2">
                              <a:lumMod val="50000"/>
                            </a:schemeClr>
                          </a:solidFill>
                          <a:effectLst/>
                          <a:latin typeface="Gabriola" pitchFamily="82" charset="0"/>
                          <a:cs typeface="Times New Roman" pitchFamily="18" charset="0"/>
                        </a:rPr>
                        <a:t>11</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a:solidFill>
                            <a:schemeClr val="bg2">
                              <a:lumMod val="50000"/>
                            </a:schemeClr>
                          </a:solidFill>
                          <a:effectLst/>
                          <a:latin typeface="Gabriola" pitchFamily="82" charset="0"/>
                          <a:cs typeface="Times New Roman" pitchFamily="18" charset="0"/>
                        </a:rPr>
                        <a:t>Общественный</a:t>
                      </a:r>
                      <a:r>
                        <a:rPr lang="ru-RU" sz="2000" baseline="0" dirty="0">
                          <a:solidFill>
                            <a:schemeClr val="bg2">
                              <a:lumMod val="50000"/>
                            </a:schemeClr>
                          </a:solidFill>
                          <a:effectLst/>
                          <a:latin typeface="Gabriola" pitchFamily="82" charset="0"/>
                          <a:cs typeface="Times New Roman" pitchFamily="18" charset="0"/>
                        </a:rPr>
                        <a:t> наблюдатель</a:t>
                      </a:r>
                      <a:endParaRPr lang="ru-RU" sz="2000" dirty="0">
                        <a:solidFill>
                          <a:schemeClr val="bg2">
                            <a:lumMod val="50000"/>
                          </a:schemeClr>
                        </a:solidFill>
                        <a:effectLst/>
                        <a:latin typeface="Gabriola" pitchFamily="82" charset="0"/>
                        <a:cs typeface="Times New Roman" pitchFamily="18" charset="0"/>
                      </a:endParaRP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6</a:t>
                      </a:r>
                    </a:p>
                  </a:txBody>
                  <a:tcPr marL="60767" marR="60767" marT="30384" marB="3038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13"/>
                  </a:ext>
                </a:extLst>
              </a:tr>
            </a:tbl>
          </a:graphicData>
        </a:graphic>
      </p:graphicFrame>
      <p:sp>
        <p:nvSpPr>
          <p:cNvPr id="5" name="Rectangle 1"/>
          <p:cNvSpPr>
            <a:spLocks noChangeArrowheads="1"/>
          </p:cNvSpPr>
          <p:nvPr/>
        </p:nvSpPr>
        <p:spPr bwMode="auto">
          <a:xfrm>
            <a:off x="3286125" y="1195229"/>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dirty="0">
                <a:ln>
                  <a:noFill/>
                </a:ln>
                <a:solidFill>
                  <a:schemeClr val="tx1"/>
                </a:solidFill>
                <a:effectLst/>
                <a:latin typeface="Arial" pitchFamily="34" charset="0"/>
                <a:cs typeface="Arial" pitchFamily="34" charset="0"/>
              </a:rPr>
              <a:t/>
            </a:r>
            <a:br>
              <a:rPr kumimoji="0" lang="ru-RU" sz="800" b="0" i="0" u="none" strike="noStrike" cap="none" normalizeH="0" baseline="0" dirty="0">
                <a:ln>
                  <a:noFill/>
                </a:ln>
                <a:solidFill>
                  <a:schemeClr val="tx1"/>
                </a:solidFill>
                <a:effectLst/>
                <a:latin typeface="Arial" pitchFamily="34" charset="0"/>
                <a:cs typeface="Arial" pitchFamily="34" charset="0"/>
              </a:rPr>
            </a:b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28621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682168" cy="1066130"/>
          </a:xfrm>
        </p:spPr>
        <p:txBody>
          <a:bodyPr>
            <a:noAutofit/>
          </a:bodyPr>
          <a:lstStyle/>
          <a:p>
            <a:pPr marL="0" indent="0" algn="ctr">
              <a:buNone/>
            </a:pPr>
            <a:r>
              <a:rPr lang="ru-RU" sz="3200" b="1" dirty="0" smtClean="0">
                <a:solidFill>
                  <a:schemeClr val="bg2">
                    <a:lumMod val="25000"/>
                  </a:schemeClr>
                </a:solidFill>
                <a:effectLst/>
                <a:latin typeface="Gabriola" pitchFamily="82" charset="0"/>
                <a:cs typeface="Times New Roman" pitchFamily="18" charset="0"/>
              </a:rPr>
              <a:t>Выбор экзаменов участниками ГИА по образовательным программам среднего общего образования (ЕГЭ)</a:t>
            </a:r>
            <a:endParaRPr lang="ru-RU" sz="32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3533192846"/>
              </p:ext>
            </p:extLst>
          </p:nvPr>
        </p:nvGraphicFramePr>
        <p:xfrm>
          <a:off x="539552" y="1556792"/>
          <a:ext cx="8147422"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87516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682168" cy="648072"/>
          </a:xfrm>
        </p:spPr>
        <p:txBody>
          <a:bodyPr>
            <a:normAutofit fontScale="90000"/>
          </a:bodyPr>
          <a:lstStyle/>
          <a:p>
            <a:pPr marL="0" indent="0" algn="ctr">
              <a:buNone/>
            </a:pPr>
            <a:r>
              <a:rPr lang="ru-RU" sz="3600" b="1" dirty="0">
                <a:solidFill>
                  <a:schemeClr val="bg2">
                    <a:lumMod val="25000"/>
                  </a:schemeClr>
                </a:solidFill>
                <a:effectLst/>
                <a:latin typeface="Gabriola" pitchFamily="82" charset="0"/>
                <a:cs typeface="Times New Roman" pitchFamily="18" charset="0"/>
              </a:rPr>
              <a:t>Доля участников ЕГЭ по выбору экзаменов </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graphicFrame>
        <p:nvGraphicFramePr>
          <p:cNvPr id="4" name="Объект 3"/>
          <p:cNvGraphicFramePr>
            <a:graphicFrameLocks noGrp="1"/>
          </p:cNvGraphicFramePr>
          <p:nvPr>
            <p:ph idx="4294967295"/>
            <p:extLst>
              <p:ext uri="{D42A27DB-BD31-4B8C-83A1-F6EECF244321}">
                <p14:modId xmlns:p14="http://schemas.microsoft.com/office/powerpoint/2010/main" val="295480529"/>
              </p:ext>
            </p:extLst>
          </p:nvPr>
        </p:nvGraphicFramePr>
        <p:xfrm>
          <a:off x="395535" y="1124745"/>
          <a:ext cx="8280921" cy="5339505"/>
        </p:xfrm>
        <a:graphic>
          <a:graphicData uri="http://schemas.openxmlformats.org/drawingml/2006/table">
            <a:tbl>
              <a:tblPr firstRow="1" bandRow="1">
                <a:tableStyleId>{5C22544A-7EE6-4342-B048-85BDC9FD1C3A}</a:tableStyleId>
              </a:tblPr>
              <a:tblGrid>
                <a:gridCol w="3263175">
                  <a:extLst>
                    <a:ext uri="{9D8B030D-6E8A-4147-A177-3AD203B41FA5}">
                      <a16:colId xmlns="" xmlns:a16="http://schemas.microsoft.com/office/drawing/2014/main" val="20000"/>
                    </a:ext>
                  </a:extLst>
                </a:gridCol>
                <a:gridCol w="1786977">
                  <a:extLst>
                    <a:ext uri="{9D8B030D-6E8A-4147-A177-3AD203B41FA5}">
                      <a16:colId xmlns="" xmlns:a16="http://schemas.microsoft.com/office/drawing/2014/main" val="20001"/>
                    </a:ext>
                  </a:extLst>
                </a:gridCol>
                <a:gridCol w="1631589">
                  <a:extLst>
                    <a:ext uri="{9D8B030D-6E8A-4147-A177-3AD203B41FA5}">
                      <a16:colId xmlns="" xmlns:a16="http://schemas.microsoft.com/office/drawing/2014/main" val="20002"/>
                    </a:ext>
                  </a:extLst>
                </a:gridCol>
                <a:gridCol w="1599180">
                  <a:extLst>
                    <a:ext uri="{9D8B030D-6E8A-4147-A177-3AD203B41FA5}">
                      <a16:colId xmlns="" xmlns:a16="http://schemas.microsoft.com/office/drawing/2014/main" val="20003"/>
                    </a:ext>
                  </a:extLst>
                </a:gridCol>
              </a:tblGrid>
              <a:tr h="535705">
                <a:tc>
                  <a:txBody>
                    <a:bodyPr/>
                    <a:lstStyle/>
                    <a:p>
                      <a:pPr algn="ctr"/>
                      <a:r>
                        <a:rPr lang="ru-RU" sz="2800" dirty="0">
                          <a:solidFill>
                            <a:schemeClr val="bg2">
                              <a:lumMod val="50000"/>
                            </a:schemeClr>
                          </a:solidFill>
                          <a:latin typeface="Gabriola" pitchFamily="82" charset="0"/>
                          <a:cs typeface="Times New Roman" pitchFamily="18" charset="0"/>
                        </a:rPr>
                        <a:t>Предмет</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2019</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2020</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динамика</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0"/>
                  </a:ext>
                </a:extLst>
              </a:tr>
              <a:tr h="4801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dirty="0">
                          <a:solidFill>
                            <a:schemeClr val="bg2">
                              <a:lumMod val="50000"/>
                            </a:schemeClr>
                          </a:solidFill>
                          <a:latin typeface="Gabriola" pitchFamily="82" charset="0"/>
                          <a:cs typeface="Times New Roman" pitchFamily="18" charset="0"/>
                        </a:rPr>
                        <a:t>Физика                           </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13 – 23%</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13 – 22,4%</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sym typeface="Wingdings"/>
                        </a:rPr>
                        <a:t>     </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1"/>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Химия</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7 – 12,7%</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7 – 12%</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2"/>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Биология</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14 – 25,5%</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17 – 29,3%</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3"/>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История</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7 – 12,7%</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14 – 24,71</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4"/>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География</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5 – 9%</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7 – 12%</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5"/>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Обществознание</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25 – 45,5%</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33 – 56,9%</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6"/>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Литература</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2 – 4%</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1 – 1,7%</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7"/>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Математика профиль</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39 – 71%</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34 – 56,9%</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8"/>
                  </a:ext>
                </a:extLst>
              </a:tr>
              <a:tr h="535705">
                <a:tc>
                  <a:txBody>
                    <a:bodyPr/>
                    <a:lstStyle/>
                    <a:p>
                      <a:pPr algn="ctr"/>
                      <a:r>
                        <a:rPr lang="ru-RU" sz="2800" dirty="0">
                          <a:solidFill>
                            <a:schemeClr val="bg2">
                              <a:lumMod val="50000"/>
                            </a:schemeClr>
                          </a:solidFill>
                          <a:latin typeface="Gabriola" pitchFamily="82" charset="0"/>
                          <a:cs typeface="Times New Roman" pitchFamily="18" charset="0"/>
                        </a:rPr>
                        <a:t>ИКТ</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6 – 11%</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algn="ctr"/>
                      <a:r>
                        <a:rPr lang="ru-RU" sz="2800" dirty="0">
                          <a:solidFill>
                            <a:schemeClr val="bg2">
                              <a:lumMod val="50000"/>
                            </a:schemeClr>
                          </a:solidFill>
                          <a:latin typeface="Gabriola" pitchFamily="82" charset="0"/>
                          <a:cs typeface="Times New Roman" pitchFamily="18" charset="0"/>
                        </a:rPr>
                        <a:t>5 – 8%</a:t>
                      </a: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dirty="0">
                          <a:solidFill>
                            <a:schemeClr val="bg2">
                              <a:lumMod val="50000"/>
                            </a:schemeClr>
                          </a:solidFill>
                          <a:latin typeface="Gabriola" pitchFamily="82" charset="0"/>
                          <a:cs typeface="Times New Roman" pitchFamily="18" charset="0"/>
                          <a:sym typeface="Wingdings"/>
                        </a:rPr>
                        <a:t></a:t>
                      </a:r>
                      <a:endParaRPr lang="ru-RU" sz="2800" dirty="0">
                        <a:solidFill>
                          <a:schemeClr val="bg2">
                            <a:lumMod val="50000"/>
                          </a:schemeClr>
                        </a:solidFill>
                        <a:latin typeface="Gabriola" pitchFamily="82" charset="0"/>
                        <a:cs typeface="Times New Roman" pitchFamily="18" charset="0"/>
                      </a:endParaRPr>
                    </a:p>
                  </a:txBody>
                  <a:tcPr>
                    <a:gradFill flip="none" rotWithShape="1">
                      <a:gsLst>
                        <a:gs pos="0">
                          <a:schemeClr val="bg2">
                            <a:lumMod val="90000"/>
                          </a:schemeClr>
                        </a:gs>
                        <a:gs pos="50000">
                          <a:schemeClr val="accent2">
                            <a:lumMod val="20000"/>
                            <a:lumOff val="80000"/>
                          </a:schemeClr>
                        </a:gs>
                        <a:gs pos="100000">
                          <a:schemeClr val="bg1"/>
                        </a:gs>
                      </a:gsLst>
                      <a:lin ang="2700000" scaled="1"/>
                      <a:tileRect/>
                    </a:gra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595123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899592" y="188640"/>
            <a:ext cx="7543800" cy="648072"/>
          </a:xfrm>
        </p:spPr>
        <p:txBody>
          <a:bodyPr>
            <a:noAutofit/>
          </a:bodyPr>
          <a:lstStyle/>
          <a:p>
            <a:pPr marL="0" indent="0" algn="ctr">
              <a:buNone/>
            </a:pPr>
            <a:r>
              <a:rPr lang="ru-RU" sz="3200" dirty="0" smtClean="0">
                <a:solidFill>
                  <a:srgbClr val="B4DCFA">
                    <a:lumMod val="25000"/>
                  </a:srgbClr>
                </a:solidFill>
                <a:effectLst/>
                <a:latin typeface="Gabriola" pitchFamily="82" charset="0"/>
                <a:cs typeface="Times New Roman" pitchFamily="18" charset="0"/>
              </a:rPr>
              <a:t>Итоги ЕГЭ - 2020</a:t>
            </a:r>
            <a:endParaRPr lang="ru-RU" sz="3200" b="1" dirty="0">
              <a:solidFill>
                <a:schemeClr val="bg2">
                  <a:lumMod val="25000"/>
                </a:schemeClr>
              </a:solidFill>
              <a:latin typeface="Gabriola" pitchFamily="82"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960841792"/>
              </p:ext>
            </p:extLst>
          </p:nvPr>
        </p:nvGraphicFramePr>
        <p:xfrm>
          <a:off x="539552" y="764704"/>
          <a:ext cx="8136905" cy="5904656"/>
        </p:xfrm>
        <a:graphic>
          <a:graphicData uri="http://schemas.openxmlformats.org/drawingml/2006/table">
            <a:tbl>
              <a:tblPr firstRow="1" bandRow="1">
                <a:tableStyleId>{5C22544A-7EE6-4342-B048-85BDC9FD1C3A}</a:tableStyleId>
              </a:tblPr>
              <a:tblGrid>
                <a:gridCol w="2092346">
                  <a:extLst>
                    <a:ext uri="{9D8B030D-6E8A-4147-A177-3AD203B41FA5}">
                      <a16:colId xmlns="" xmlns:a16="http://schemas.microsoft.com/office/drawing/2014/main" val="20000"/>
                    </a:ext>
                  </a:extLst>
                </a:gridCol>
                <a:gridCol w="766565">
                  <a:extLst>
                    <a:ext uri="{9D8B030D-6E8A-4147-A177-3AD203B41FA5}">
                      <a16:colId xmlns="" xmlns:a16="http://schemas.microsoft.com/office/drawing/2014/main" val="20001"/>
                    </a:ext>
                  </a:extLst>
                </a:gridCol>
                <a:gridCol w="705828">
                  <a:extLst>
                    <a:ext uri="{9D8B030D-6E8A-4147-A177-3AD203B41FA5}">
                      <a16:colId xmlns="" xmlns:a16="http://schemas.microsoft.com/office/drawing/2014/main" val="20002"/>
                    </a:ext>
                  </a:extLst>
                </a:gridCol>
                <a:gridCol w="852438">
                  <a:extLst>
                    <a:ext uri="{9D8B030D-6E8A-4147-A177-3AD203B41FA5}">
                      <a16:colId xmlns="" xmlns:a16="http://schemas.microsoft.com/office/drawing/2014/main" val="20003"/>
                    </a:ext>
                  </a:extLst>
                </a:gridCol>
                <a:gridCol w="697448">
                  <a:extLst>
                    <a:ext uri="{9D8B030D-6E8A-4147-A177-3AD203B41FA5}">
                      <a16:colId xmlns="" xmlns:a16="http://schemas.microsoft.com/office/drawing/2014/main" val="20004"/>
                    </a:ext>
                  </a:extLst>
                </a:gridCol>
                <a:gridCol w="774943">
                  <a:extLst>
                    <a:ext uri="{9D8B030D-6E8A-4147-A177-3AD203B41FA5}">
                      <a16:colId xmlns="" xmlns:a16="http://schemas.microsoft.com/office/drawing/2014/main" val="20005"/>
                    </a:ext>
                  </a:extLst>
                </a:gridCol>
                <a:gridCol w="852438">
                  <a:extLst>
                    <a:ext uri="{9D8B030D-6E8A-4147-A177-3AD203B41FA5}">
                      <a16:colId xmlns="" xmlns:a16="http://schemas.microsoft.com/office/drawing/2014/main" val="20006"/>
                    </a:ext>
                  </a:extLst>
                </a:gridCol>
                <a:gridCol w="1394899">
                  <a:extLst>
                    <a:ext uri="{9D8B030D-6E8A-4147-A177-3AD203B41FA5}">
                      <a16:colId xmlns="" xmlns:a16="http://schemas.microsoft.com/office/drawing/2014/main" val="20007"/>
                    </a:ext>
                  </a:extLst>
                </a:gridCol>
              </a:tblGrid>
              <a:tr h="216024">
                <a:tc rowSpan="2">
                  <a:txBody>
                    <a:bodyPr/>
                    <a:lstStyle/>
                    <a:p>
                      <a:pPr algn="ctr"/>
                      <a:r>
                        <a:rPr lang="ru-RU" sz="2000" dirty="0" smtClean="0">
                          <a:solidFill>
                            <a:schemeClr val="bg2">
                              <a:lumMod val="50000"/>
                            </a:schemeClr>
                          </a:solidFill>
                          <a:latin typeface="Gabriola" pitchFamily="82" charset="0"/>
                          <a:cs typeface="Times New Roman" pitchFamily="18" charset="0"/>
                        </a:rPr>
                        <a:t>предмет</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rPr>
                        <a:t>2018-2019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hMerge="1">
                  <a:txBody>
                    <a:bodyPr/>
                    <a:lstStyle/>
                    <a:p>
                      <a:endParaRPr lang="ru-RU" dirty="0"/>
                    </a:p>
                  </a:txBody>
                  <a:tcPr/>
                </a:tc>
                <a:tc hMerge="1">
                  <a:txBody>
                    <a:bodyPr/>
                    <a:lstStyle/>
                    <a:p>
                      <a:endParaRPr lang="ru-RU" dirty="0"/>
                    </a:p>
                  </a:txBody>
                  <a:tcPr/>
                </a:tc>
                <a:tc gridSpan="3">
                  <a:txBody>
                    <a:bodyPr/>
                    <a:lstStyle/>
                    <a:p>
                      <a:pPr algn="ctr"/>
                      <a:r>
                        <a:rPr lang="ru-RU" sz="2000" dirty="0">
                          <a:solidFill>
                            <a:schemeClr val="bg2">
                              <a:lumMod val="50000"/>
                            </a:schemeClr>
                          </a:solidFill>
                          <a:latin typeface="Gabriola" pitchFamily="82" charset="0"/>
                          <a:cs typeface="Times New Roman" pitchFamily="18" charset="0"/>
                        </a:rPr>
                        <a:t>2019-2020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hMerge="1">
                  <a:txBody>
                    <a:bodyPr/>
                    <a:lstStyle/>
                    <a:p>
                      <a:endParaRPr lang="ru-RU" dirty="0"/>
                    </a:p>
                  </a:txBody>
                  <a:tcPr/>
                </a:tc>
                <a:tc hMerge="1">
                  <a:txBody>
                    <a:bodyPr/>
                    <a:lstStyle/>
                    <a:p>
                      <a:endParaRPr lang="ru-RU" dirty="0"/>
                    </a:p>
                  </a:txBody>
                  <a:tcPr/>
                </a:tc>
                <a:tc rowSpan="2">
                  <a:txBody>
                    <a:bodyPr/>
                    <a:lstStyle/>
                    <a:p>
                      <a:pPr algn="ctr"/>
                      <a:endParaRPr lang="ru-RU" sz="2000" dirty="0">
                        <a:solidFill>
                          <a:schemeClr val="bg2">
                            <a:lumMod val="50000"/>
                          </a:schemeClr>
                        </a:solidFill>
                        <a:latin typeface="Gabriola" pitchFamily="82" charset="0"/>
                        <a:cs typeface="Times New Roman" pitchFamily="18" charset="0"/>
                      </a:endParaRPr>
                    </a:p>
                    <a:p>
                      <a:pPr algn="ctr"/>
                      <a:r>
                        <a:rPr lang="ru-RU" sz="2000" dirty="0">
                          <a:solidFill>
                            <a:schemeClr val="bg2">
                              <a:lumMod val="50000"/>
                            </a:schemeClr>
                          </a:solidFill>
                          <a:latin typeface="Gabriola" pitchFamily="82" charset="0"/>
                          <a:cs typeface="Times New Roman" pitchFamily="18" charset="0"/>
                        </a:rPr>
                        <a:t>примечание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extLst>
                  <a:ext uri="{0D108BD9-81ED-4DB2-BD59-A6C34878D82A}">
                    <a16:rowId xmlns="" xmlns:a16="http://schemas.microsoft.com/office/drawing/2014/main" val="10000"/>
                  </a:ext>
                </a:extLst>
              </a:tr>
              <a:tr h="22973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txBody>
                  <a:tcPr/>
                </a:tc>
                <a:tc>
                  <a:txBody>
                    <a:bodyPr/>
                    <a:lstStyle/>
                    <a:p>
                      <a:pPr algn="ctr"/>
                      <a:r>
                        <a:rPr lang="ru-RU" sz="2000" dirty="0">
                          <a:solidFill>
                            <a:schemeClr val="bg2">
                              <a:lumMod val="50000"/>
                            </a:schemeClr>
                          </a:solidFill>
                          <a:latin typeface="Gabriola" pitchFamily="82" charset="0"/>
                          <a:cs typeface="Times New Roman" pitchFamily="18" charset="0"/>
                        </a:rPr>
                        <a:t>чел.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a:txBody>
                    <a:bodyPr/>
                    <a:lstStyle/>
                    <a:p>
                      <a:pPr algn="ctr"/>
                      <a:r>
                        <a:rPr lang="ru-RU" sz="2000" dirty="0">
                          <a:solidFill>
                            <a:schemeClr val="bg2">
                              <a:lumMod val="50000"/>
                            </a:schemeClr>
                          </a:solidFill>
                          <a:latin typeface="Gabriola" pitchFamily="82"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a:txBody>
                    <a:bodyPr/>
                    <a:lstStyle/>
                    <a:p>
                      <a:pPr algn="ctr"/>
                      <a:r>
                        <a:rPr lang="ru-RU" sz="2000" dirty="0" err="1">
                          <a:solidFill>
                            <a:schemeClr val="bg2">
                              <a:lumMod val="50000"/>
                            </a:schemeClr>
                          </a:solidFill>
                          <a:latin typeface="Gabriola" pitchFamily="82" charset="0"/>
                          <a:cs typeface="Times New Roman" pitchFamily="18" charset="0"/>
                        </a:rPr>
                        <a:t>ср.б</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a:txBody>
                    <a:bodyPr/>
                    <a:lstStyle/>
                    <a:p>
                      <a:pPr algn="ctr"/>
                      <a:r>
                        <a:rPr lang="ru-RU" sz="2000" dirty="0">
                          <a:solidFill>
                            <a:schemeClr val="bg2">
                              <a:lumMod val="50000"/>
                            </a:schemeClr>
                          </a:solidFill>
                          <a:latin typeface="Gabriola" pitchFamily="82" charset="0"/>
                          <a:cs typeface="Times New Roman" pitchFamily="18" charset="0"/>
                        </a:rPr>
                        <a:t>чел.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a:txBody>
                    <a:bodyPr/>
                    <a:lstStyle/>
                    <a:p>
                      <a:pPr algn="ctr"/>
                      <a:r>
                        <a:rPr lang="ru-RU" sz="2000" dirty="0">
                          <a:solidFill>
                            <a:schemeClr val="bg2">
                              <a:lumMod val="50000"/>
                            </a:schemeClr>
                          </a:solidFill>
                          <a:latin typeface="Gabriola" pitchFamily="82"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a:txBody>
                    <a:bodyPr/>
                    <a:lstStyle/>
                    <a:p>
                      <a:pPr algn="ctr"/>
                      <a:r>
                        <a:rPr lang="ru-RU" sz="2000" dirty="0" err="1">
                          <a:solidFill>
                            <a:schemeClr val="bg2">
                              <a:lumMod val="50000"/>
                            </a:schemeClr>
                          </a:solidFill>
                          <a:latin typeface="Gabriola" pitchFamily="82" charset="0"/>
                          <a:cs typeface="Times New Roman" pitchFamily="18" charset="0"/>
                        </a:rPr>
                        <a:t>ср.б</a:t>
                      </a:r>
                      <a:r>
                        <a:rPr lang="ru-RU" sz="2000" dirty="0">
                          <a:solidFill>
                            <a:schemeClr val="bg2">
                              <a:lumMod val="50000"/>
                            </a:schemeClr>
                          </a:solidFill>
                          <a:latin typeface="Gabriola" pitchFamily="82" charset="0"/>
                          <a:cs typeface="Times New Roman"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bg2">
                            <a:lumMod val="90000"/>
                          </a:schemeClr>
                        </a:gs>
                        <a:gs pos="50000">
                          <a:schemeClr val="accent2">
                            <a:lumMod val="20000"/>
                            <a:lumOff val="80000"/>
                          </a:schemeClr>
                        </a:gs>
                        <a:gs pos="100000">
                          <a:schemeClr val="bg1"/>
                        </a:gs>
                      </a:gsLst>
                      <a:lin ang="5400000" scaled="0"/>
                      <a:tileRect/>
                    </a:gradFill>
                  </a:tcPr>
                </a:tc>
                <a:tc vMerge="1">
                  <a:txBody>
                    <a:bodyPr/>
                    <a:lstStyle/>
                    <a:p>
                      <a:endParaRPr lang="ru-RU" sz="1400" dirty="0"/>
                    </a:p>
                  </a:txBody>
                  <a:tcPr/>
                </a:tc>
                <a:extLst>
                  <a:ext uri="{0D108BD9-81ED-4DB2-BD59-A6C34878D82A}">
                    <a16:rowId xmlns="" xmlns:a16="http://schemas.microsoft.com/office/drawing/2014/main" val="10001"/>
                  </a:ext>
                </a:extLst>
              </a:tr>
              <a:tr h="3592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rPr>
                        <a:t>Русский язык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2"/>
                  </a:ext>
                </a:extLst>
              </a:tr>
              <a:tr h="3760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rPr>
                        <a:t>Математика (проф.)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3"/>
                  </a:ext>
                </a:extLst>
              </a:tr>
              <a:tr h="359211">
                <a:tc>
                  <a:txBody>
                    <a:bodyPr/>
                    <a:lstStyle/>
                    <a:p>
                      <a:pPr algn="ctr"/>
                      <a:r>
                        <a:rPr lang="ru-RU" sz="2000" dirty="0">
                          <a:solidFill>
                            <a:schemeClr val="bg2">
                              <a:lumMod val="50000"/>
                            </a:schemeClr>
                          </a:solidFill>
                          <a:latin typeface="Gabriola" pitchFamily="82" charset="0"/>
                          <a:cs typeface="Times New Roman" pitchFamily="18" charset="0"/>
                        </a:rPr>
                        <a:t>Химия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4"/>
                  </a:ext>
                </a:extLst>
              </a:tr>
              <a:tr h="282312">
                <a:tc>
                  <a:txBody>
                    <a:bodyPr/>
                    <a:lstStyle/>
                    <a:p>
                      <a:pPr algn="ctr"/>
                      <a:r>
                        <a:rPr lang="ru-RU" sz="2000" dirty="0">
                          <a:solidFill>
                            <a:schemeClr val="bg2">
                              <a:lumMod val="50000"/>
                            </a:schemeClr>
                          </a:solidFill>
                          <a:latin typeface="Gabriola" pitchFamily="82" charset="0"/>
                          <a:cs typeface="Times New Roman" pitchFamily="18" charset="0"/>
                        </a:rPr>
                        <a:t>Биология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95,8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5"/>
                  </a:ext>
                </a:extLst>
              </a:tr>
              <a:tr h="359211">
                <a:tc>
                  <a:txBody>
                    <a:bodyPr/>
                    <a:lstStyle/>
                    <a:p>
                      <a:pPr algn="ctr"/>
                      <a:r>
                        <a:rPr lang="ru-RU" sz="2000" dirty="0">
                          <a:solidFill>
                            <a:schemeClr val="bg2">
                              <a:lumMod val="50000"/>
                            </a:schemeClr>
                          </a:solidFill>
                          <a:latin typeface="Gabriola" pitchFamily="82" charset="0"/>
                          <a:cs typeface="Times New Roman" pitchFamily="18" charset="0"/>
                        </a:rPr>
                        <a:t>География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6"/>
                  </a:ext>
                </a:extLst>
              </a:tr>
              <a:tr h="359211">
                <a:tc>
                  <a:txBody>
                    <a:bodyPr/>
                    <a:lstStyle/>
                    <a:p>
                      <a:pPr algn="ctr"/>
                      <a:r>
                        <a:rPr lang="ru-RU" sz="2000" dirty="0">
                          <a:solidFill>
                            <a:schemeClr val="bg2">
                              <a:lumMod val="50000"/>
                            </a:schemeClr>
                          </a:solidFill>
                          <a:latin typeface="Gabriola" pitchFamily="82" charset="0"/>
                          <a:cs typeface="Times New Roman" pitchFamily="18" charset="0"/>
                        </a:rPr>
                        <a:t>Обществознание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7"/>
                  </a:ext>
                </a:extLst>
              </a:tr>
              <a:tr h="359211">
                <a:tc>
                  <a:txBody>
                    <a:bodyPr/>
                    <a:lstStyle/>
                    <a:p>
                      <a:pPr algn="ctr"/>
                      <a:r>
                        <a:rPr lang="ru-RU" sz="2000" dirty="0">
                          <a:solidFill>
                            <a:schemeClr val="bg2">
                              <a:lumMod val="50000"/>
                            </a:schemeClr>
                          </a:solidFill>
                          <a:latin typeface="Gabriola" pitchFamily="82" charset="0"/>
                          <a:cs typeface="Times New Roman" pitchFamily="18" charset="0"/>
                        </a:rPr>
                        <a:t>Литература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8"/>
                  </a:ext>
                </a:extLst>
              </a:tr>
              <a:tr h="461352">
                <a:tc>
                  <a:txBody>
                    <a:bodyPr/>
                    <a:lstStyle/>
                    <a:p>
                      <a:pPr algn="ctr"/>
                      <a:r>
                        <a:rPr lang="ru-RU" sz="2000" dirty="0">
                          <a:solidFill>
                            <a:schemeClr val="bg2">
                              <a:lumMod val="50000"/>
                            </a:schemeClr>
                          </a:solidFill>
                          <a:latin typeface="Gabriola" pitchFamily="82" charset="0"/>
                          <a:cs typeface="Times New Roman" pitchFamily="18" charset="0"/>
                        </a:rPr>
                        <a:t>Иностранный язык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09"/>
                  </a:ext>
                </a:extLst>
              </a:tr>
              <a:tr h="321998">
                <a:tc>
                  <a:txBody>
                    <a:bodyPr/>
                    <a:lstStyle/>
                    <a:p>
                      <a:pPr algn="ctr"/>
                      <a:r>
                        <a:rPr lang="ru-RU" sz="2000" dirty="0">
                          <a:solidFill>
                            <a:schemeClr val="bg2">
                              <a:lumMod val="50000"/>
                            </a:schemeClr>
                          </a:solidFill>
                          <a:latin typeface="Gabriola" pitchFamily="82" charset="0"/>
                          <a:cs typeface="Times New Roman" pitchFamily="18" charset="0"/>
                        </a:rPr>
                        <a:t>Физика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10"/>
                  </a:ext>
                </a:extLst>
              </a:tr>
              <a:tr h="508882">
                <a:tc>
                  <a:txBody>
                    <a:bodyPr/>
                    <a:lstStyle/>
                    <a:p>
                      <a:pPr algn="ctr"/>
                      <a:r>
                        <a:rPr lang="ru-RU" sz="2000" dirty="0">
                          <a:solidFill>
                            <a:schemeClr val="bg2">
                              <a:lumMod val="50000"/>
                            </a:schemeClr>
                          </a:solidFill>
                          <a:latin typeface="Gabriola" pitchFamily="82" charset="0"/>
                          <a:cs typeface="Times New Roman" pitchFamily="18" charset="0"/>
                        </a:rPr>
                        <a:t>История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11"/>
                  </a:ext>
                </a:extLst>
              </a:tr>
              <a:tr h="484342">
                <a:tc>
                  <a:txBody>
                    <a:bodyPr/>
                    <a:lstStyle/>
                    <a:p>
                      <a:pPr algn="ctr"/>
                      <a:r>
                        <a:rPr lang="ru-RU" sz="2000" dirty="0">
                          <a:solidFill>
                            <a:schemeClr val="bg2">
                              <a:lumMod val="50000"/>
                            </a:schemeClr>
                          </a:solidFill>
                          <a:latin typeface="Gabriola" pitchFamily="82" charset="0"/>
                          <a:cs typeface="Times New Roman" pitchFamily="18" charset="0"/>
                        </a:rPr>
                        <a:t>ИКТ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83,5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a:solidFill>
                            <a:schemeClr val="bg2">
                              <a:lumMod val="50000"/>
                            </a:schemeClr>
                          </a:solidFill>
                          <a:latin typeface="Gabriola" pitchFamily="82" charset="0"/>
                          <a:cs typeface="Times New Roman" pitchFamily="18" charset="0"/>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solidFill>
                            <a:schemeClr val="bg2">
                              <a:lumMod val="50000"/>
                            </a:schemeClr>
                          </a:solidFill>
                          <a:latin typeface="Gabriola" pitchFamily="82" charset="0"/>
                          <a:cs typeface="Times New Roman" pitchFamily="18" charset="0"/>
                          <a:sym typeface="Wingdings"/>
                        </a:rPr>
                        <a:t></a:t>
                      </a:r>
                      <a:endParaRPr lang="ru-RU" sz="2000" dirty="0">
                        <a:solidFill>
                          <a:schemeClr val="bg2">
                            <a:lumMod val="50000"/>
                          </a:schemeClr>
                        </a:solidFill>
                        <a:latin typeface="Gabriola" pitchFamily="82"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4238923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0"/>
            <a:ext cx="8352928" cy="1077218"/>
          </a:xfrm>
          <a:prstGeom prst="rect">
            <a:avLst/>
          </a:prstGeom>
        </p:spPr>
        <p:txBody>
          <a:bodyPr wrap="square">
            <a:spAutoFit/>
          </a:bodyPr>
          <a:lstStyle/>
          <a:p>
            <a:pPr algn="ctr"/>
            <a:r>
              <a:rPr lang="ru-RU" sz="3200" b="1" dirty="0">
                <a:solidFill>
                  <a:schemeClr val="bg2">
                    <a:lumMod val="25000"/>
                  </a:schemeClr>
                </a:solidFill>
                <a:latin typeface="Gabriola" pitchFamily="82" charset="0"/>
                <a:cs typeface="Times New Roman" pitchFamily="18" charset="0"/>
              </a:rPr>
              <a:t>Список участников ЕГЭ, </a:t>
            </a:r>
          </a:p>
          <a:p>
            <a:pPr algn="ctr"/>
            <a:r>
              <a:rPr lang="ru-RU" sz="3200" b="1" dirty="0">
                <a:solidFill>
                  <a:schemeClr val="bg2">
                    <a:lumMod val="25000"/>
                  </a:schemeClr>
                </a:solidFill>
                <a:latin typeface="Gabriola" pitchFamily="82" charset="0"/>
                <a:cs typeface="Times New Roman" pitchFamily="18" charset="0"/>
              </a:rPr>
              <a:t>набравших наибольшее количество баллов 2019-2020  </a:t>
            </a:r>
            <a:r>
              <a:rPr lang="ru-RU" sz="3200" b="1" dirty="0" err="1" smtClean="0">
                <a:solidFill>
                  <a:schemeClr val="bg2">
                    <a:lumMod val="25000"/>
                  </a:schemeClr>
                </a:solidFill>
                <a:latin typeface="Gabriola" pitchFamily="82" charset="0"/>
                <a:cs typeface="Times New Roman" pitchFamily="18" charset="0"/>
              </a:rPr>
              <a:t>уч.год</a:t>
            </a:r>
            <a:endParaRPr lang="ru-RU" sz="3200" b="1" dirty="0">
              <a:solidFill>
                <a:schemeClr val="bg2">
                  <a:lumMod val="25000"/>
                </a:schemeClr>
              </a:solidFill>
              <a:latin typeface="Gabriola" pitchFamily="82"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113478404"/>
              </p:ext>
            </p:extLst>
          </p:nvPr>
        </p:nvGraphicFramePr>
        <p:xfrm>
          <a:off x="503547" y="1154311"/>
          <a:ext cx="8136905" cy="5464413"/>
        </p:xfrm>
        <a:graphic>
          <a:graphicData uri="http://schemas.openxmlformats.org/drawingml/2006/table">
            <a:tbl>
              <a:tblPr firstRow="1" firstCol="1" bandRow="1">
                <a:tableStyleId>{5C22544A-7EE6-4342-B048-85BDC9FD1C3A}</a:tableStyleId>
              </a:tblPr>
              <a:tblGrid>
                <a:gridCol w="2317453">
                  <a:extLst>
                    <a:ext uri="{9D8B030D-6E8A-4147-A177-3AD203B41FA5}">
                      <a16:colId xmlns="" xmlns:a16="http://schemas.microsoft.com/office/drawing/2014/main" val="20000"/>
                    </a:ext>
                  </a:extLst>
                </a:gridCol>
                <a:gridCol w="2320583">
                  <a:extLst>
                    <a:ext uri="{9D8B030D-6E8A-4147-A177-3AD203B41FA5}">
                      <a16:colId xmlns="" xmlns:a16="http://schemas.microsoft.com/office/drawing/2014/main" val="20001"/>
                    </a:ext>
                  </a:extLst>
                </a:gridCol>
                <a:gridCol w="2058708">
                  <a:extLst>
                    <a:ext uri="{9D8B030D-6E8A-4147-A177-3AD203B41FA5}">
                      <a16:colId xmlns="" xmlns:a16="http://schemas.microsoft.com/office/drawing/2014/main" val="20002"/>
                    </a:ext>
                  </a:extLst>
                </a:gridCol>
                <a:gridCol w="1440161">
                  <a:extLst>
                    <a:ext uri="{9D8B030D-6E8A-4147-A177-3AD203B41FA5}">
                      <a16:colId xmlns="" xmlns:a16="http://schemas.microsoft.com/office/drawing/2014/main" val="20003"/>
                    </a:ext>
                  </a:extLst>
                </a:gridCol>
              </a:tblGrid>
              <a:tr h="687473">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ФИ </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ОО</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Предмет </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Количество баллов </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0"/>
                  </a:ext>
                </a:extLst>
              </a:tr>
              <a:tr h="362516">
                <a:tc>
                  <a:txBody>
                    <a:bodyPr/>
                    <a:lstStyle/>
                    <a:p>
                      <a:pPr algn="ctr">
                        <a:lnSpc>
                          <a:spcPct val="100000"/>
                        </a:lnSpc>
                        <a:spcAft>
                          <a:spcPts val="0"/>
                        </a:spcAft>
                      </a:pPr>
                      <a:r>
                        <a:rPr lang="ru-RU" sz="2400" dirty="0" err="1">
                          <a:solidFill>
                            <a:schemeClr val="bg2">
                              <a:lumMod val="50000"/>
                            </a:schemeClr>
                          </a:solidFill>
                          <a:effectLst/>
                          <a:latin typeface="Gabriola" pitchFamily="82" charset="0"/>
                          <a:cs typeface="Times New Roman" pitchFamily="18" charset="0"/>
                        </a:rPr>
                        <a:t>Бражкина</a:t>
                      </a:r>
                      <a:r>
                        <a:rPr lang="ru-RU" sz="2400" baseline="0" dirty="0">
                          <a:solidFill>
                            <a:schemeClr val="bg2">
                              <a:lumMod val="50000"/>
                            </a:schemeClr>
                          </a:solidFill>
                          <a:effectLst/>
                          <a:latin typeface="Gabriola" pitchFamily="82" charset="0"/>
                          <a:cs typeface="Times New Roman" pitchFamily="18" charset="0"/>
                        </a:rPr>
                        <a:t> Эвелина</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Белоевская СОШ</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Русский язык</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96</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1"/>
                  </a:ext>
                </a:extLst>
              </a:tr>
              <a:tr h="362516">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Попова Дарья</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Ленинская 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96</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2"/>
                  </a:ext>
                </a:extLst>
              </a:tr>
              <a:tr h="414749">
                <a:tc>
                  <a:txBody>
                    <a:bodyPr/>
                    <a:lstStyle/>
                    <a:p>
                      <a:pPr algn="ctr">
                        <a:lnSpc>
                          <a:spcPct val="100000"/>
                        </a:lnSpc>
                        <a:spcAft>
                          <a:spcPts val="0"/>
                        </a:spcAft>
                      </a:pPr>
                      <a:r>
                        <a:rPr lang="ru-RU" sz="2400" dirty="0" err="1">
                          <a:solidFill>
                            <a:schemeClr val="bg2">
                              <a:lumMod val="50000"/>
                            </a:schemeClr>
                          </a:solidFill>
                          <a:effectLst/>
                          <a:latin typeface="Gabriola" pitchFamily="82" charset="0"/>
                          <a:ea typeface="Times New Roman"/>
                          <a:cs typeface="Times New Roman" pitchFamily="18" charset="0"/>
                        </a:rPr>
                        <a:t>Симанова</a:t>
                      </a:r>
                      <a:r>
                        <a:rPr lang="ru-RU" sz="2400" dirty="0">
                          <a:solidFill>
                            <a:schemeClr val="bg2">
                              <a:lumMod val="50000"/>
                            </a:schemeClr>
                          </a:solidFill>
                          <a:effectLst/>
                          <a:latin typeface="Gabriola" pitchFamily="82" charset="0"/>
                          <a:ea typeface="Times New Roman"/>
                          <a:cs typeface="Times New Roman" pitchFamily="18" charset="0"/>
                        </a:rPr>
                        <a:t> Наталья</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В-</a:t>
                      </a:r>
                      <a:r>
                        <a:rPr lang="ru-RU" sz="2400" dirty="0" err="1">
                          <a:solidFill>
                            <a:schemeClr val="bg2">
                              <a:lumMod val="50000"/>
                            </a:schemeClr>
                          </a:solidFill>
                          <a:effectLst/>
                          <a:latin typeface="Gabriola" pitchFamily="82" charset="0"/>
                          <a:ea typeface="Times New Roman"/>
                          <a:cs typeface="Times New Roman" pitchFamily="18" charset="0"/>
                        </a:rPr>
                        <a:t>Иньвенская</a:t>
                      </a:r>
                      <a:r>
                        <a:rPr lang="ru-RU" sz="2400" dirty="0">
                          <a:solidFill>
                            <a:schemeClr val="bg2">
                              <a:lumMod val="50000"/>
                            </a:schemeClr>
                          </a:solidFill>
                          <a:effectLst/>
                          <a:latin typeface="Gabriola" pitchFamily="82" charset="0"/>
                          <a:ea typeface="Times New Roman"/>
                          <a:cs typeface="Times New Roman" pitchFamily="18" charset="0"/>
                        </a:rPr>
                        <a:t> 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91</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3"/>
                  </a:ext>
                </a:extLst>
              </a:tr>
              <a:tr h="414749">
                <a:tc>
                  <a:txBody>
                    <a:bodyPr/>
                    <a:lstStyle/>
                    <a:p>
                      <a:pPr algn="ctr">
                        <a:lnSpc>
                          <a:spcPct val="100000"/>
                        </a:lnSpc>
                        <a:spcAft>
                          <a:spcPts val="0"/>
                        </a:spcAft>
                      </a:pPr>
                      <a:r>
                        <a:rPr lang="ru-RU" sz="2400" dirty="0" err="1">
                          <a:solidFill>
                            <a:schemeClr val="bg2">
                              <a:lumMod val="50000"/>
                            </a:schemeClr>
                          </a:solidFill>
                          <a:effectLst/>
                          <a:latin typeface="Gabriola" pitchFamily="82" charset="0"/>
                          <a:ea typeface="Times New Roman"/>
                          <a:cs typeface="Times New Roman" pitchFamily="18" charset="0"/>
                        </a:rPr>
                        <a:t>Сыстеров</a:t>
                      </a:r>
                      <a:r>
                        <a:rPr lang="ru-RU" sz="2400" dirty="0">
                          <a:solidFill>
                            <a:schemeClr val="bg2">
                              <a:lumMod val="50000"/>
                            </a:schemeClr>
                          </a:solidFill>
                          <a:effectLst/>
                          <a:latin typeface="Gabriola" pitchFamily="82" charset="0"/>
                          <a:ea typeface="Times New Roman"/>
                          <a:cs typeface="Times New Roman" pitchFamily="18" charset="0"/>
                        </a:rPr>
                        <a:t> Сергей</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err="1">
                          <a:solidFill>
                            <a:schemeClr val="bg2">
                              <a:lumMod val="50000"/>
                            </a:schemeClr>
                          </a:solidFill>
                          <a:effectLst/>
                          <a:latin typeface="Gabriola" pitchFamily="82" charset="0"/>
                          <a:ea typeface="Times New Roman"/>
                          <a:cs typeface="Times New Roman" pitchFamily="18" charset="0"/>
                        </a:rPr>
                        <a:t>Гуринская</a:t>
                      </a:r>
                      <a:r>
                        <a:rPr lang="ru-RU" sz="2400" dirty="0">
                          <a:solidFill>
                            <a:schemeClr val="bg2">
                              <a:lumMod val="50000"/>
                            </a:schemeClr>
                          </a:solidFill>
                          <a:effectLst/>
                          <a:latin typeface="Gabriola" pitchFamily="82" charset="0"/>
                          <a:ea typeface="Times New Roman"/>
                          <a:cs typeface="Times New Roman" pitchFamily="18" charset="0"/>
                        </a:rPr>
                        <a:t> 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87</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4"/>
                  </a:ext>
                </a:extLst>
              </a:tr>
              <a:tr h="414749">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Ковач Виктория</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Ленинская 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85</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5"/>
                  </a:ext>
                </a:extLst>
              </a:tr>
              <a:tr h="414749">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Валов Даниил</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err="1">
                          <a:solidFill>
                            <a:schemeClr val="bg2">
                              <a:lumMod val="50000"/>
                            </a:schemeClr>
                          </a:solidFill>
                          <a:effectLst/>
                          <a:latin typeface="Gabriola" pitchFamily="82" charset="0"/>
                          <a:ea typeface="Times New Roman"/>
                          <a:cs typeface="Times New Roman" pitchFamily="18" charset="0"/>
                        </a:rPr>
                        <a:t>Ошибская</a:t>
                      </a:r>
                      <a:r>
                        <a:rPr lang="ru-RU" sz="2400" dirty="0">
                          <a:solidFill>
                            <a:schemeClr val="bg2">
                              <a:lumMod val="50000"/>
                            </a:schemeClr>
                          </a:solidFill>
                          <a:effectLst/>
                          <a:latin typeface="Gabriola" pitchFamily="82" charset="0"/>
                          <a:ea typeface="Times New Roman"/>
                          <a:cs typeface="Times New Roman" pitchFamily="18" charset="0"/>
                        </a:rPr>
                        <a:t> 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85</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6"/>
                  </a:ext>
                </a:extLst>
              </a:tr>
              <a:tr h="679861">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Фирсова Светлана</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err="1">
                          <a:solidFill>
                            <a:schemeClr val="bg2">
                              <a:lumMod val="50000"/>
                            </a:schemeClr>
                          </a:solidFill>
                          <a:effectLst/>
                          <a:latin typeface="Gabriola" pitchFamily="82" charset="0"/>
                          <a:cs typeface="Times New Roman" pitchFamily="18" charset="0"/>
                        </a:rPr>
                        <a:t>Пешнигортская</a:t>
                      </a:r>
                      <a:r>
                        <a:rPr lang="ru-RU" sz="2400" dirty="0">
                          <a:solidFill>
                            <a:schemeClr val="bg2">
                              <a:lumMod val="50000"/>
                            </a:schemeClr>
                          </a:solidFill>
                          <a:effectLst/>
                          <a:latin typeface="Gabriola" pitchFamily="82" charset="0"/>
                          <a:cs typeface="Times New Roman" pitchFamily="18" charset="0"/>
                        </a:rPr>
                        <a:t> 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Обществознание</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89</a:t>
                      </a:r>
                    </a:p>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90</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7"/>
                  </a:ext>
                </a:extLst>
              </a:tr>
              <a:tr h="4126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a:solidFill>
                            <a:schemeClr val="bg2">
                              <a:lumMod val="50000"/>
                            </a:schemeClr>
                          </a:solidFill>
                          <a:effectLst/>
                          <a:latin typeface="Gabriola" pitchFamily="82" charset="0"/>
                          <a:ea typeface="Times New Roman"/>
                          <a:cs typeface="Times New Roman" pitchFamily="18" charset="0"/>
                        </a:rPr>
                        <a:t>Перевощикова</a:t>
                      </a:r>
                      <a:r>
                        <a:rPr lang="ru-RU" sz="2400" baseline="0" dirty="0">
                          <a:solidFill>
                            <a:schemeClr val="bg2">
                              <a:lumMod val="50000"/>
                            </a:schemeClr>
                          </a:solidFill>
                          <a:effectLst/>
                          <a:latin typeface="Gabriola" pitchFamily="82" charset="0"/>
                          <a:ea typeface="Times New Roman"/>
                          <a:cs typeface="Times New Roman" pitchFamily="18" charset="0"/>
                        </a:rPr>
                        <a:t> Елена</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err="1">
                          <a:solidFill>
                            <a:schemeClr val="bg2">
                              <a:lumMod val="50000"/>
                            </a:schemeClr>
                          </a:solidFill>
                          <a:effectLst/>
                          <a:latin typeface="Gabriola" pitchFamily="82" charset="0"/>
                          <a:ea typeface="Times New Roman"/>
                          <a:cs typeface="Times New Roman" pitchFamily="18" charset="0"/>
                        </a:rPr>
                        <a:t>Пешнигортская</a:t>
                      </a:r>
                      <a:r>
                        <a:rPr lang="ru-RU" sz="2400" dirty="0">
                          <a:solidFill>
                            <a:schemeClr val="bg2">
                              <a:lumMod val="50000"/>
                            </a:schemeClr>
                          </a:solidFill>
                          <a:effectLst/>
                          <a:latin typeface="Gabriola" pitchFamily="82" charset="0"/>
                          <a:ea typeface="Times New Roman"/>
                          <a:cs typeface="Times New Roman" pitchFamily="18" charset="0"/>
                        </a:rPr>
                        <a:t> 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87</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8"/>
                  </a:ext>
                </a:extLst>
              </a:tr>
              <a:tr h="4126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err="1">
                          <a:solidFill>
                            <a:schemeClr val="bg2">
                              <a:lumMod val="50000"/>
                            </a:schemeClr>
                          </a:solidFill>
                          <a:effectLst/>
                          <a:latin typeface="Gabriola" pitchFamily="82" charset="0"/>
                          <a:ea typeface="Times New Roman"/>
                          <a:cs typeface="Times New Roman" pitchFamily="18" charset="0"/>
                        </a:rPr>
                        <a:t>Патруков</a:t>
                      </a:r>
                      <a:r>
                        <a:rPr lang="ru-RU" sz="2400" dirty="0">
                          <a:solidFill>
                            <a:schemeClr val="bg2">
                              <a:lumMod val="50000"/>
                            </a:schemeClr>
                          </a:solidFill>
                          <a:effectLst/>
                          <a:latin typeface="Gabriola" pitchFamily="82" charset="0"/>
                          <a:ea typeface="Times New Roman"/>
                          <a:cs typeface="Times New Roman" pitchFamily="18" charset="0"/>
                        </a:rPr>
                        <a:t> Максим</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err="1">
                          <a:solidFill>
                            <a:schemeClr val="bg2">
                              <a:lumMod val="50000"/>
                            </a:schemeClr>
                          </a:solidFill>
                          <a:effectLst/>
                          <a:latin typeface="Gabriola" pitchFamily="82" charset="0"/>
                          <a:ea typeface="Times New Roman"/>
                          <a:cs typeface="Times New Roman" pitchFamily="18" charset="0"/>
                        </a:rPr>
                        <a:t>Белоевская</a:t>
                      </a:r>
                      <a:r>
                        <a:rPr lang="ru-RU" sz="2400" baseline="0" dirty="0">
                          <a:solidFill>
                            <a:schemeClr val="bg2">
                              <a:lumMod val="50000"/>
                            </a:schemeClr>
                          </a:solidFill>
                          <a:effectLst/>
                          <a:latin typeface="Gabriola" pitchFamily="82" charset="0"/>
                          <a:ea typeface="Times New Roman"/>
                          <a:cs typeface="Times New Roman" pitchFamily="18" charset="0"/>
                        </a:rPr>
                        <a:t> </a:t>
                      </a:r>
                      <a:r>
                        <a:rPr lang="ru-RU" sz="2400" dirty="0">
                          <a:solidFill>
                            <a:schemeClr val="bg2">
                              <a:lumMod val="50000"/>
                            </a:schemeClr>
                          </a:solidFill>
                          <a:effectLst/>
                          <a:latin typeface="Gabriola" pitchFamily="82" charset="0"/>
                          <a:ea typeface="Times New Roman"/>
                          <a:cs typeface="Times New Roman" pitchFamily="18" charset="0"/>
                        </a:rPr>
                        <a:t>СОШ</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Русский язык</a:t>
                      </a: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87</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09"/>
                  </a:ext>
                </a:extLst>
              </a:tr>
              <a:tr h="679861">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Харин Денис</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err="1">
                          <a:solidFill>
                            <a:schemeClr val="bg2">
                              <a:lumMod val="50000"/>
                            </a:schemeClr>
                          </a:solidFill>
                          <a:effectLst/>
                          <a:latin typeface="Gabriola" pitchFamily="82" charset="0"/>
                          <a:cs typeface="Times New Roman" pitchFamily="18" charset="0"/>
                        </a:rPr>
                        <a:t>Самковская</a:t>
                      </a:r>
                      <a:r>
                        <a:rPr lang="ru-RU" sz="2400" dirty="0">
                          <a:solidFill>
                            <a:schemeClr val="bg2">
                              <a:lumMod val="50000"/>
                            </a:schemeClr>
                          </a:solidFill>
                          <a:effectLst/>
                          <a:latin typeface="Gabriola" pitchFamily="82" charset="0"/>
                          <a:cs typeface="Times New Roman" pitchFamily="18" charset="0"/>
                        </a:rPr>
                        <a:t> СОШ</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cs typeface="Times New Roman" pitchFamily="18" charset="0"/>
                        </a:rPr>
                        <a:t>Математика (профиль)</a:t>
                      </a:r>
                      <a:endParaRPr lang="ru-RU" sz="2400" dirty="0">
                        <a:solidFill>
                          <a:schemeClr val="bg2">
                            <a:lumMod val="50000"/>
                          </a:schemeClr>
                        </a:solidFill>
                        <a:effectLst/>
                        <a:latin typeface="Gabriola" pitchFamily="82" charset="0"/>
                        <a:ea typeface="Times New Roman"/>
                        <a:cs typeface="Times New Roman" pitchFamily="18" charset="0"/>
                      </a:endParaRPr>
                    </a:p>
                  </a:txBody>
                  <a:tcPr marL="41275" marR="41275" marT="107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tc>
                  <a:txBody>
                    <a:bodyPr/>
                    <a:lstStyle/>
                    <a:p>
                      <a:pPr algn="ctr">
                        <a:lnSpc>
                          <a:spcPct val="100000"/>
                        </a:lnSpc>
                        <a:spcAft>
                          <a:spcPts val="0"/>
                        </a:spcAft>
                      </a:pPr>
                      <a:r>
                        <a:rPr lang="ru-RU" sz="2400" dirty="0">
                          <a:solidFill>
                            <a:schemeClr val="bg2">
                              <a:lumMod val="50000"/>
                            </a:schemeClr>
                          </a:solidFill>
                          <a:effectLst/>
                          <a:latin typeface="Gabriola" pitchFamily="82" charset="0"/>
                          <a:ea typeface="Times New Roman"/>
                          <a:cs typeface="Times New Roman" pitchFamily="18" charset="0"/>
                        </a:rPr>
                        <a:t>84</a:t>
                      </a:r>
                    </a:p>
                  </a:txBody>
                  <a:tcPr marL="41275" marR="41275" marT="1079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lumMod val="90000"/>
                          </a:schemeClr>
                        </a:gs>
                        <a:gs pos="47000">
                          <a:schemeClr val="accent2">
                            <a:lumMod val="20000"/>
                            <a:lumOff val="80000"/>
                          </a:schemeClr>
                        </a:gs>
                        <a:gs pos="100000">
                          <a:schemeClr val="bg1"/>
                        </a:gs>
                      </a:gsLst>
                      <a:lin ang="2700000" scaled="1"/>
                    </a:gra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558841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892480" cy="576064"/>
          </a:xfrm>
        </p:spPr>
        <p:txBody>
          <a:bodyPr/>
          <a:lstStyle/>
          <a:p>
            <a:pPr marL="0" indent="0" algn="ctr">
              <a:buNone/>
            </a:pPr>
            <a:r>
              <a:rPr lang="ru-RU" sz="3000" dirty="0">
                <a:solidFill>
                  <a:schemeClr val="bg2">
                    <a:lumMod val="25000"/>
                  </a:schemeClr>
                </a:solidFill>
                <a:effectLst/>
                <a:latin typeface="Gabriola" pitchFamily="82" charset="0"/>
              </a:rPr>
              <a:t>Приведение образовательных организаций в нормативное состояние</a:t>
            </a:r>
          </a:p>
        </p:txBody>
      </p:sp>
      <p:graphicFrame>
        <p:nvGraphicFramePr>
          <p:cNvPr id="3" name="Содержимое 3"/>
          <p:cNvGraphicFramePr>
            <a:graphicFrameLocks/>
          </p:cNvGraphicFramePr>
          <p:nvPr>
            <p:extLst>
              <p:ext uri="{D42A27DB-BD31-4B8C-83A1-F6EECF244321}">
                <p14:modId xmlns:p14="http://schemas.microsoft.com/office/powerpoint/2010/main" val="843759925"/>
              </p:ext>
            </p:extLst>
          </p:nvPr>
        </p:nvGraphicFramePr>
        <p:xfrm>
          <a:off x="251520" y="620688"/>
          <a:ext cx="8640963" cy="6062254"/>
        </p:xfrm>
        <a:graphic>
          <a:graphicData uri="http://schemas.openxmlformats.org/drawingml/2006/table">
            <a:tbl>
              <a:tblPr firstRow="1" bandRow="1">
                <a:tableStyleId>{5C22544A-7EE6-4342-B048-85BDC9FD1C3A}</a:tableStyleId>
              </a:tblPr>
              <a:tblGrid>
                <a:gridCol w="6120680">
                  <a:extLst>
                    <a:ext uri="{9D8B030D-6E8A-4147-A177-3AD203B41FA5}">
                      <a16:colId xmlns:a16="http://schemas.microsoft.com/office/drawing/2014/main" xmlns="" val="20000"/>
                    </a:ext>
                  </a:extLst>
                </a:gridCol>
                <a:gridCol w="1296144">
                  <a:extLst>
                    <a:ext uri="{9D8B030D-6E8A-4147-A177-3AD203B41FA5}">
                      <a16:colId xmlns:a16="http://schemas.microsoft.com/office/drawing/2014/main" xmlns="" val="20001"/>
                    </a:ext>
                  </a:extLst>
                </a:gridCol>
                <a:gridCol w="1224139">
                  <a:extLst>
                    <a:ext uri="{9D8B030D-6E8A-4147-A177-3AD203B41FA5}">
                      <a16:colId xmlns:a16="http://schemas.microsoft.com/office/drawing/2014/main" xmlns="" val="20002"/>
                    </a:ext>
                  </a:extLst>
                </a:gridCol>
              </a:tblGrid>
              <a:tr h="360040">
                <a:tc>
                  <a:txBody>
                    <a:bodyPr/>
                    <a:lstStyle/>
                    <a:p>
                      <a:pPr algn="ctr"/>
                      <a:r>
                        <a:rPr lang="ru-RU" sz="2400" b="0" dirty="0" smtClean="0">
                          <a:solidFill>
                            <a:schemeClr val="bg2">
                              <a:lumMod val="25000"/>
                            </a:schemeClr>
                          </a:solidFill>
                          <a:latin typeface="Gabriola" pitchFamily="82" charset="0"/>
                        </a:rPr>
                        <a:t>Виды работ</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2019</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2020</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0"/>
                  </a:ext>
                </a:extLst>
              </a:tr>
              <a:tr h="484414">
                <a:tc>
                  <a:txBody>
                    <a:bodyPr/>
                    <a:lstStyle/>
                    <a:p>
                      <a:r>
                        <a:rPr lang="ru-RU" sz="2400" b="0" dirty="0" smtClean="0">
                          <a:solidFill>
                            <a:schemeClr val="bg2">
                              <a:lumMod val="25000"/>
                            </a:schemeClr>
                          </a:solidFill>
                          <a:latin typeface="Gabriola" pitchFamily="82" charset="0"/>
                        </a:rPr>
                        <a:t>Ремонт</a:t>
                      </a:r>
                      <a:r>
                        <a:rPr lang="ru-RU" sz="2400" b="0" baseline="0" dirty="0" smtClean="0">
                          <a:solidFill>
                            <a:schemeClr val="bg2">
                              <a:lumMod val="25000"/>
                            </a:schemeClr>
                          </a:solidFill>
                          <a:latin typeface="Gabriola" pitchFamily="82" charset="0"/>
                        </a:rPr>
                        <a:t> учреждений, всего (тыс. руб.):</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31 980,564</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40 876,614</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1"/>
                  </a:ext>
                </a:extLst>
              </a:tr>
              <a:tr h="6292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 ремонт помещений</a:t>
                      </a:r>
                      <a:r>
                        <a:rPr lang="ru-RU" sz="2400" b="0" baseline="0" dirty="0" smtClean="0">
                          <a:solidFill>
                            <a:schemeClr val="bg2">
                              <a:lumMod val="25000"/>
                            </a:schemeClr>
                          </a:solidFill>
                          <a:latin typeface="Gabriola" pitchFamily="82" charset="0"/>
                        </a:rPr>
                        <a:t> и разные</a:t>
                      </a:r>
                      <a:r>
                        <a:rPr lang="ru-RU" sz="2400" b="0" dirty="0" smtClean="0">
                          <a:solidFill>
                            <a:schemeClr val="bg2">
                              <a:lumMod val="25000"/>
                            </a:schemeClr>
                          </a:solidFill>
                          <a:latin typeface="Gabriola" pitchFamily="82" charset="0"/>
                        </a:rPr>
                        <a:t> работы, приобретение автотранспорта</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11 254,671</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25 266,170</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2"/>
                  </a:ext>
                </a:extLst>
              </a:tr>
              <a:tr h="378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 ремонт кровли и перекрытия, </a:t>
                      </a:r>
                      <a:r>
                        <a:rPr lang="ru-RU" sz="2400" b="0" dirty="0" err="1" smtClean="0">
                          <a:solidFill>
                            <a:schemeClr val="bg2">
                              <a:lumMod val="25000"/>
                            </a:schemeClr>
                          </a:solidFill>
                          <a:latin typeface="Gabriola" pitchFamily="82" charset="0"/>
                        </a:rPr>
                        <a:t>отмостки</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3 653,636</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2 665,960</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3"/>
                  </a:ext>
                </a:extLst>
              </a:tr>
              <a:tr h="378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 </a:t>
                      </a:r>
                      <a:r>
                        <a:rPr lang="ru-RU" sz="2400" b="0" baseline="0" dirty="0" smtClean="0">
                          <a:solidFill>
                            <a:schemeClr val="bg2">
                              <a:lumMod val="25000"/>
                            </a:schemeClr>
                          </a:solidFill>
                          <a:latin typeface="Gabriola" pitchFamily="82" charset="0"/>
                        </a:rPr>
                        <a:t> ремонт и устройство санузлов, подводка воды</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1 025,936</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1 065,400</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4"/>
                  </a:ext>
                </a:extLst>
              </a:tr>
              <a:tr h="4341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 ремонтные работы  по замене  дверных блоков </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1 593,323</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3 105,611</a:t>
                      </a: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5"/>
                  </a:ext>
                </a:extLst>
              </a:tr>
              <a:tr h="6401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 ремонт автоматической пожарной сигнализации (АПС)</a:t>
                      </a:r>
                      <a:r>
                        <a:rPr lang="ru-RU" sz="2400" b="0" baseline="0" dirty="0" smtClean="0">
                          <a:solidFill>
                            <a:schemeClr val="bg2">
                              <a:lumMod val="25000"/>
                            </a:schemeClr>
                          </a:solidFill>
                          <a:latin typeface="Gabriola" pitchFamily="82" charset="0"/>
                        </a:rPr>
                        <a:t>, </a:t>
                      </a:r>
                      <a:r>
                        <a:rPr lang="ru-RU" sz="2400" b="0" dirty="0" smtClean="0">
                          <a:solidFill>
                            <a:schemeClr val="bg2">
                              <a:lumMod val="25000"/>
                            </a:schemeClr>
                          </a:solidFill>
                          <a:latin typeface="Gabriola" pitchFamily="82" charset="0"/>
                        </a:rPr>
                        <a:t>огнезащитная</a:t>
                      </a:r>
                      <a:r>
                        <a:rPr lang="ru-RU" sz="2400" b="0" baseline="0" dirty="0" smtClean="0">
                          <a:solidFill>
                            <a:schemeClr val="bg2">
                              <a:lumMod val="25000"/>
                            </a:schemeClr>
                          </a:solidFill>
                          <a:latin typeface="Gabriola" pitchFamily="82" charset="0"/>
                        </a:rPr>
                        <a:t> обработка</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134,572</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2 862,945</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6"/>
                  </a:ext>
                </a:extLst>
              </a:tr>
              <a:tr h="7213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 р</a:t>
                      </a:r>
                      <a:r>
                        <a:rPr lang="ru-RU" sz="2400" b="0" kern="1200" dirty="0" smtClean="0">
                          <a:solidFill>
                            <a:schemeClr val="bg2">
                              <a:lumMod val="25000"/>
                            </a:schemeClr>
                          </a:solidFill>
                          <a:latin typeface="Gabriola" pitchFamily="82" charset="0"/>
                          <a:ea typeface="+mn-ea"/>
                          <a:cs typeface="+mn-cs"/>
                        </a:rPr>
                        <a:t>емонт</a:t>
                      </a:r>
                      <a:r>
                        <a:rPr lang="ru-RU" sz="2400" b="0" kern="1200" baseline="0" dirty="0" smtClean="0">
                          <a:solidFill>
                            <a:schemeClr val="bg2">
                              <a:lumMod val="25000"/>
                            </a:schemeClr>
                          </a:solidFill>
                          <a:latin typeface="Gabriola" pitchFamily="82" charset="0"/>
                          <a:ea typeface="+mn-ea"/>
                          <a:cs typeface="+mn-cs"/>
                        </a:rPr>
                        <a:t> котельных и </a:t>
                      </a:r>
                      <a:r>
                        <a:rPr lang="ru-RU" sz="2400" b="0" kern="1200" dirty="0" smtClean="0">
                          <a:solidFill>
                            <a:schemeClr val="bg2">
                              <a:lumMod val="25000"/>
                            </a:schemeClr>
                          </a:solidFill>
                          <a:latin typeface="Gabriola" pitchFamily="82" charset="0"/>
                          <a:ea typeface="+mn-ea"/>
                          <a:cs typeface="+mn-cs"/>
                        </a:rPr>
                        <a:t>систем отопления, техническое перевооружение котельной</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3 579,683</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1 546,919</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7"/>
                  </a:ext>
                </a:extLst>
              </a:tr>
              <a:tr h="7625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 ремонт спортивных залов и устройство спортивных</a:t>
                      </a:r>
                      <a:r>
                        <a:rPr lang="ru-RU" sz="2400" b="0" baseline="0" dirty="0" smtClean="0">
                          <a:solidFill>
                            <a:schemeClr val="bg2">
                              <a:lumMod val="25000"/>
                            </a:schemeClr>
                          </a:solidFill>
                          <a:latin typeface="Gabriola" pitchFamily="82" charset="0"/>
                        </a:rPr>
                        <a:t> площадок</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6 453,327</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1 883,609</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8"/>
                  </a:ext>
                </a:extLst>
              </a:tr>
              <a:tr h="2996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b="0" dirty="0" smtClean="0">
                          <a:solidFill>
                            <a:schemeClr val="bg2">
                              <a:lumMod val="25000"/>
                            </a:schemeClr>
                          </a:solidFill>
                          <a:latin typeface="Gabriola" pitchFamily="82" charset="0"/>
                        </a:rPr>
                        <a:t>-</a:t>
                      </a:r>
                      <a:r>
                        <a:rPr lang="ru-RU" sz="2400" b="0" baseline="0" dirty="0" smtClean="0">
                          <a:solidFill>
                            <a:schemeClr val="bg2">
                              <a:lumMod val="25000"/>
                            </a:schemeClr>
                          </a:solidFill>
                          <a:latin typeface="Gabriola" pitchFamily="82" charset="0"/>
                        </a:rPr>
                        <a:t> </a:t>
                      </a:r>
                      <a:r>
                        <a:rPr lang="ru-RU" sz="2400" b="0" kern="1200" dirty="0" smtClean="0">
                          <a:solidFill>
                            <a:schemeClr val="bg2">
                              <a:lumMod val="25000"/>
                            </a:schemeClr>
                          </a:solidFill>
                          <a:latin typeface="Gabriola" pitchFamily="82" charset="0"/>
                          <a:ea typeface="+mn-ea"/>
                          <a:cs typeface="+mn-cs"/>
                        </a:rPr>
                        <a:t>ремонт ограждения территории</a:t>
                      </a:r>
                      <a:r>
                        <a:rPr lang="ru-RU" sz="2400" b="0" kern="1200" baseline="0" dirty="0" smtClean="0">
                          <a:solidFill>
                            <a:schemeClr val="bg2">
                              <a:lumMod val="25000"/>
                            </a:schemeClr>
                          </a:solidFill>
                          <a:latin typeface="Gabriola" pitchFamily="82" charset="0"/>
                          <a:ea typeface="+mn-ea"/>
                          <a:cs typeface="+mn-cs"/>
                        </a:rPr>
                        <a:t> </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4 285,413</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dirty="0" smtClean="0">
                          <a:solidFill>
                            <a:schemeClr val="bg2">
                              <a:lumMod val="25000"/>
                            </a:schemeClr>
                          </a:solidFill>
                          <a:latin typeface="Gabriola" pitchFamily="82" charset="0"/>
                        </a:rPr>
                        <a:t>2 480,000</a:t>
                      </a:r>
                      <a:endParaRPr lang="ru-RU" sz="2400" b="0" dirty="0">
                        <a:solidFill>
                          <a:schemeClr val="bg2">
                            <a:lumMod val="25000"/>
                          </a:schemeClr>
                        </a:solidFill>
                        <a:latin typeface="Gabriola" pitchFamily="82"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4096472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80919" cy="785024"/>
          </a:xfrm>
        </p:spPr>
        <p:txBody>
          <a:bodyPr/>
          <a:lstStyle/>
          <a:p>
            <a:pPr marL="0" indent="0" algn="ctr">
              <a:buNone/>
            </a:pPr>
            <a:r>
              <a:rPr lang="ru-RU" sz="3200" dirty="0">
                <a:ln w="3175" cmpd="sng">
                  <a:noFill/>
                </a:ln>
                <a:solidFill>
                  <a:schemeClr val="bg2">
                    <a:lumMod val="25000"/>
                  </a:schemeClr>
                </a:solidFill>
                <a:effectLst/>
                <a:latin typeface="Gabriola" pitchFamily="82" charset="0"/>
                <a:cs typeface="Times New Roman" pitchFamily="18" charset="0"/>
              </a:rPr>
              <a:t>Лучшие выпускники </a:t>
            </a:r>
            <a:r>
              <a:rPr lang="ru-RU" sz="3200" dirty="0" smtClean="0">
                <a:ln w="3175" cmpd="sng">
                  <a:noFill/>
                </a:ln>
                <a:solidFill>
                  <a:schemeClr val="bg2">
                    <a:lumMod val="25000"/>
                  </a:schemeClr>
                </a:solidFill>
                <a:effectLst/>
                <a:latin typeface="Gabriola" pitchFamily="82" charset="0"/>
                <a:cs typeface="Times New Roman" pitchFamily="18" charset="0"/>
              </a:rPr>
              <a:t>Кудымкарского </a:t>
            </a:r>
            <a:r>
              <a:rPr lang="ru-RU" sz="3200" dirty="0">
                <a:ln w="3175" cmpd="sng">
                  <a:noFill/>
                </a:ln>
                <a:solidFill>
                  <a:schemeClr val="bg2">
                    <a:lumMod val="25000"/>
                  </a:schemeClr>
                </a:solidFill>
                <a:effectLst/>
                <a:latin typeface="Gabriola" pitchFamily="82" charset="0"/>
                <a:cs typeface="Times New Roman" pitchFamily="18" charset="0"/>
              </a:rPr>
              <a:t>муниципального округа</a:t>
            </a:r>
            <a:endParaRPr lang="ru-RU" sz="5400" dirty="0">
              <a:solidFill>
                <a:schemeClr val="bg2">
                  <a:lumMod val="25000"/>
                </a:schemeClr>
              </a:solidFill>
              <a:effectLst/>
              <a:latin typeface="Gabriola" pitchFamily="82" charset="0"/>
            </a:endParaRPr>
          </a:p>
        </p:txBody>
      </p:sp>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979712" y="908720"/>
            <a:ext cx="5134040" cy="3342342"/>
          </a:xfrm>
        </p:spPr>
      </p:pic>
      <p:sp>
        <p:nvSpPr>
          <p:cNvPr id="4" name="Объект 3"/>
          <p:cNvSpPr>
            <a:spLocks noGrp="1"/>
          </p:cNvSpPr>
          <p:nvPr>
            <p:ph sz="quarter" idx="14"/>
          </p:nvPr>
        </p:nvSpPr>
        <p:spPr>
          <a:xfrm>
            <a:off x="899592" y="4293096"/>
            <a:ext cx="7272808" cy="2304256"/>
          </a:xfrm>
        </p:spPr>
        <p:txBody>
          <a:bodyPr>
            <a:normAutofit/>
          </a:bodyPr>
          <a:lstStyle/>
          <a:p>
            <a:pPr marL="0" indent="0" algn="ctr">
              <a:spcBef>
                <a:spcPts val="0"/>
              </a:spcBef>
              <a:spcAft>
                <a:spcPts val="0"/>
              </a:spcAft>
            </a:pPr>
            <a:r>
              <a:rPr lang="ru-RU" dirty="0" smtClean="0"/>
              <a:t> </a:t>
            </a:r>
            <a:r>
              <a:rPr lang="ru-RU" sz="2800" dirty="0">
                <a:solidFill>
                  <a:schemeClr val="bg2">
                    <a:lumMod val="50000"/>
                  </a:schemeClr>
                </a:solidFill>
                <a:latin typeface="Gabriola" pitchFamily="82" charset="0"/>
              </a:rPr>
              <a:t>Чугаева Яна, МБОУ </a:t>
            </a:r>
            <a:r>
              <a:rPr lang="ru-RU" sz="2800" dirty="0" smtClean="0">
                <a:solidFill>
                  <a:schemeClr val="bg2">
                    <a:lumMod val="50000"/>
                  </a:schemeClr>
                </a:solidFill>
                <a:latin typeface="Gabriola" pitchFamily="82" charset="0"/>
              </a:rPr>
              <a:t>«Кувинская СОШ»</a:t>
            </a:r>
            <a:endParaRPr lang="ru-RU" sz="2800" dirty="0">
              <a:solidFill>
                <a:schemeClr val="bg2">
                  <a:lumMod val="50000"/>
                </a:schemeClr>
              </a:solidFill>
              <a:latin typeface="Gabriola" pitchFamily="82" charset="0"/>
            </a:endParaRPr>
          </a:p>
          <a:p>
            <a:pPr marL="0" indent="0" algn="ctr">
              <a:spcBef>
                <a:spcPts val="0"/>
              </a:spcBef>
              <a:spcAft>
                <a:spcPts val="0"/>
              </a:spcAft>
            </a:pPr>
            <a:r>
              <a:rPr lang="ru-RU" sz="2800" dirty="0">
                <a:solidFill>
                  <a:schemeClr val="bg2">
                    <a:lumMod val="50000"/>
                  </a:schemeClr>
                </a:solidFill>
                <a:latin typeface="Gabriola" pitchFamily="82" charset="0"/>
              </a:rPr>
              <a:t>Истомина Мария, МБОУ </a:t>
            </a:r>
            <a:r>
              <a:rPr lang="ru-RU" sz="2800" dirty="0" smtClean="0">
                <a:solidFill>
                  <a:schemeClr val="bg2">
                    <a:lumMod val="50000"/>
                  </a:schemeClr>
                </a:solidFill>
                <a:latin typeface="Gabriola" pitchFamily="82" charset="0"/>
              </a:rPr>
              <a:t>«Кувинская СОШ»</a:t>
            </a:r>
            <a:endParaRPr lang="ru-RU" sz="2800" dirty="0">
              <a:solidFill>
                <a:schemeClr val="bg2">
                  <a:lumMod val="50000"/>
                </a:schemeClr>
              </a:solidFill>
              <a:latin typeface="Gabriola" pitchFamily="82" charset="0"/>
            </a:endParaRPr>
          </a:p>
          <a:p>
            <a:pPr marL="0" indent="0" algn="ctr">
              <a:spcBef>
                <a:spcPts val="0"/>
              </a:spcBef>
              <a:spcAft>
                <a:spcPts val="0"/>
              </a:spcAft>
            </a:pPr>
            <a:r>
              <a:rPr lang="ru-RU" sz="2800" dirty="0">
                <a:solidFill>
                  <a:schemeClr val="bg2">
                    <a:lumMod val="50000"/>
                  </a:schemeClr>
                </a:solidFill>
                <a:latin typeface="Gabriola" pitchFamily="82" charset="0"/>
              </a:rPr>
              <a:t>Фирсова Светлана, МБОУ </a:t>
            </a:r>
            <a:r>
              <a:rPr lang="ru-RU" sz="2800" dirty="0" smtClean="0">
                <a:solidFill>
                  <a:schemeClr val="bg2">
                    <a:lumMod val="50000"/>
                  </a:schemeClr>
                </a:solidFill>
                <a:latin typeface="Gabriola" pitchFamily="82" charset="0"/>
              </a:rPr>
              <a:t>«Пешнигортская СОШ»</a:t>
            </a:r>
          </a:p>
          <a:p>
            <a:pPr marL="0" indent="0" algn="ctr">
              <a:spcBef>
                <a:spcPts val="0"/>
              </a:spcBef>
              <a:spcAft>
                <a:spcPts val="0"/>
              </a:spcAft>
            </a:pPr>
            <a:r>
              <a:rPr lang="ru-RU" sz="2800" dirty="0" smtClean="0">
                <a:solidFill>
                  <a:schemeClr val="bg2">
                    <a:lumMod val="50000"/>
                  </a:schemeClr>
                </a:solidFill>
                <a:latin typeface="Gabriola" pitchFamily="82" charset="0"/>
              </a:rPr>
              <a:t>Харин </a:t>
            </a:r>
            <a:r>
              <a:rPr lang="ru-RU" sz="2800" dirty="0">
                <a:solidFill>
                  <a:schemeClr val="bg2">
                    <a:lumMod val="50000"/>
                  </a:schemeClr>
                </a:solidFill>
                <a:latin typeface="Gabriola" pitchFamily="82" charset="0"/>
              </a:rPr>
              <a:t>Денис, МБОУ </a:t>
            </a:r>
            <a:r>
              <a:rPr lang="ru-RU" sz="2800" dirty="0" smtClean="0">
                <a:solidFill>
                  <a:schemeClr val="bg2">
                    <a:lumMod val="50000"/>
                  </a:schemeClr>
                </a:solidFill>
                <a:latin typeface="Gabriola" pitchFamily="82" charset="0"/>
              </a:rPr>
              <a:t>«Самковская СОШ»</a:t>
            </a:r>
            <a:endParaRPr lang="ru-RU" sz="2800" dirty="0">
              <a:solidFill>
                <a:schemeClr val="bg2">
                  <a:lumMod val="50000"/>
                </a:schemeClr>
              </a:solidFill>
              <a:latin typeface="Gabriola" pitchFamily="82" charset="0"/>
            </a:endParaRPr>
          </a:p>
          <a:p>
            <a:pPr marL="0" indent="0" algn="ctr">
              <a:spcBef>
                <a:spcPts val="0"/>
              </a:spcBef>
              <a:spcAft>
                <a:spcPts val="0"/>
              </a:spcAft>
            </a:pPr>
            <a:r>
              <a:rPr lang="ru-RU" sz="2800" dirty="0" smtClean="0">
                <a:solidFill>
                  <a:schemeClr val="bg2">
                    <a:lumMod val="50000"/>
                  </a:schemeClr>
                </a:solidFill>
                <a:latin typeface="Gabriola" pitchFamily="82" charset="0"/>
              </a:rPr>
              <a:t>Попова </a:t>
            </a:r>
            <a:r>
              <a:rPr lang="ru-RU" sz="2800" dirty="0">
                <a:solidFill>
                  <a:schemeClr val="bg2">
                    <a:lumMod val="50000"/>
                  </a:schemeClr>
                </a:solidFill>
                <a:latin typeface="Gabriola" pitchFamily="82" charset="0"/>
              </a:rPr>
              <a:t>Дарья, МБОУ </a:t>
            </a:r>
            <a:r>
              <a:rPr lang="ru-RU" sz="2800" dirty="0" smtClean="0">
                <a:solidFill>
                  <a:schemeClr val="bg2">
                    <a:lumMod val="50000"/>
                  </a:schemeClr>
                </a:solidFill>
                <a:latin typeface="Gabriola" pitchFamily="82" charset="0"/>
              </a:rPr>
              <a:t>«Ленинская СОШ»</a:t>
            </a:r>
            <a:endParaRPr lang="ru-RU" sz="2800" dirty="0">
              <a:solidFill>
                <a:schemeClr val="bg2">
                  <a:lumMod val="50000"/>
                </a:schemeClr>
              </a:solidFill>
              <a:latin typeface="Gabriola" pitchFamily="82" charset="0"/>
            </a:endParaRPr>
          </a:p>
        </p:txBody>
      </p:sp>
    </p:spTree>
    <p:extLst>
      <p:ext uri="{BB962C8B-B14F-4D97-AF65-F5344CB8AC3E}">
        <p14:creationId xmlns:p14="http://schemas.microsoft.com/office/powerpoint/2010/main" val="897350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162371" y="1052736"/>
            <a:ext cx="2880320" cy="1071810"/>
          </a:xfrm>
        </p:spPr>
        <p:txBody>
          <a:bodyPr/>
          <a:lstStyle/>
          <a:p>
            <a:pPr>
              <a:spcBef>
                <a:spcPts val="0"/>
              </a:spcBef>
              <a:spcAft>
                <a:spcPts val="0"/>
              </a:spcAft>
            </a:pPr>
            <a:r>
              <a:rPr lang="ru-RU" dirty="0" err="1">
                <a:solidFill>
                  <a:schemeClr val="bg2">
                    <a:lumMod val="50000"/>
                  </a:schemeClr>
                </a:solidFill>
                <a:latin typeface="Gabriola" pitchFamily="82" charset="0"/>
                <a:ea typeface="Times New Roman"/>
                <a:cs typeface="Times New Roman"/>
              </a:rPr>
              <a:t>Нешатаев</a:t>
            </a:r>
            <a:r>
              <a:rPr lang="ru-RU" dirty="0">
                <a:solidFill>
                  <a:schemeClr val="bg2">
                    <a:lumMod val="50000"/>
                  </a:schemeClr>
                </a:solidFill>
                <a:latin typeface="Gabriola" pitchFamily="82" charset="0"/>
                <a:ea typeface="Times New Roman"/>
                <a:cs typeface="Times New Roman"/>
              </a:rPr>
              <a:t> Денис </a:t>
            </a:r>
            <a:endParaRPr lang="ru-RU" dirty="0" smtClean="0">
              <a:solidFill>
                <a:schemeClr val="bg2">
                  <a:lumMod val="50000"/>
                </a:schemeClr>
              </a:solidFill>
              <a:latin typeface="Gabriola" pitchFamily="82" charset="0"/>
              <a:ea typeface="Times New Roman"/>
              <a:cs typeface="Times New Roman"/>
            </a:endParaRPr>
          </a:p>
          <a:p>
            <a:pPr>
              <a:spcBef>
                <a:spcPts val="0"/>
              </a:spcBef>
              <a:spcAft>
                <a:spcPts val="0"/>
              </a:spcAft>
            </a:pPr>
            <a:r>
              <a:rPr lang="ru-RU" sz="2000" b="0" dirty="0" smtClean="0">
                <a:solidFill>
                  <a:schemeClr val="bg2">
                    <a:lumMod val="50000"/>
                  </a:schemeClr>
                </a:solidFill>
                <a:latin typeface="Gabriola" pitchFamily="82" charset="0"/>
                <a:cs typeface="Times New Roman"/>
              </a:rPr>
              <a:t>МБОУ «Белоевская СОШ»</a:t>
            </a:r>
          </a:p>
          <a:p>
            <a:pPr>
              <a:spcBef>
                <a:spcPts val="0"/>
              </a:spcBef>
              <a:spcAft>
                <a:spcPts val="0"/>
              </a:spcAft>
            </a:pPr>
            <a:r>
              <a:rPr lang="ru-RU" b="0" dirty="0" smtClean="0">
                <a:solidFill>
                  <a:schemeClr val="bg2">
                    <a:lumMod val="50000"/>
                  </a:schemeClr>
                </a:solidFill>
                <a:latin typeface="Gabriola" pitchFamily="82" charset="0"/>
                <a:cs typeface="Times New Roman"/>
              </a:rPr>
              <a:t>Номинация «Интеллект»</a:t>
            </a:r>
            <a:endParaRPr lang="ru-RU" b="0" dirty="0">
              <a:solidFill>
                <a:schemeClr val="bg2">
                  <a:lumMod val="50000"/>
                </a:schemeClr>
              </a:solidFill>
              <a:latin typeface="Gabriola" pitchFamily="82" charset="0"/>
            </a:endParaRPr>
          </a:p>
        </p:txBody>
      </p:sp>
      <p:sp>
        <p:nvSpPr>
          <p:cNvPr id="4" name="Текст 3"/>
          <p:cNvSpPr>
            <a:spLocks noGrp="1"/>
          </p:cNvSpPr>
          <p:nvPr>
            <p:ph type="body" sz="quarter" idx="3"/>
          </p:nvPr>
        </p:nvSpPr>
        <p:spPr>
          <a:xfrm>
            <a:off x="5940152" y="764704"/>
            <a:ext cx="3024336" cy="1503858"/>
          </a:xfrm>
        </p:spPr>
        <p:txBody>
          <a:bodyPr/>
          <a:lstStyle/>
          <a:p>
            <a:pPr>
              <a:spcBef>
                <a:spcPts val="0"/>
              </a:spcBef>
              <a:spcAft>
                <a:spcPts val="0"/>
              </a:spcAft>
            </a:pPr>
            <a:r>
              <a:rPr lang="ru-RU" dirty="0" smtClean="0">
                <a:solidFill>
                  <a:schemeClr val="bg2">
                    <a:lumMod val="50000"/>
                  </a:schemeClr>
                </a:solidFill>
                <a:latin typeface="Gabriola" pitchFamily="82" charset="0"/>
              </a:rPr>
              <a:t>Харин Максим</a:t>
            </a:r>
          </a:p>
          <a:p>
            <a:pPr>
              <a:spcBef>
                <a:spcPts val="0"/>
              </a:spcBef>
              <a:spcAft>
                <a:spcPts val="0"/>
              </a:spcAft>
            </a:pPr>
            <a:r>
              <a:rPr lang="ru-RU" sz="2000" b="0" dirty="0" smtClean="0">
                <a:solidFill>
                  <a:schemeClr val="bg2">
                    <a:lumMod val="50000"/>
                  </a:schemeClr>
                </a:solidFill>
                <a:latin typeface="Gabriola" pitchFamily="82" charset="0"/>
              </a:rPr>
              <a:t>МБОУ «Верх-Иньвенская СОШ»</a:t>
            </a:r>
          </a:p>
          <a:p>
            <a:pPr>
              <a:spcBef>
                <a:spcPts val="0"/>
              </a:spcBef>
              <a:spcAft>
                <a:spcPts val="0"/>
              </a:spcAft>
            </a:pPr>
            <a:r>
              <a:rPr lang="ru-RU" b="0" dirty="0" smtClean="0">
                <a:solidFill>
                  <a:schemeClr val="bg2">
                    <a:lumMod val="50000"/>
                  </a:schemeClr>
                </a:solidFill>
                <a:latin typeface="Gabriola" pitchFamily="82" charset="0"/>
              </a:rPr>
              <a:t>Номинация «Физическая культура и спорт»</a:t>
            </a:r>
            <a:endParaRPr lang="ru-RU" b="0" dirty="0">
              <a:solidFill>
                <a:schemeClr val="bg2">
                  <a:lumMod val="50000"/>
                </a:schemeClr>
              </a:solidFill>
              <a:latin typeface="Gabriola" pitchFamily="82" charset="0"/>
            </a:endParaRPr>
          </a:p>
        </p:txBody>
      </p:sp>
      <p:sp>
        <p:nvSpPr>
          <p:cNvPr id="6" name="Заголовок 5"/>
          <p:cNvSpPr>
            <a:spLocks noGrp="1"/>
          </p:cNvSpPr>
          <p:nvPr>
            <p:ph type="title"/>
          </p:nvPr>
        </p:nvSpPr>
        <p:spPr>
          <a:xfrm>
            <a:off x="1331640" y="188640"/>
            <a:ext cx="6512511" cy="641008"/>
          </a:xfrm>
        </p:spPr>
        <p:txBody>
          <a:bodyPr/>
          <a:lstStyle/>
          <a:p>
            <a:pPr marL="0" indent="0" algn="ctr">
              <a:buNone/>
            </a:pPr>
            <a:r>
              <a:rPr lang="ru-RU" sz="3200" dirty="0" smtClean="0">
                <a:solidFill>
                  <a:schemeClr val="bg2">
                    <a:lumMod val="25000"/>
                  </a:schemeClr>
                </a:solidFill>
                <a:effectLst/>
                <a:latin typeface="Gabriola" pitchFamily="82" charset="0"/>
              </a:rPr>
              <a:t>Знак отличия «Гордость </a:t>
            </a:r>
            <a:r>
              <a:rPr lang="ru-RU" sz="3200" dirty="0">
                <a:solidFill>
                  <a:schemeClr val="bg2">
                    <a:lumMod val="25000"/>
                  </a:schemeClr>
                </a:solidFill>
                <a:effectLst/>
                <a:latin typeface="Gabriola" pitchFamily="82" charset="0"/>
              </a:rPr>
              <a:t>Пермского края»</a:t>
            </a:r>
            <a:endParaRPr lang="ru-RU" dirty="0">
              <a:solidFill>
                <a:schemeClr val="bg2">
                  <a:lumMod val="25000"/>
                </a:schemeClr>
              </a:solidFill>
              <a:effectLst/>
              <a:latin typeface="Gabriola" pitchFamily="82" charset="0"/>
            </a:endParaRPr>
          </a:p>
        </p:txBody>
      </p:sp>
      <p:sp>
        <p:nvSpPr>
          <p:cNvPr id="7" name="Текст 1"/>
          <p:cNvSpPr txBox="1">
            <a:spLocks/>
          </p:cNvSpPr>
          <p:nvPr/>
        </p:nvSpPr>
        <p:spPr>
          <a:xfrm>
            <a:off x="3042691" y="836712"/>
            <a:ext cx="3031579" cy="1503858"/>
          </a:xfrm>
          <a:prstGeom prst="rect">
            <a:avLst/>
          </a:prstGeom>
        </p:spPr>
        <p:txBody>
          <a:bodyPr vert="horz" lIns="91440" tIns="45720" rIns="91440" bIns="45720" rtlCol="0" anchor="b">
            <a:noAutofit/>
          </a:bodyPr>
          <a:lstStyle>
            <a:lvl1pPr marL="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b="1" kern="1200">
                <a:solidFill>
                  <a:schemeClr val="tx1">
                    <a:lumMod val="75000"/>
                    <a:lumOff val="25000"/>
                  </a:schemeClr>
                </a:solidFill>
                <a:latin typeface="+mn-lt"/>
                <a:ea typeface="+mn-ea"/>
                <a:cs typeface="+mn-cs"/>
              </a:defRPr>
            </a:lvl9pPr>
          </a:lstStyle>
          <a:p>
            <a:pPr>
              <a:spcBef>
                <a:spcPts val="0"/>
              </a:spcBef>
              <a:spcAft>
                <a:spcPts val="0"/>
              </a:spcAft>
            </a:pPr>
            <a:r>
              <a:rPr lang="ru-RU" dirty="0" err="1" smtClean="0">
                <a:solidFill>
                  <a:schemeClr val="bg2">
                    <a:lumMod val="50000"/>
                  </a:schemeClr>
                </a:solidFill>
                <a:latin typeface="Gabriola" pitchFamily="82" charset="0"/>
                <a:ea typeface="Times New Roman"/>
                <a:cs typeface="Times New Roman"/>
              </a:rPr>
              <a:t>Швецова</a:t>
            </a:r>
            <a:r>
              <a:rPr lang="ru-RU" dirty="0" smtClean="0">
                <a:solidFill>
                  <a:schemeClr val="bg2">
                    <a:lumMod val="50000"/>
                  </a:schemeClr>
                </a:solidFill>
                <a:latin typeface="Gabriola" pitchFamily="82" charset="0"/>
                <a:ea typeface="Times New Roman"/>
                <a:cs typeface="Times New Roman"/>
              </a:rPr>
              <a:t> Юлия</a:t>
            </a:r>
          </a:p>
          <a:p>
            <a:pPr>
              <a:spcBef>
                <a:spcPts val="0"/>
              </a:spcBef>
              <a:spcAft>
                <a:spcPts val="0"/>
              </a:spcAft>
            </a:pPr>
            <a:r>
              <a:rPr lang="ru-RU" sz="2000" b="0" dirty="0" smtClean="0">
                <a:solidFill>
                  <a:schemeClr val="bg2">
                    <a:lumMod val="50000"/>
                  </a:schemeClr>
                </a:solidFill>
                <a:latin typeface="Gabriola" pitchFamily="82" charset="0"/>
                <a:cs typeface="Times New Roman"/>
              </a:rPr>
              <a:t>МБОУ «Пешнигортская СОШ»</a:t>
            </a:r>
          </a:p>
          <a:p>
            <a:pPr>
              <a:spcBef>
                <a:spcPts val="0"/>
              </a:spcBef>
              <a:spcAft>
                <a:spcPts val="0"/>
              </a:spcAft>
            </a:pPr>
            <a:r>
              <a:rPr lang="ru-RU" b="0" dirty="0" smtClean="0">
                <a:solidFill>
                  <a:schemeClr val="bg2">
                    <a:lumMod val="50000"/>
                  </a:schemeClr>
                </a:solidFill>
                <a:latin typeface="Gabriola" pitchFamily="82" charset="0"/>
                <a:cs typeface="Times New Roman"/>
              </a:rPr>
              <a:t>Номинация «Общественная деятельность»»</a:t>
            </a:r>
            <a:endParaRPr lang="ru-RU" b="0" dirty="0">
              <a:solidFill>
                <a:schemeClr val="bg2">
                  <a:lumMod val="50000"/>
                </a:schemeClr>
              </a:solidFill>
              <a:latin typeface="Gabriola" pitchFamily="82" charset="0"/>
            </a:endParaRPr>
          </a:p>
        </p:txBody>
      </p:sp>
      <p:pic>
        <p:nvPicPr>
          <p:cNvPr id="7170" name="Picture 2" descr="d:\Priemnaya\Desktop\_5BiAW-7Yvk.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340570"/>
            <a:ext cx="2304256" cy="41155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Priemnaya\Desktop\1xmw3A4p0h4.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300192" y="2492896"/>
            <a:ext cx="2448272" cy="39756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Priemnaya\Desktop\DSC075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2691" y="2492896"/>
            <a:ext cx="2808251" cy="337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583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88640"/>
            <a:ext cx="6512511" cy="641008"/>
          </a:xfrm>
        </p:spPr>
        <p:txBody>
          <a:bodyPr/>
          <a:lstStyle/>
          <a:p>
            <a:pPr marL="0" indent="0" algn="ctr">
              <a:buNone/>
            </a:pPr>
            <a:r>
              <a:rPr lang="ru-RU" sz="3200" dirty="0" smtClean="0">
                <a:solidFill>
                  <a:srgbClr val="B4DCFA">
                    <a:lumMod val="25000"/>
                  </a:srgbClr>
                </a:solidFill>
                <a:effectLst/>
                <a:latin typeface="Gabriola" pitchFamily="82" charset="0"/>
              </a:rPr>
              <a:t>Знак отличия «Гордость </a:t>
            </a:r>
            <a:r>
              <a:rPr lang="ru-RU" sz="3200" dirty="0">
                <a:solidFill>
                  <a:srgbClr val="B4DCFA">
                    <a:lumMod val="25000"/>
                  </a:srgbClr>
                </a:solidFill>
                <a:effectLst/>
                <a:latin typeface="Gabriola" pitchFamily="82" charset="0"/>
              </a:rPr>
              <a:t>Пермского края»</a:t>
            </a:r>
            <a:endParaRPr lang="ru-RU" dirty="0"/>
          </a:p>
        </p:txBody>
      </p:sp>
      <p:sp>
        <p:nvSpPr>
          <p:cNvPr id="3" name="Объект 2"/>
          <p:cNvSpPr>
            <a:spLocks noGrp="1"/>
          </p:cNvSpPr>
          <p:nvPr>
            <p:ph sz="quarter" idx="13"/>
          </p:nvPr>
        </p:nvSpPr>
        <p:spPr>
          <a:xfrm>
            <a:off x="323528" y="764704"/>
            <a:ext cx="2520280" cy="1512168"/>
          </a:xfrm>
        </p:spPr>
        <p:txBody>
          <a:bodyPr/>
          <a:lstStyle/>
          <a:p>
            <a:pPr marL="0" indent="0" algn="ctr">
              <a:spcBef>
                <a:spcPts val="0"/>
              </a:spcBef>
              <a:spcAft>
                <a:spcPts val="0"/>
              </a:spcAft>
              <a:buNone/>
            </a:pPr>
            <a:r>
              <a:rPr lang="ru-RU" sz="2400" b="1" dirty="0">
                <a:solidFill>
                  <a:schemeClr val="bg2">
                    <a:lumMod val="50000"/>
                  </a:schemeClr>
                </a:solidFill>
                <a:latin typeface="Gabriola" pitchFamily="82" charset="0"/>
                <a:ea typeface="Times New Roman"/>
                <a:cs typeface="Times New Roman"/>
              </a:rPr>
              <a:t>Четина Юлия </a:t>
            </a:r>
            <a:endParaRPr lang="ru-RU" sz="2400" b="1" dirty="0" smtClean="0">
              <a:solidFill>
                <a:schemeClr val="bg2">
                  <a:lumMod val="50000"/>
                </a:schemeClr>
              </a:solidFill>
              <a:latin typeface="Gabriola" pitchFamily="82" charset="0"/>
              <a:ea typeface="Times New Roman"/>
              <a:cs typeface="Times New Roman"/>
            </a:endParaRPr>
          </a:p>
          <a:p>
            <a:pPr marL="0" indent="0" algn="ctr">
              <a:spcBef>
                <a:spcPts val="0"/>
              </a:spcBef>
              <a:spcAft>
                <a:spcPts val="0"/>
              </a:spcAft>
              <a:buNone/>
            </a:pPr>
            <a:r>
              <a:rPr lang="ru-RU" sz="2000" dirty="0" smtClean="0">
                <a:solidFill>
                  <a:schemeClr val="bg2">
                    <a:lumMod val="50000"/>
                  </a:schemeClr>
                </a:solidFill>
                <a:latin typeface="Gabriola" pitchFamily="82" charset="0"/>
                <a:cs typeface="Times New Roman"/>
              </a:rPr>
              <a:t>МБОУ «Самковская СОШ»</a:t>
            </a:r>
          </a:p>
          <a:p>
            <a:pPr marL="0" indent="0" algn="ctr">
              <a:spcBef>
                <a:spcPts val="0"/>
              </a:spcBef>
              <a:spcAft>
                <a:spcPts val="0"/>
              </a:spcAft>
              <a:buNone/>
            </a:pPr>
            <a:r>
              <a:rPr lang="ru-RU" sz="2400" dirty="0" smtClean="0">
                <a:solidFill>
                  <a:schemeClr val="bg2">
                    <a:lumMod val="50000"/>
                  </a:schemeClr>
                </a:solidFill>
                <a:latin typeface="Gabriola" pitchFamily="82" charset="0"/>
                <a:cs typeface="Times New Roman"/>
              </a:rPr>
              <a:t>Номинация «Культура и искусство»</a:t>
            </a:r>
            <a:endParaRPr lang="ru-RU" dirty="0">
              <a:solidFill>
                <a:schemeClr val="bg2">
                  <a:lumMod val="50000"/>
                </a:schemeClr>
              </a:solidFill>
              <a:latin typeface="Gabriola" pitchFamily="82" charset="0"/>
            </a:endParaRPr>
          </a:p>
        </p:txBody>
      </p:sp>
      <p:sp>
        <p:nvSpPr>
          <p:cNvPr id="5" name="Объект 2"/>
          <p:cNvSpPr>
            <a:spLocks noGrp="1"/>
          </p:cNvSpPr>
          <p:nvPr>
            <p:ph sz="quarter" idx="13"/>
          </p:nvPr>
        </p:nvSpPr>
        <p:spPr>
          <a:xfrm>
            <a:off x="6012160" y="751468"/>
            <a:ext cx="2952328" cy="1584176"/>
          </a:xfrm>
        </p:spPr>
        <p:txBody>
          <a:bodyPr>
            <a:noAutofit/>
          </a:bodyPr>
          <a:lstStyle/>
          <a:p>
            <a:pPr marL="0" indent="0" algn="ctr">
              <a:spcBef>
                <a:spcPts val="0"/>
              </a:spcBef>
              <a:spcAft>
                <a:spcPts val="0"/>
              </a:spcAft>
              <a:buNone/>
            </a:pPr>
            <a:r>
              <a:rPr lang="ru-RU" sz="2400" b="1" dirty="0" smtClean="0">
                <a:solidFill>
                  <a:schemeClr val="bg2">
                    <a:lumMod val="50000"/>
                  </a:schemeClr>
                </a:solidFill>
                <a:latin typeface="Gabriola" pitchFamily="82" charset="0"/>
                <a:ea typeface="Times New Roman"/>
                <a:cs typeface="Times New Roman"/>
              </a:rPr>
              <a:t>Сидорова Елена</a:t>
            </a:r>
          </a:p>
          <a:p>
            <a:pPr marL="0" indent="0" algn="ctr">
              <a:spcBef>
                <a:spcPts val="0"/>
              </a:spcBef>
              <a:spcAft>
                <a:spcPts val="0"/>
              </a:spcAft>
              <a:buNone/>
            </a:pPr>
            <a:r>
              <a:rPr lang="ru-RU" sz="2000" dirty="0" smtClean="0">
                <a:solidFill>
                  <a:schemeClr val="bg2">
                    <a:lumMod val="50000"/>
                  </a:schemeClr>
                </a:solidFill>
                <a:latin typeface="Gabriola" pitchFamily="82" charset="0"/>
                <a:cs typeface="Times New Roman"/>
              </a:rPr>
              <a:t>МБОУ «Верх-Иньвенская СОШ»</a:t>
            </a:r>
          </a:p>
          <a:p>
            <a:pPr marL="0" indent="0" algn="ctr">
              <a:spcBef>
                <a:spcPts val="0"/>
              </a:spcBef>
              <a:spcAft>
                <a:spcPts val="0"/>
              </a:spcAft>
              <a:buNone/>
            </a:pPr>
            <a:r>
              <a:rPr lang="ru-RU" sz="2400" dirty="0" smtClean="0">
                <a:solidFill>
                  <a:schemeClr val="bg2">
                    <a:lumMod val="50000"/>
                  </a:schemeClr>
                </a:solidFill>
                <a:latin typeface="Gabriola" pitchFamily="82" charset="0"/>
                <a:cs typeface="Times New Roman"/>
              </a:rPr>
              <a:t>Номинация «Культура и искусство»</a:t>
            </a:r>
            <a:endParaRPr lang="ru-RU" sz="2400" dirty="0">
              <a:solidFill>
                <a:schemeClr val="bg2">
                  <a:lumMod val="50000"/>
                </a:schemeClr>
              </a:solidFill>
              <a:latin typeface="Gabriola" pitchFamily="82" charset="0"/>
            </a:endParaRPr>
          </a:p>
        </p:txBody>
      </p:sp>
      <p:sp>
        <p:nvSpPr>
          <p:cNvPr id="6" name="Объект 2"/>
          <p:cNvSpPr>
            <a:spLocks noGrp="1"/>
          </p:cNvSpPr>
          <p:nvPr>
            <p:ph sz="quarter" idx="13"/>
          </p:nvPr>
        </p:nvSpPr>
        <p:spPr>
          <a:xfrm>
            <a:off x="3290714" y="764704"/>
            <a:ext cx="2520280" cy="1512168"/>
          </a:xfrm>
        </p:spPr>
        <p:txBody>
          <a:bodyPr/>
          <a:lstStyle/>
          <a:p>
            <a:pPr marL="0" indent="0" algn="ctr">
              <a:spcBef>
                <a:spcPts val="0"/>
              </a:spcBef>
              <a:spcAft>
                <a:spcPts val="0"/>
              </a:spcAft>
              <a:buNone/>
            </a:pPr>
            <a:r>
              <a:rPr lang="ru-RU" sz="2400" b="1" dirty="0" smtClean="0">
                <a:solidFill>
                  <a:schemeClr val="bg2">
                    <a:lumMod val="50000"/>
                  </a:schemeClr>
                </a:solidFill>
                <a:latin typeface="Gabriola" pitchFamily="82" charset="0"/>
                <a:ea typeface="Times New Roman"/>
                <a:cs typeface="Times New Roman"/>
              </a:rPr>
              <a:t>Яркова Мария</a:t>
            </a:r>
          </a:p>
          <a:p>
            <a:pPr marL="0" indent="0" algn="ctr">
              <a:spcBef>
                <a:spcPts val="0"/>
              </a:spcBef>
              <a:spcAft>
                <a:spcPts val="0"/>
              </a:spcAft>
              <a:buNone/>
            </a:pPr>
            <a:r>
              <a:rPr lang="ru-RU" sz="2000" dirty="0" smtClean="0">
                <a:solidFill>
                  <a:schemeClr val="bg2">
                    <a:lumMod val="50000"/>
                  </a:schemeClr>
                </a:solidFill>
                <a:latin typeface="Gabriola" pitchFamily="82" charset="0"/>
                <a:cs typeface="Times New Roman"/>
              </a:rPr>
              <a:t>МБОУ «Белоевская СОШ»</a:t>
            </a:r>
          </a:p>
          <a:p>
            <a:pPr marL="0" indent="0" algn="ctr">
              <a:spcBef>
                <a:spcPts val="0"/>
              </a:spcBef>
              <a:spcAft>
                <a:spcPts val="0"/>
              </a:spcAft>
              <a:buNone/>
            </a:pPr>
            <a:r>
              <a:rPr lang="ru-RU" sz="2400" dirty="0" smtClean="0">
                <a:solidFill>
                  <a:schemeClr val="bg2">
                    <a:lumMod val="50000"/>
                  </a:schemeClr>
                </a:solidFill>
                <a:latin typeface="Gabriola" pitchFamily="82" charset="0"/>
                <a:cs typeface="Times New Roman"/>
              </a:rPr>
              <a:t>Номинация «Культура и искусство»</a:t>
            </a:r>
            <a:endParaRPr lang="ru-RU" dirty="0">
              <a:solidFill>
                <a:schemeClr val="bg2">
                  <a:lumMod val="50000"/>
                </a:schemeClr>
              </a:solidFill>
              <a:latin typeface="Gabriola" pitchFamily="82" charset="0"/>
            </a:endParaRPr>
          </a:p>
        </p:txBody>
      </p:sp>
      <p:pic>
        <p:nvPicPr>
          <p:cNvPr id="8194" name="Picture 2" descr="d:\Priemnaya\Desktop\QQ3l3Z94Ih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2832254"/>
            <a:ext cx="2694012" cy="32352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Priemnaya\Desktop\XouN1Xr97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408745"/>
            <a:ext cx="2664296" cy="40822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riemnaya\Desktop\E-BSvJWk-J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371040"/>
            <a:ext cx="2604400" cy="408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530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 xmlns:a16="http://schemas.microsoft.com/office/drawing/2014/main" id="{2400AEB3-2F99-40D2-8BCE-9C46A04D0653}"/>
              </a:ext>
            </a:extLst>
          </p:cNvPr>
          <p:cNvSpPr>
            <a:spLocks noGrp="1"/>
          </p:cNvSpPr>
          <p:nvPr>
            <p:ph type="title" idx="4294967295"/>
          </p:nvPr>
        </p:nvSpPr>
        <p:spPr>
          <a:xfrm>
            <a:off x="780901" y="260648"/>
            <a:ext cx="7704137" cy="523875"/>
          </a:xfrm>
        </p:spPr>
        <p:txBody>
          <a:bodyPr>
            <a:noAutofit/>
          </a:bodyPr>
          <a:lstStyle/>
          <a:p>
            <a:pPr marL="0" indent="0" algn="ctr">
              <a:buNone/>
            </a:pPr>
            <a:r>
              <a:rPr lang="ru-RU" sz="3200" dirty="0" smtClean="0">
                <a:solidFill>
                  <a:schemeClr val="bg2">
                    <a:lumMod val="25000"/>
                  </a:schemeClr>
                </a:solidFill>
                <a:effectLst/>
                <a:latin typeface="Gabriola" pitchFamily="82" charset="0"/>
                <a:cs typeface="Times New Roman" pitchFamily="18" charset="0"/>
              </a:rPr>
              <a:t>ГИА - 9</a:t>
            </a:r>
            <a:endParaRPr lang="ru-RU" sz="4400" dirty="0">
              <a:solidFill>
                <a:schemeClr val="bg2">
                  <a:lumMod val="25000"/>
                </a:schemeClr>
              </a:solidFill>
              <a:latin typeface="Times New Roman" panose="02020603050405020304" pitchFamily="18" charset="0"/>
              <a:cs typeface="Times New Roman" panose="02020603050405020304" pitchFamily="18" charset="0"/>
            </a:endParaRPr>
          </a:p>
        </p:txBody>
      </p:sp>
      <p:graphicFrame>
        <p:nvGraphicFramePr>
          <p:cNvPr id="4" name="Диаграмма 3">
            <a:extLst>
              <a:ext uri="{FF2B5EF4-FFF2-40B4-BE49-F238E27FC236}">
                <a16:creationId xmlns="" xmlns:a16="http://schemas.microsoft.com/office/drawing/2014/main" id="{E9F5F738-A379-4F34-941D-988CF2550869}"/>
              </a:ext>
            </a:extLst>
          </p:cNvPr>
          <p:cNvGraphicFramePr/>
          <p:nvPr>
            <p:extLst>
              <p:ext uri="{D42A27DB-BD31-4B8C-83A1-F6EECF244321}">
                <p14:modId xmlns:p14="http://schemas.microsoft.com/office/powerpoint/2010/main" val="985972165"/>
              </p:ext>
            </p:extLst>
          </p:nvPr>
        </p:nvGraphicFramePr>
        <p:xfrm>
          <a:off x="323528" y="831032"/>
          <a:ext cx="4536504" cy="28460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Объект 5">
            <a:extLst>
              <a:ext uri="{FF2B5EF4-FFF2-40B4-BE49-F238E27FC236}">
                <a16:creationId xmlns="" xmlns:a16="http://schemas.microsoft.com/office/drawing/2014/main" id="{A6476236-CBE2-4715-BE0B-46A79CA0A106}"/>
              </a:ext>
            </a:extLst>
          </p:cNvPr>
          <p:cNvGraphicFramePr>
            <a:graphicFrameLocks/>
          </p:cNvGraphicFramePr>
          <p:nvPr>
            <p:extLst>
              <p:ext uri="{D42A27DB-BD31-4B8C-83A1-F6EECF244321}">
                <p14:modId xmlns:p14="http://schemas.microsoft.com/office/powerpoint/2010/main" val="1665793461"/>
              </p:ext>
            </p:extLst>
          </p:nvPr>
        </p:nvGraphicFramePr>
        <p:xfrm>
          <a:off x="3707904" y="3682807"/>
          <a:ext cx="5245150" cy="2939752"/>
        </p:xfrm>
        <a:graphic>
          <a:graphicData uri="http://schemas.openxmlformats.org/presentationml/2006/ole">
            <mc:AlternateContent xmlns:mc="http://schemas.openxmlformats.org/markup-compatibility/2006">
              <mc:Choice xmlns:v="urn:schemas-microsoft-com:vml" Requires="v">
                <p:oleObj spid="_x0000_s2124" name="Worksheet" r:id="rId5" imgW="4552830" imgH="2800521" progId="Excel.Sheet.8">
                  <p:embed/>
                </p:oleObj>
              </mc:Choice>
              <mc:Fallback>
                <p:oleObj name="Worksheet" r:id="rId5" imgW="4552830" imgH="2800521" progId="Excel.Sheet.8">
                  <p:embed/>
                  <p:pic>
                    <p:nvPicPr>
                      <p:cNvPr id="0" name=""/>
                      <p:cNvPicPr>
                        <a:picLocks noChangeArrowheads="1"/>
                      </p:cNvPicPr>
                      <p:nvPr/>
                    </p:nvPicPr>
                    <p:blipFill>
                      <a:blip r:embed="rId6"/>
                      <a:srcRect/>
                      <a:stretch>
                        <a:fillRect/>
                      </a:stretch>
                    </p:blipFill>
                    <p:spPr bwMode="auto">
                      <a:xfrm>
                        <a:off x="3707904" y="3682807"/>
                        <a:ext cx="5245150" cy="2939752"/>
                      </a:xfrm>
                      <a:prstGeom prst="rect">
                        <a:avLst/>
                      </a:prstGeom>
                      <a:noFill/>
                    </p:spPr>
                  </p:pic>
                </p:oleObj>
              </mc:Fallback>
            </mc:AlternateContent>
          </a:graphicData>
        </a:graphic>
      </p:graphicFrame>
      <p:sp>
        <p:nvSpPr>
          <p:cNvPr id="10" name="Rectangle 49">
            <a:extLst>
              <a:ext uri="{FF2B5EF4-FFF2-40B4-BE49-F238E27FC236}">
                <a16:creationId xmlns="" xmlns:a16="http://schemas.microsoft.com/office/drawing/2014/main" id="{796099F7-C23B-4B06-8842-C3075A742708}"/>
              </a:ext>
            </a:extLst>
          </p:cNvPr>
          <p:cNvSpPr>
            <a:spLocks noChangeArrowheads="1"/>
          </p:cNvSpPr>
          <p:nvPr/>
        </p:nvSpPr>
        <p:spPr bwMode="auto">
          <a:xfrm>
            <a:off x="5307334" y="3384758"/>
            <a:ext cx="3193107" cy="29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ru-RU" sz="2400" b="1" dirty="0">
                <a:solidFill>
                  <a:schemeClr val="bg2">
                    <a:lumMod val="25000"/>
                  </a:schemeClr>
                </a:solidFill>
                <a:latin typeface="Gabriola" pitchFamily="82" charset="0"/>
                <a:cs typeface="Times New Roman" panose="02020603050405020304" pitchFamily="18" charset="0"/>
              </a:rPr>
              <a:t>Итоги учебного года</a:t>
            </a:r>
            <a:endParaRPr lang="ru-RU" sz="2400" dirty="0">
              <a:solidFill>
                <a:schemeClr val="bg2">
                  <a:lumMod val="25000"/>
                </a:schemeClr>
              </a:solidFill>
              <a:latin typeface="Gabriola" pitchFamily="82" charset="0"/>
              <a:cs typeface="Times New Roman" panose="02020603050405020304" pitchFamily="18" charset="0"/>
            </a:endParaRPr>
          </a:p>
        </p:txBody>
      </p:sp>
    </p:spTree>
    <p:extLst>
      <p:ext uri="{BB962C8B-B14F-4D97-AF65-F5344CB8AC3E}">
        <p14:creationId xmlns:p14="http://schemas.microsoft.com/office/powerpoint/2010/main" val="626918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23423" y="134049"/>
            <a:ext cx="8319868" cy="584775"/>
          </a:xfrm>
          <a:prstGeom prst="rect">
            <a:avLst/>
          </a:prstGeom>
          <a:noFill/>
          <a:ln>
            <a:noFill/>
          </a:ln>
          <a:effectLst>
            <a:outerShdw blurRad="40000" dist="20000" dir="5400000" rotWithShape="0">
              <a:srgbClr val="000000">
                <a:alpha val="38000"/>
              </a:srgbClr>
            </a:outerShdw>
            <a:softEdge rad="12700"/>
          </a:effec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sz="2800" dirty="0">
                <a:solidFill>
                  <a:schemeClr val="tx1">
                    <a:lumMod val="50000"/>
                  </a:schemeClr>
                </a:solidFill>
                <a:latin typeface="Times New Roman" panose="02020603050405020304" pitchFamily="18" charset="0"/>
                <a:cs typeface="Times New Roman" panose="02020603050405020304" pitchFamily="18" charset="0"/>
              </a:rPr>
              <a:t>  </a:t>
            </a:r>
            <a:r>
              <a:rPr lang="ru-RU" sz="3200" b="1" dirty="0">
                <a:solidFill>
                  <a:schemeClr val="bg2">
                    <a:lumMod val="25000"/>
                  </a:schemeClr>
                </a:solidFill>
                <a:latin typeface="Gabriola" pitchFamily="82" charset="0"/>
                <a:cs typeface="Times New Roman" panose="02020603050405020304" pitchFamily="18" charset="0"/>
              </a:rPr>
              <a:t>Результаты выпускников  </a:t>
            </a:r>
            <a:r>
              <a:rPr lang="ru-RU" sz="3200" b="1" dirty="0" smtClean="0">
                <a:solidFill>
                  <a:schemeClr val="bg2">
                    <a:lumMod val="25000"/>
                  </a:schemeClr>
                </a:solidFill>
                <a:latin typeface="Gabriola" pitchFamily="82" charset="0"/>
                <a:cs typeface="Times New Roman" panose="02020603050405020304" pitchFamily="18" charset="0"/>
              </a:rPr>
              <a:t>2019-2020 </a:t>
            </a:r>
            <a:r>
              <a:rPr lang="ru-RU" sz="3200" b="1" dirty="0">
                <a:solidFill>
                  <a:schemeClr val="bg2">
                    <a:lumMod val="25000"/>
                  </a:schemeClr>
                </a:solidFill>
                <a:latin typeface="Gabriola" pitchFamily="82" charset="0"/>
                <a:cs typeface="Times New Roman" panose="02020603050405020304" pitchFamily="18" charset="0"/>
              </a:rPr>
              <a:t>учебного года </a:t>
            </a:r>
          </a:p>
        </p:txBody>
      </p:sp>
      <p:graphicFrame>
        <p:nvGraphicFramePr>
          <p:cNvPr id="6" name="Объект 5"/>
          <p:cNvGraphicFramePr>
            <a:graphicFrameLocks/>
          </p:cNvGraphicFramePr>
          <p:nvPr>
            <p:extLst>
              <p:ext uri="{D42A27DB-BD31-4B8C-83A1-F6EECF244321}">
                <p14:modId xmlns:p14="http://schemas.microsoft.com/office/powerpoint/2010/main" val="4040598531"/>
              </p:ext>
            </p:extLst>
          </p:nvPr>
        </p:nvGraphicFramePr>
        <p:xfrm>
          <a:off x="4643437" y="2636838"/>
          <a:ext cx="4278313" cy="2808386"/>
        </p:xfrm>
        <a:graphic>
          <a:graphicData uri="http://schemas.openxmlformats.org/presentationml/2006/ole">
            <mc:AlternateContent xmlns:mc="http://schemas.openxmlformats.org/markup-compatibility/2006">
              <mc:Choice xmlns:v="urn:schemas-microsoft-com:vml" Requires="v">
                <p:oleObj spid="_x0000_s3218" name="Worksheet" r:id="rId4" imgW="4562415" imgH="3162485" progId="Excel.Sheet.8">
                  <p:embed/>
                </p:oleObj>
              </mc:Choice>
              <mc:Fallback>
                <p:oleObj name="Worksheet" r:id="rId4" imgW="4562415" imgH="3162485" progId="Excel.Sheet.8">
                  <p:embed/>
                  <p:pic>
                    <p:nvPicPr>
                      <p:cNvPr id="0" name=""/>
                      <p:cNvPicPr>
                        <a:picLocks noChangeArrowheads="1"/>
                      </p:cNvPicPr>
                      <p:nvPr/>
                    </p:nvPicPr>
                    <p:blipFill>
                      <a:blip r:embed="rId5"/>
                      <a:srcRect/>
                      <a:stretch>
                        <a:fillRect/>
                      </a:stretch>
                    </p:blipFill>
                    <p:spPr bwMode="auto">
                      <a:xfrm>
                        <a:off x="4643437" y="2636838"/>
                        <a:ext cx="4278313" cy="2808386"/>
                      </a:xfrm>
                      <a:prstGeom prst="rect">
                        <a:avLst/>
                      </a:prstGeom>
                      <a:noFill/>
                    </p:spPr>
                  </p:pic>
                </p:oleObj>
              </mc:Fallback>
            </mc:AlternateContent>
          </a:graphicData>
        </a:graphic>
      </p:graphicFrame>
      <p:sp>
        <p:nvSpPr>
          <p:cNvPr id="8" name="Rectangle 49"/>
          <p:cNvSpPr>
            <a:spLocks noChangeArrowheads="1"/>
          </p:cNvSpPr>
          <p:nvPr/>
        </p:nvSpPr>
        <p:spPr bwMode="auto">
          <a:xfrm>
            <a:off x="899592" y="1887655"/>
            <a:ext cx="3357587" cy="42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endParaRPr lang="ru-RU" sz="1600" b="1" dirty="0">
              <a:solidFill>
                <a:srgbClr val="990033"/>
              </a:solidFill>
              <a:latin typeface="Arial" charset="0"/>
            </a:endParaRPr>
          </a:p>
          <a:p>
            <a:pPr algn="ctr"/>
            <a:r>
              <a:rPr lang="ru-RU" sz="2400" b="1" dirty="0" smtClean="0">
                <a:solidFill>
                  <a:schemeClr val="bg2">
                    <a:lumMod val="50000"/>
                  </a:schemeClr>
                </a:solidFill>
                <a:latin typeface="Gabriola" pitchFamily="82" charset="0"/>
              </a:rPr>
              <a:t>Качество </a:t>
            </a:r>
            <a:r>
              <a:rPr lang="ru-RU" sz="2400" b="1" dirty="0">
                <a:solidFill>
                  <a:schemeClr val="bg2">
                    <a:lumMod val="50000"/>
                  </a:schemeClr>
                </a:solidFill>
                <a:latin typeface="Gabriola" pitchFamily="82" charset="0"/>
              </a:rPr>
              <a:t>обучения, (ср.б.) </a:t>
            </a:r>
          </a:p>
        </p:txBody>
      </p:sp>
      <p:sp>
        <p:nvSpPr>
          <p:cNvPr id="10" name="Rectangle 49"/>
          <p:cNvSpPr>
            <a:spLocks noChangeArrowheads="1"/>
          </p:cNvSpPr>
          <p:nvPr/>
        </p:nvSpPr>
        <p:spPr bwMode="auto">
          <a:xfrm>
            <a:off x="5281779" y="1954691"/>
            <a:ext cx="3193107" cy="35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ru-RU" sz="2400" b="1" dirty="0">
                <a:solidFill>
                  <a:schemeClr val="bg2">
                    <a:lumMod val="50000"/>
                  </a:schemeClr>
                </a:solidFill>
                <a:latin typeface="Gabriola" pitchFamily="82" charset="0"/>
              </a:rPr>
              <a:t>Успеваемость, % </a:t>
            </a:r>
            <a:endParaRPr lang="ru-RU" sz="2400" dirty="0">
              <a:solidFill>
                <a:schemeClr val="bg2">
                  <a:lumMod val="50000"/>
                </a:schemeClr>
              </a:solidFill>
              <a:latin typeface="Gabriola" pitchFamily="82" charset="0"/>
            </a:endParaRPr>
          </a:p>
        </p:txBody>
      </p:sp>
      <p:sp>
        <p:nvSpPr>
          <p:cNvPr id="12" name="TextBox 11"/>
          <p:cNvSpPr txBox="1"/>
          <p:nvPr/>
        </p:nvSpPr>
        <p:spPr>
          <a:xfrm>
            <a:off x="3887353" y="980728"/>
            <a:ext cx="1512169" cy="523220"/>
          </a:xfrm>
          <a:prstGeom prst="rect">
            <a:avLst/>
          </a:prstGeom>
          <a:noFill/>
        </p:spPr>
        <p:txBody>
          <a:bodyPr wrap="square" rtlCol="0">
            <a:spAutoFit/>
          </a:bodyPr>
          <a:lstStyle/>
          <a:p>
            <a:pPr algn="ctr"/>
            <a:r>
              <a:rPr lang="ru-RU" sz="2800" b="1" dirty="0">
                <a:solidFill>
                  <a:schemeClr val="bg2">
                    <a:lumMod val="25000"/>
                  </a:schemeClr>
                </a:solidFill>
                <a:latin typeface="Gabriola" pitchFamily="82" charset="0"/>
                <a:cs typeface="Times New Roman" pitchFamily="18" charset="0"/>
              </a:rPr>
              <a:t>11 класс</a:t>
            </a:r>
          </a:p>
        </p:txBody>
      </p:sp>
      <p:graphicFrame>
        <p:nvGraphicFramePr>
          <p:cNvPr id="14" name="Объект 13"/>
          <p:cNvGraphicFramePr>
            <a:graphicFrameLocks/>
          </p:cNvGraphicFramePr>
          <p:nvPr>
            <p:extLst>
              <p:ext uri="{D42A27DB-BD31-4B8C-83A1-F6EECF244321}">
                <p14:modId xmlns:p14="http://schemas.microsoft.com/office/powerpoint/2010/main" val="3809294232"/>
              </p:ext>
            </p:extLst>
          </p:nvPr>
        </p:nvGraphicFramePr>
        <p:xfrm>
          <a:off x="323529" y="2636912"/>
          <a:ext cx="4248472" cy="2808312"/>
        </p:xfrm>
        <a:graphic>
          <a:graphicData uri="http://schemas.openxmlformats.org/presentationml/2006/ole">
            <mc:AlternateContent xmlns:mc="http://schemas.openxmlformats.org/markup-compatibility/2006">
              <mc:Choice xmlns:v="urn:schemas-microsoft-com:vml" Requires="v">
                <p:oleObj spid="_x0000_s3219" name="Worksheet" r:id="rId6" imgW="4572000" imgH="2524153" progId="Excel.Sheet.8">
                  <p:embed/>
                </p:oleObj>
              </mc:Choice>
              <mc:Fallback>
                <p:oleObj name="Worksheet" r:id="rId6" imgW="4572000" imgH="2524153" progId="Excel.Sheet.8">
                  <p:embed/>
                  <p:pic>
                    <p:nvPicPr>
                      <p:cNvPr id="0" name=""/>
                      <p:cNvPicPr>
                        <a:picLocks noChangeArrowheads="1"/>
                      </p:cNvPicPr>
                      <p:nvPr/>
                    </p:nvPicPr>
                    <p:blipFill>
                      <a:blip r:embed="rId7"/>
                      <a:srcRect/>
                      <a:stretch>
                        <a:fillRect/>
                      </a:stretch>
                    </p:blipFill>
                    <p:spPr bwMode="auto">
                      <a:xfrm>
                        <a:off x="323529" y="2636912"/>
                        <a:ext cx="4248472" cy="2808312"/>
                      </a:xfrm>
                      <a:prstGeom prst="rect">
                        <a:avLst/>
                      </a:prstGeom>
                      <a:noFill/>
                    </p:spPr>
                  </p:pic>
                </p:oleObj>
              </mc:Fallback>
            </mc:AlternateContent>
          </a:graphicData>
        </a:graphic>
      </p:graphicFrame>
    </p:spTree>
    <p:extLst>
      <p:ext uri="{BB962C8B-B14F-4D97-AF65-F5344CB8AC3E}">
        <p14:creationId xmlns:p14="http://schemas.microsoft.com/office/powerpoint/2010/main" val="3492013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216843B8-C47B-4F07-9CF2-4635092584B1}"/>
              </a:ext>
            </a:extLst>
          </p:cNvPr>
          <p:cNvSpPr txBox="1"/>
          <p:nvPr/>
        </p:nvSpPr>
        <p:spPr>
          <a:xfrm>
            <a:off x="179512" y="89605"/>
            <a:ext cx="8784976" cy="1077218"/>
          </a:xfrm>
          <a:prstGeom prst="rect">
            <a:avLst/>
          </a:prstGeom>
          <a:noFill/>
        </p:spPr>
        <p:txBody>
          <a:bodyPr wrap="square">
            <a:spAutoFit/>
          </a:bodyPr>
          <a:lstStyle/>
          <a:p>
            <a:pPr algn="ctr"/>
            <a:r>
              <a:rPr lang="ru-RU" sz="3200" b="1" dirty="0">
                <a:solidFill>
                  <a:schemeClr val="bg2">
                    <a:lumMod val="25000"/>
                  </a:schemeClr>
                </a:solidFill>
                <a:effectLst/>
                <a:latin typeface="Gabriola" pitchFamily="82" charset="0"/>
                <a:ea typeface="Calibri" panose="020F0502020204030204" pitchFamily="34" charset="0"/>
              </a:rPr>
              <a:t>Реализация дистанционного обучения в общеобразовательных организациях </a:t>
            </a:r>
            <a:r>
              <a:rPr lang="ru-RU" sz="3200" b="1" dirty="0" err="1">
                <a:solidFill>
                  <a:schemeClr val="bg2">
                    <a:lumMod val="25000"/>
                  </a:schemeClr>
                </a:solidFill>
                <a:effectLst/>
                <a:latin typeface="Gabriola" pitchFamily="82" charset="0"/>
                <a:ea typeface="Calibri" panose="020F0502020204030204" pitchFamily="34" charset="0"/>
              </a:rPr>
              <a:t>Кудымкарского</a:t>
            </a:r>
            <a:r>
              <a:rPr lang="ru-RU" sz="3200" b="1" dirty="0">
                <a:solidFill>
                  <a:schemeClr val="bg2">
                    <a:lumMod val="25000"/>
                  </a:schemeClr>
                </a:solidFill>
                <a:effectLst/>
                <a:latin typeface="Gabriola" pitchFamily="82" charset="0"/>
                <a:ea typeface="Calibri" panose="020F0502020204030204" pitchFamily="34" charset="0"/>
              </a:rPr>
              <a:t> муниципального округа в  2020 году</a:t>
            </a:r>
            <a:endParaRPr lang="ru-RU" sz="2800" b="1" dirty="0">
              <a:solidFill>
                <a:schemeClr val="bg2">
                  <a:lumMod val="25000"/>
                </a:schemeClr>
              </a:solidFill>
              <a:effectLst/>
              <a:latin typeface="Gabriola" pitchFamily="82" charset="0"/>
              <a:ea typeface="Calibri" panose="020F0502020204030204" pitchFamily="34" charset="0"/>
            </a:endParaRPr>
          </a:p>
        </p:txBody>
      </p:sp>
      <p:graphicFrame>
        <p:nvGraphicFramePr>
          <p:cNvPr id="9" name="Диаграмма 8">
            <a:extLst>
              <a:ext uri="{FF2B5EF4-FFF2-40B4-BE49-F238E27FC236}">
                <a16:creationId xmlns="" xmlns:a16="http://schemas.microsoft.com/office/drawing/2014/main" id="{C2FC07F1-00A0-4562-AB85-7BB0CAE42B8B}"/>
              </a:ext>
            </a:extLst>
          </p:cNvPr>
          <p:cNvGraphicFramePr/>
          <p:nvPr>
            <p:extLst>
              <p:ext uri="{D42A27DB-BD31-4B8C-83A1-F6EECF244321}">
                <p14:modId xmlns:p14="http://schemas.microsoft.com/office/powerpoint/2010/main" val="3327449582"/>
              </p:ext>
            </p:extLst>
          </p:nvPr>
        </p:nvGraphicFramePr>
        <p:xfrm>
          <a:off x="185267" y="1052736"/>
          <a:ext cx="4104456"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a:extLst>
              <a:ext uri="{FF2B5EF4-FFF2-40B4-BE49-F238E27FC236}">
                <a16:creationId xmlns="" xmlns:a16="http://schemas.microsoft.com/office/drawing/2014/main" id="{52318098-60E1-41DF-B982-4C62E12ACCD4}"/>
              </a:ext>
            </a:extLst>
          </p:cNvPr>
          <p:cNvGraphicFramePr/>
          <p:nvPr>
            <p:extLst>
              <p:ext uri="{D42A27DB-BD31-4B8C-83A1-F6EECF244321}">
                <p14:modId xmlns:p14="http://schemas.microsoft.com/office/powerpoint/2010/main" val="529283972"/>
              </p:ext>
            </p:extLst>
          </p:nvPr>
        </p:nvGraphicFramePr>
        <p:xfrm>
          <a:off x="3585021" y="3501008"/>
          <a:ext cx="5400600" cy="32129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1218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a:extLst>
              <a:ext uri="{FF2B5EF4-FFF2-40B4-BE49-F238E27FC236}">
                <a16:creationId xmlns="" xmlns:a16="http://schemas.microsoft.com/office/drawing/2014/main" id="{E425A0A0-36A5-44CD-A35B-344CF64C56D1}"/>
              </a:ext>
            </a:extLst>
          </p:cNvPr>
          <p:cNvGraphicFramePr/>
          <p:nvPr>
            <p:extLst>
              <p:ext uri="{D42A27DB-BD31-4B8C-83A1-F6EECF244321}">
                <p14:modId xmlns:p14="http://schemas.microsoft.com/office/powerpoint/2010/main" val="1155496132"/>
              </p:ext>
            </p:extLst>
          </p:nvPr>
        </p:nvGraphicFramePr>
        <p:xfrm>
          <a:off x="179512" y="116632"/>
          <a:ext cx="8784976" cy="6552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02386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a:extLst>
              <a:ext uri="{FF2B5EF4-FFF2-40B4-BE49-F238E27FC236}">
                <a16:creationId xmlns="" xmlns:a16="http://schemas.microsoft.com/office/drawing/2014/main" id="{2CF230A7-2A9B-4AB9-A4D8-A13A97A1A9D3}"/>
              </a:ext>
            </a:extLst>
          </p:cNvPr>
          <p:cNvGraphicFramePr/>
          <p:nvPr>
            <p:extLst>
              <p:ext uri="{D42A27DB-BD31-4B8C-83A1-F6EECF244321}">
                <p14:modId xmlns:p14="http://schemas.microsoft.com/office/powerpoint/2010/main" val="943495315"/>
              </p:ext>
            </p:extLst>
          </p:nvPr>
        </p:nvGraphicFramePr>
        <p:xfrm>
          <a:off x="179512" y="188640"/>
          <a:ext cx="8784976" cy="64807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79491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a:extLst>
              <a:ext uri="{FF2B5EF4-FFF2-40B4-BE49-F238E27FC236}">
                <a16:creationId xmlns="" xmlns:a16="http://schemas.microsoft.com/office/drawing/2014/main" id="{24C449FC-901B-4549-8BB2-CB97DB8C35E0}"/>
              </a:ext>
            </a:extLst>
          </p:cNvPr>
          <p:cNvGraphicFramePr/>
          <p:nvPr>
            <p:extLst>
              <p:ext uri="{D42A27DB-BD31-4B8C-83A1-F6EECF244321}">
                <p14:modId xmlns:p14="http://schemas.microsoft.com/office/powerpoint/2010/main" val="4184278234"/>
              </p:ext>
            </p:extLst>
          </p:nvPr>
        </p:nvGraphicFramePr>
        <p:xfrm>
          <a:off x="467544" y="260648"/>
          <a:ext cx="6120680"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a:extLst>
              <a:ext uri="{FF2B5EF4-FFF2-40B4-BE49-F238E27FC236}">
                <a16:creationId xmlns="" xmlns:a16="http://schemas.microsoft.com/office/drawing/2014/main" id="{E7E2E76C-256B-4F69-858C-2D341329F98D}"/>
              </a:ext>
            </a:extLst>
          </p:cNvPr>
          <p:cNvGraphicFramePr/>
          <p:nvPr>
            <p:extLst>
              <p:ext uri="{D42A27DB-BD31-4B8C-83A1-F6EECF244321}">
                <p14:modId xmlns:p14="http://schemas.microsoft.com/office/powerpoint/2010/main" val="3690014305"/>
              </p:ext>
            </p:extLst>
          </p:nvPr>
        </p:nvGraphicFramePr>
        <p:xfrm>
          <a:off x="3707904" y="2852936"/>
          <a:ext cx="4960615" cy="2376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Диаграмма 9">
            <a:extLst>
              <a:ext uri="{FF2B5EF4-FFF2-40B4-BE49-F238E27FC236}">
                <a16:creationId xmlns="" xmlns:a16="http://schemas.microsoft.com/office/drawing/2014/main" id="{CA0F97A1-58D3-475B-A0ED-72DF6755761F}"/>
              </a:ext>
            </a:extLst>
          </p:cNvPr>
          <p:cNvGraphicFramePr/>
          <p:nvPr>
            <p:extLst>
              <p:ext uri="{D42A27DB-BD31-4B8C-83A1-F6EECF244321}">
                <p14:modId xmlns:p14="http://schemas.microsoft.com/office/powerpoint/2010/main" val="1526198366"/>
              </p:ext>
            </p:extLst>
          </p:nvPr>
        </p:nvGraphicFramePr>
        <p:xfrm>
          <a:off x="179512" y="4725144"/>
          <a:ext cx="5377433" cy="18703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93565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04664"/>
            <a:ext cx="6512511" cy="713016"/>
          </a:xfrm>
        </p:spPr>
        <p:txBody>
          <a:bodyPr/>
          <a:lstStyle/>
          <a:p>
            <a:pPr marL="0" indent="0" algn="ctr">
              <a:buNone/>
            </a:pPr>
            <a:r>
              <a:rPr lang="ru-RU" sz="3600" dirty="0" smtClean="0">
                <a:solidFill>
                  <a:srgbClr val="B4DCFA">
                    <a:lumMod val="25000"/>
                  </a:srgbClr>
                </a:solidFill>
                <a:effectLst/>
                <a:latin typeface="Gabriola" pitchFamily="82" charset="0"/>
                <a:cs typeface="Times New Roman" panose="02020603050405020304" pitchFamily="18" charset="0"/>
              </a:rPr>
              <a:t>Дополнительное образование</a:t>
            </a:r>
            <a:endParaRPr lang="ru-RU" dirty="0"/>
          </a:p>
        </p:txBody>
      </p:sp>
      <p:pic>
        <p:nvPicPr>
          <p:cNvPr id="9" name="Объект 8"/>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123728" y="1340768"/>
            <a:ext cx="4790607" cy="4800465"/>
          </a:xfrm>
          <a:noFill/>
        </p:spPr>
      </p:pic>
    </p:spTree>
    <p:extLst>
      <p:ext uri="{BB962C8B-B14F-4D97-AF65-F5344CB8AC3E}">
        <p14:creationId xmlns:p14="http://schemas.microsoft.com/office/powerpoint/2010/main" val="1601909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a:xfrm>
            <a:off x="539552" y="4149080"/>
            <a:ext cx="3744416" cy="1656184"/>
          </a:xfrm>
        </p:spPr>
        <p:txBody>
          <a:bodyPr/>
          <a:lstStyle/>
          <a:p>
            <a:pPr lvl="0">
              <a:spcBef>
                <a:spcPts val="0"/>
              </a:spcBef>
              <a:spcAft>
                <a:spcPts val="0"/>
              </a:spcAft>
              <a:buClrTx/>
              <a:buSzTx/>
            </a:pPr>
            <a:r>
              <a:rPr lang="ru-RU" sz="2800" b="0" dirty="0">
                <a:solidFill>
                  <a:schemeClr val="bg2">
                    <a:lumMod val="50000"/>
                  </a:schemeClr>
                </a:solidFill>
                <a:latin typeface="Gabriola" pitchFamily="82" charset="0"/>
                <a:ea typeface="+mn-ea"/>
                <a:cs typeface="+mn-cs"/>
              </a:rPr>
              <a:t>Ремонт спортивного зала, замена оконных блоков</a:t>
            </a:r>
          </a:p>
          <a:p>
            <a:endParaRPr lang="ru-RU" dirty="0"/>
          </a:p>
        </p:txBody>
      </p:sp>
      <p:sp>
        <p:nvSpPr>
          <p:cNvPr id="6" name="Текст 5"/>
          <p:cNvSpPr>
            <a:spLocks noGrp="1"/>
          </p:cNvSpPr>
          <p:nvPr>
            <p:ph type="body" sz="quarter" idx="3"/>
          </p:nvPr>
        </p:nvSpPr>
        <p:spPr>
          <a:xfrm>
            <a:off x="4932040" y="1052736"/>
            <a:ext cx="3706744" cy="1728192"/>
          </a:xfrm>
        </p:spPr>
        <p:txBody>
          <a:bodyPr/>
          <a:lstStyle/>
          <a:p>
            <a:pPr lvl="0">
              <a:spcBef>
                <a:spcPts val="0"/>
              </a:spcBef>
              <a:spcAft>
                <a:spcPts val="0"/>
              </a:spcAft>
              <a:buClrTx/>
              <a:buSzTx/>
            </a:pPr>
            <a:r>
              <a:rPr lang="ru-RU" sz="3200" dirty="0">
                <a:solidFill>
                  <a:schemeClr val="bg2">
                    <a:lumMod val="25000"/>
                  </a:schemeClr>
                </a:solidFill>
                <a:latin typeface="Gabriola" pitchFamily="82" charset="0"/>
                <a:ea typeface="+mn-ea"/>
                <a:cs typeface="+mn-cs"/>
              </a:rPr>
              <a:t>МБОУ «Белоевская ОШИ для обучающихся с ОВЗ»</a:t>
            </a:r>
          </a:p>
          <a:p>
            <a:endParaRPr lang="ru-RU" dirty="0"/>
          </a:p>
        </p:txBody>
      </p:sp>
      <p:pic>
        <p:nvPicPr>
          <p:cNvPr id="8" name="Объект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552" y="476672"/>
            <a:ext cx="3960440" cy="2971252"/>
          </a:xfrm>
          <a:prstGeom prst="rect">
            <a:avLst/>
          </a:prstGeom>
        </p:spPr>
      </p:pic>
      <p:pic>
        <p:nvPicPr>
          <p:cNvPr id="9" name="Объект 8"/>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788024" y="3411110"/>
            <a:ext cx="3850506" cy="2887024"/>
          </a:xfrm>
          <a:prstGeom prst="rect">
            <a:avLst/>
          </a:prstGeom>
        </p:spPr>
      </p:pic>
    </p:spTree>
    <p:extLst>
      <p:ext uri="{BB962C8B-B14F-4D97-AF65-F5344CB8AC3E}">
        <p14:creationId xmlns:p14="http://schemas.microsoft.com/office/powerpoint/2010/main" val="27088960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60648"/>
            <a:ext cx="6512511" cy="713016"/>
          </a:xfrm>
        </p:spPr>
        <p:txBody>
          <a:bodyPr/>
          <a:lstStyle/>
          <a:p>
            <a:pPr marL="0" lvl="0" indent="0" algn="ctr">
              <a:spcBef>
                <a:spcPts val="0"/>
              </a:spcBef>
              <a:buNone/>
            </a:pPr>
            <a:r>
              <a:rPr lang="ru-RU" sz="3200" dirty="0">
                <a:solidFill>
                  <a:schemeClr val="bg2">
                    <a:lumMod val="25000"/>
                  </a:schemeClr>
                </a:solidFill>
                <a:effectLst/>
                <a:latin typeface="Gabriola" pitchFamily="82" charset="0"/>
                <a:ea typeface="+mn-ea"/>
                <a:cs typeface="+mn-cs"/>
              </a:rPr>
              <a:t>Досуговые площадки в летний период 2020 года</a:t>
            </a:r>
            <a:r>
              <a:rPr lang="ru-RU" sz="4000" b="0" dirty="0">
                <a:solidFill>
                  <a:prstClr val="black"/>
                </a:solidFill>
                <a:effectLst/>
                <a:latin typeface="Palatino Linotype"/>
                <a:ea typeface="+mn-ea"/>
                <a:cs typeface="+mn-cs"/>
              </a:rPr>
              <a:t/>
            </a:r>
            <a:br>
              <a:rPr lang="ru-RU" sz="4000" b="0" dirty="0">
                <a:solidFill>
                  <a:prstClr val="black"/>
                </a:solidFill>
                <a:effectLst/>
                <a:latin typeface="Palatino Linotype"/>
                <a:ea typeface="+mn-ea"/>
                <a:cs typeface="+mn-cs"/>
              </a:rPr>
            </a:br>
            <a:endParaRPr lang="ru-RU" dirty="0"/>
          </a:p>
        </p:txBody>
      </p:sp>
      <p:pic>
        <p:nvPicPr>
          <p:cNvPr id="5"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323018" y="988169"/>
            <a:ext cx="2738371" cy="211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15" y="4437112"/>
            <a:ext cx="2974846" cy="2124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018" y="4463570"/>
            <a:ext cx="2736304" cy="211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2544" y="980728"/>
            <a:ext cx="2815058"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1170" y="2647776"/>
            <a:ext cx="3165244" cy="204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1539" y="4515092"/>
            <a:ext cx="27860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Объект 4"/>
          <p:cNvPicPr>
            <a:picLocks noGrp="1"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7624" y="2647776"/>
            <a:ext cx="3160351" cy="2042478"/>
          </a:xfrm>
          <a:prstGeom prst="rect">
            <a:avLst/>
          </a:prstGeom>
        </p:spPr>
      </p:pic>
      <p:pic>
        <p:nvPicPr>
          <p:cNvPr id="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844" y="980728"/>
            <a:ext cx="2974846"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384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902"/>
            <a:ext cx="7992887" cy="785024"/>
          </a:xfrm>
        </p:spPr>
        <p:txBody>
          <a:bodyPr/>
          <a:lstStyle/>
          <a:p>
            <a:pPr marL="0" indent="0" algn="ctr">
              <a:buNone/>
            </a:pPr>
            <a:r>
              <a:rPr lang="ru-RU" sz="3200" dirty="0">
                <a:solidFill>
                  <a:schemeClr val="bg2">
                    <a:lumMod val="25000"/>
                  </a:schemeClr>
                </a:solidFill>
                <a:effectLst/>
                <a:latin typeface="Gabriola" pitchFamily="82" charset="0"/>
              </a:rPr>
              <a:t>Всероссийская олимпиада школьников</a:t>
            </a:r>
            <a:endParaRPr lang="ru-RU" dirty="0">
              <a:solidFill>
                <a:schemeClr val="bg2">
                  <a:lumMod val="25000"/>
                </a:schemeClr>
              </a:solidFill>
              <a:latin typeface="Gabriola" pitchFamily="82" charset="0"/>
            </a:endParaRPr>
          </a:p>
        </p:txBody>
      </p:sp>
      <p:graphicFrame>
        <p:nvGraphicFramePr>
          <p:cNvPr id="3" name="Объект 3"/>
          <p:cNvGraphicFramePr>
            <a:graphicFrameLocks/>
          </p:cNvGraphicFramePr>
          <p:nvPr>
            <p:extLst>
              <p:ext uri="{D42A27DB-BD31-4B8C-83A1-F6EECF244321}">
                <p14:modId xmlns:p14="http://schemas.microsoft.com/office/powerpoint/2010/main" val="2813616873"/>
              </p:ext>
            </p:extLst>
          </p:nvPr>
        </p:nvGraphicFramePr>
        <p:xfrm>
          <a:off x="323528" y="583132"/>
          <a:ext cx="8424937" cy="6130505"/>
        </p:xfrm>
        <a:graphic>
          <a:graphicData uri="http://schemas.openxmlformats.org/drawingml/2006/table">
            <a:tbl>
              <a:tblPr>
                <a:tableStyleId>{5C22544A-7EE6-4342-B048-85BDC9FD1C3A}</a:tableStyleId>
              </a:tblPr>
              <a:tblGrid>
                <a:gridCol w="1659457"/>
                <a:gridCol w="1978584"/>
                <a:gridCol w="1595632"/>
                <a:gridCol w="1595632"/>
                <a:gridCol w="1595632"/>
              </a:tblGrid>
              <a:tr h="200908">
                <a:tc>
                  <a:txBody>
                    <a:bodyPr/>
                    <a:lstStyle/>
                    <a:p>
                      <a:pPr algn="ctr" fontAlgn="ctr"/>
                      <a:r>
                        <a:rPr lang="ru-RU" sz="1400" b="1" i="0" u="none" strike="noStrike" dirty="0" smtClean="0">
                          <a:solidFill>
                            <a:schemeClr val="bg2">
                              <a:lumMod val="50000"/>
                            </a:schemeClr>
                          </a:solidFill>
                          <a:effectLst/>
                          <a:latin typeface="Gabriola" pitchFamily="82" charset="0"/>
                        </a:rPr>
                        <a:t>Предмет</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Общее количество участников</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Количество</a:t>
                      </a:r>
                      <a:r>
                        <a:rPr lang="ru-RU" sz="1400" b="1" i="0" u="none" strike="noStrike" baseline="0" dirty="0" smtClean="0">
                          <a:solidFill>
                            <a:schemeClr val="bg2">
                              <a:lumMod val="50000"/>
                            </a:schemeClr>
                          </a:solidFill>
                          <a:effectLst/>
                          <a:latin typeface="Gabriola" pitchFamily="82" charset="0"/>
                        </a:rPr>
                        <a:t> победителей</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Количество призеров</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Участники краевого этапа</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Английский язык</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29</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2</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a:solidFill>
                            <a:schemeClr val="bg2">
                              <a:lumMod val="50000"/>
                            </a:schemeClr>
                          </a:solidFill>
                          <a:effectLst/>
                          <a:latin typeface="Gabriola" pitchFamily="82" charset="0"/>
                        </a:rPr>
                        <a:t>1</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Астрономия</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12</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2</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a:solidFill>
                            <a:schemeClr val="bg2">
                              <a:lumMod val="50000"/>
                            </a:schemeClr>
                          </a:solidFill>
                          <a:effectLst/>
                          <a:latin typeface="Gabriola" pitchFamily="82" charset="0"/>
                        </a:rPr>
                        <a:t>3</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МХК</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9</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Биология</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51</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a:solidFill>
                            <a:schemeClr val="bg2">
                              <a:lumMod val="50000"/>
                            </a:schemeClr>
                          </a:solidFill>
                          <a:effectLst/>
                          <a:latin typeface="Gabriola" pitchFamily="82" charset="0"/>
                        </a:rPr>
                        <a:t>3</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География</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40</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Информатика</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10</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История</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44</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3</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Литература</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35</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5</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11</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Математика</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59</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2</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smtClean="0">
                          <a:solidFill>
                            <a:schemeClr val="bg2">
                              <a:lumMod val="50000"/>
                            </a:schemeClr>
                          </a:solidFill>
                          <a:effectLst/>
                          <a:latin typeface="Gabriola" pitchFamily="82" charset="0"/>
                        </a:rPr>
                        <a:t>3</a:t>
                      </a:r>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Немецкий язык</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8</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ОБЖ</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29</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4</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8</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Обществознание</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45</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Право</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12</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a:solidFill>
                            <a:schemeClr val="bg2">
                              <a:lumMod val="50000"/>
                            </a:schemeClr>
                          </a:solidFill>
                          <a:effectLst/>
                          <a:latin typeface="Gabriola" pitchFamily="82" charset="0"/>
                        </a:rPr>
                        <a:t>3</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1</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smtClean="0">
                          <a:solidFill>
                            <a:schemeClr val="bg2">
                              <a:lumMod val="50000"/>
                            </a:schemeClr>
                          </a:solidFill>
                          <a:effectLst/>
                          <a:latin typeface="Gabriola" pitchFamily="82" charset="0"/>
                        </a:rPr>
                        <a:t>1</a:t>
                      </a:r>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Русский язык</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68</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3</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smtClean="0">
                          <a:solidFill>
                            <a:schemeClr val="bg2">
                              <a:lumMod val="50000"/>
                            </a:schemeClr>
                          </a:solidFill>
                          <a:effectLst/>
                          <a:latin typeface="Gabriola" pitchFamily="82" charset="0"/>
                        </a:rPr>
                        <a:t>5</a:t>
                      </a:r>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Технология</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13</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6</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2</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smtClean="0">
                          <a:solidFill>
                            <a:schemeClr val="bg2">
                              <a:lumMod val="50000"/>
                            </a:schemeClr>
                          </a:solidFill>
                          <a:effectLst/>
                          <a:latin typeface="Gabriola" pitchFamily="82" charset="0"/>
                        </a:rPr>
                        <a:t>1</a:t>
                      </a:r>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Физика</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35</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365216">
                <a:tc>
                  <a:txBody>
                    <a:bodyPr/>
                    <a:lstStyle/>
                    <a:p>
                      <a:pPr algn="just" fontAlgn="ctr"/>
                      <a:r>
                        <a:rPr lang="ru-RU" sz="1400" b="1" u="none" strike="noStrike" dirty="0">
                          <a:solidFill>
                            <a:schemeClr val="bg2">
                              <a:lumMod val="50000"/>
                            </a:schemeClr>
                          </a:solidFill>
                          <a:effectLst/>
                          <a:latin typeface="Gabriola" pitchFamily="82" charset="0"/>
                        </a:rPr>
                        <a:t>Физическая культура</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42</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4</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7</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smtClean="0">
                          <a:solidFill>
                            <a:schemeClr val="bg2">
                              <a:lumMod val="50000"/>
                            </a:schemeClr>
                          </a:solidFill>
                          <a:effectLst/>
                          <a:latin typeface="Gabriola" pitchFamily="82" charset="0"/>
                        </a:rPr>
                        <a:t>1</a:t>
                      </a:r>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Химия</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27</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Экология</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a:solidFill>
                            <a:schemeClr val="bg2">
                              <a:lumMod val="50000"/>
                            </a:schemeClr>
                          </a:solidFill>
                          <a:effectLst/>
                          <a:latin typeface="Gabriola" pitchFamily="82" charset="0"/>
                        </a:rPr>
                        <a:t>3</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u="none" strike="noStrike" dirty="0">
                          <a:solidFill>
                            <a:schemeClr val="bg2">
                              <a:lumMod val="50000"/>
                            </a:schemeClr>
                          </a:solidFill>
                          <a:effectLst/>
                          <a:latin typeface="Gabriola" pitchFamily="82" charset="0"/>
                        </a:rPr>
                        <a:t>Экономика</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11</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a:solidFill>
                            <a:schemeClr val="bg2">
                              <a:lumMod val="50000"/>
                            </a:schemeClr>
                          </a:solidFill>
                          <a:effectLst/>
                          <a:latin typeface="Gabriola" pitchFamily="82" charset="0"/>
                        </a:rPr>
                        <a:t> </a:t>
                      </a: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a:solidFill>
                            <a:schemeClr val="bg2">
                              <a:lumMod val="50000"/>
                            </a:schemeClr>
                          </a:solidFill>
                          <a:effectLst/>
                          <a:latin typeface="Gabriola" pitchFamily="82" charset="0"/>
                        </a:rPr>
                        <a:t>0</a:t>
                      </a: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r h="277185">
                <a:tc>
                  <a:txBody>
                    <a:bodyPr/>
                    <a:lstStyle/>
                    <a:p>
                      <a:pPr algn="just" fontAlgn="ctr"/>
                      <a:r>
                        <a:rPr lang="ru-RU" sz="1400" b="1" i="0" u="none" strike="noStrike" dirty="0" smtClean="0">
                          <a:solidFill>
                            <a:schemeClr val="bg2">
                              <a:lumMod val="50000"/>
                            </a:schemeClr>
                          </a:solidFill>
                          <a:effectLst/>
                          <a:latin typeface="Gabriola" pitchFamily="82" charset="0"/>
                        </a:rPr>
                        <a:t>Окружающий мир</a:t>
                      </a:r>
                      <a:endParaRPr lang="ru-RU" sz="1400" b="1" i="0" u="none" strike="noStrike" dirty="0">
                        <a:solidFill>
                          <a:schemeClr val="bg2">
                            <a:lumMod val="50000"/>
                          </a:schemeClr>
                        </a:solidFill>
                        <a:effectLst/>
                        <a:latin typeface="Gabriola" pitchFamily="82" charset="0"/>
                      </a:endParaRPr>
                    </a:p>
                  </a:txBody>
                  <a:tcPr marL="8229" marR="8229" marT="8229"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17</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ctr"/>
                      <a:r>
                        <a:rPr lang="ru-RU" sz="1400" b="1" i="0" u="none" strike="noStrike" dirty="0" smtClean="0">
                          <a:solidFill>
                            <a:schemeClr val="bg2">
                              <a:lumMod val="50000"/>
                            </a:schemeClr>
                          </a:solidFill>
                          <a:effectLst/>
                          <a:latin typeface="Gabriola" pitchFamily="82" charset="0"/>
                        </a:rPr>
                        <a:t>1</a:t>
                      </a:r>
                      <a:endParaRPr lang="ru-RU" sz="1400" b="1" i="0" u="none" strike="noStrike" dirty="0">
                        <a:solidFill>
                          <a:schemeClr val="bg2">
                            <a:lumMod val="50000"/>
                          </a:schemeClr>
                        </a:solidFill>
                        <a:effectLst/>
                        <a:latin typeface="Gabriola" pitchFamily="82" charset="0"/>
                      </a:endParaRPr>
                    </a:p>
                  </a:txBody>
                  <a:tcPr marL="9525" marR="9525" marT="9525" marB="0" anchor="ct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r>
                        <a:rPr lang="ru-RU" sz="1400" b="1" i="0" u="none" strike="noStrike" dirty="0" smtClean="0">
                          <a:solidFill>
                            <a:schemeClr val="bg2">
                              <a:lumMod val="50000"/>
                            </a:schemeClr>
                          </a:solidFill>
                          <a:effectLst/>
                          <a:latin typeface="Gabriola" pitchFamily="82" charset="0"/>
                        </a:rPr>
                        <a:t>2</a:t>
                      </a:r>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fontAlgn="b"/>
                      <a:endParaRPr lang="ru-RU" sz="1400" b="1" i="0" u="none" strike="noStrike" dirty="0">
                        <a:solidFill>
                          <a:schemeClr val="bg2">
                            <a:lumMod val="50000"/>
                          </a:schemeClr>
                        </a:solidFill>
                        <a:effectLst/>
                        <a:latin typeface="Gabriola" pitchFamily="82" charset="0"/>
                      </a:endParaRPr>
                    </a:p>
                  </a:txBody>
                  <a:tcPr marL="9525" marR="9525" marT="9525" marB="0" anchor="b">
                    <a:gradFill>
                      <a:gsLst>
                        <a:gs pos="0">
                          <a:schemeClr val="bg2">
                            <a:lumMod val="90000"/>
                          </a:schemeClr>
                        </a:gs>
                        <a:gs pos="50000">
                          <a:schemeClr val="accent2">
                            <a:lumMod val="20000"/>
                            <a:lumOff val="80000"/>
                          </a:schemeClr>
                        </a:gs>
                        <a:gs pos="100000">
                          <a:schemeClr val="bg1"/>
                        </a:gs>
                      </a:gsLst>
                      <a:lin ang="5400000" scaled="0"/>
                    </a:gradFill>
                  </a:tcPr>
                </a:tc>
              </a:tr>
            </a:tbl>
          </a:graphicData>
        </a:graphic>
      </p:graphicFrame>
    </p:spTree>
    <p:extLst>
      <p:ext uri="{BB962C8B-B14F-4D97-AF65-F5344CB8AC3E}">
        <p14:creationId xmlns:p14="http://schemas.microsoft.com/office/powerpoint/2010/main" val="40731521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611560" y="1052736"/>
            <a:ext cx="3346704" cy="1440160"/>
          </a:xfrm>
        </p:spPr>
        <p:txBody>
          <a:bodyPr/>
          <a:lstStyle/>
          <a:p>
            <a:pPr lvl="0">
              <a:spcBef>
                <a:spcPts val="0"/>
              </a:spcBef>
              <a:spcAft>
                <a:spcPts val="0"/>
              </a:spcAft>
              <a:buClrTx/>
              <a:buSzTx/>
            </a:pPr>
            <a:r>
              <a:rPr lang="ru-RU" sz="2800" dirty="0">
                <a:solidFill>
                  <a:schemeClr val="bg2">
                    <a:lumMod val="50000"/>
                  </a:schemeClr>
                </a:solidFill>
                <a:latin typeface="Gabriola" pitchFamily="82" charset="0"/>
                <a:ea typeface="+mn-ea"/>
                <a:cs typeface="+mn-cs"/>
              </a:rPr>
              <a:t>Исследовательский автопробег </a:t>
            </a:r>
          </a:p>
          <a:p>
            <a:pPr lvl="0">
              <a:spcBef>
                <a:spcPts val="0"/>
              </a:spcBef>
              <a:spcAft>
                <a:spcPts val="0"/>
              </a:spcAft>
              <a:buClrTx/>
              <a:buSzTx/>
            </a:pPr>
            <a:r>
              <a:rPr lang="ru-RU" sz="2800" dirty="0">
                <a:solidFill>
                  <a:schemeClr val="bg2">
                    <a:lumMod val="50000"/>
                  </a:schemeClr>
                </a:solidFill>
                <a:latin typeface="Gabriola" pitchFamily="82" charset="0"/>
                <a:ea typeface="+mn-ea"/>
                <a:cs typeface="+mn-cs"/>
              </a:rPr>
              <a:t>«Картошка из Пармы</a:t>
            </a:r>
            <a:r>
              <a:rPr lang="ru-RU" sz="2800" dirty="0" smtClean="0">
                <a:solidFill>
                  <a:schemeClr val="bg2">
                    <a:lumMod val="50000"/>
                  </a:schemeClr>
                </a:solidFill>
                <a:latin typeface="Gabriola" pitchFamily="82" charset="0"/>
                <a:ea typeface="+mn-ea"/>
                <a:cs typeface="+mn-cs"/>
              </a:rPr>
              <a:t>»</a:t>
            </a:r>
            <a:endParaRPr lang="ru-RU" sz="2800" dirty="0">
              <a:solidFill>
                <a:schemeClr val="bg2">
                  <a:lumMod val="50000"/>
                </a:schemeClr>
              </a:solidFill>
              <a:latin typeface="Gabriola" pitchFamily="82" charset="0"/>
              <a:ea typeface="+mn-ea"/>
              <a:cs typeface="+mn-cs"/>
            </a:endParaRPr>
          </a:p>
        </p:txBody>
      </p:sp>
      <p:sp>
        <p:nvSpPr>
          <p:cNvPr id="4" name="Текст 3"/>
          <p:cNvSpPr>
            <a:spLocks noGrp="1"/>
          </p:cNvSpPr>
          <p:nvPr>
            <p:ph type="body" sz="quarter" idx="3"/>
          </p:nvPr>
        </p:nvSpPr>
        <p:spPr>
          <a:xfrm>
            <a:off x="5508104" y="4869160"/>
            <a:ext cx="3346704" cy="639762"/>
          </a:xfrm>
        </p:spPr>
        <p:txBody>
          <a:bodyPr/>
          <a:lstStyle/>
          <a:p>
            <a:r>
              <a:rPr lang="ru-RU" sz="2800" dirty="0">
                <a:solidFill>
                  <a:schemeClr val="bg2">
                    <a:lumMod val="50000"/>
                  </a:schemeClr>
                </a:solidFill>
                <a:latin typeface="Gabriola" pitchFamily="82" charset="0"/>
              </a:rPr>
              <a:t>Ученик года - </a:t>
            </a:r>
            <a:r>
              <a:rPr lang="ru-RU" sz="2800" dirty="0" smtClean="0">
                <a:solidFill>
                  <a:schemeClr val="bg2">
                    <a:lumMod val="50000"/>
                  </a:schemeClr>
                </a:solidFill>
                <a:latin typeface="Gabriola" pitchFamily="82" charset="0"/>
              </a:rPr>
              <a:t>2020</a:t>
            </a:r>
            <a:endParaRPr lang="ru-RU" sz="2800" dirty="0">
              <a:solidFill>
                <a:schemeClr val="bg2">
                  <a:lumMod val="50000"/>
                </a:schemeClr>
              </a:solidFill>
              <a:latin typeface="Gabriola" pitchFamily="82" charset="0"/>
            </a:endParaRPr>
          </a:p>
        </p:txBody>
      </p:sp>
      <p:sp>
        <p:nvSpPr>
          <p:cNvPr id="6" name="Заголовок 5"/>
          <p:cNvSpPr>
            <a:spLocks noGrp="1"/>
          </p:cNvSpPr>
          <p:nvPr>
            <p:ph type="title"/>
          </p:nvPr>
        </p:nvSpPr>
        <p:spPr>
          <a:xfrm>
            <a:off x="1619672" y="188640"/>
            <a:ext cx="5760640" cy="713016"/>
          </a:xfrm>
        </p:spPr>
        <p:txBody>
          <a:bodyPr/>
          <a:lstStyle/>
          <a:p>
            <a:pPr marL="0" indent="0" algn="ctr">
              <a:buNone/>
            </a:pPr>
            <a:r>
              <a:rPr lang="ru-RU" sz="3200" dirty="0">
                <a:solidFill>
                  <a:schemeClr val="bg2">
                    <a:lumMod val="25000"/>
                  </a:schemeClr>
                </a:solidFill>
                <a:effectLst/>
                <a:latin typeface="Gabriola" pitchFamily="82" charset="0"/>
              </a:rPr>
              <a:t>Муниципальные конкурсы</a:t>
            </a:r>
            <a:endParaRPr lang="ru-RU" sz="3600" dirty="0">
              <a:solidFill>
                <a:schemeClr val="bg2">
                  <a:lumMod val="25000"/>
                </a:schemeClr>
              </a:solidFill>
              <a:latin typeface="Gabriola" pitchFamily="82" charset="0"/>
            </a:endParaRPr>
          </a:p>
        </p:txBody>
      </p:sp>
      <p:pic>
        <p:nvPicPr>
          <p:cNvPr id="7"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3573016"/>
            <a:ext cx="4884357" cy="281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980728"/>
            <a:ext cx="442849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368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611560" y="1052736"/>
            <a:ext cx="3346704" cy="2052538"/>
          </a:xfrm>
        </p:spPr>
        <p:txBody>
          <a:bodyPr/>
          <a:lstStyle/>
          <a:p>
            <a:pPr>
              <a:spcBef>
                <a:spcPts val="0"/>
              </a:spcBef>
              <a:spcAft>
                <a:spcPts val="0"/>
              </a:spcAft>
            </a:pPr>
            <a:r>
              <a:rPr lang="ru-RU" sz="2800" dirty="0">
                <a:solidFill>
                  <a:schemeClr val="bg2">
                    <a:lumMod val="50000"/>
                  </a:schemeClr>
                </a:solidFill>
                <a:latin typeface="Gabriola" pitchFamily="82" charset="0"/>
              </a:rPr>
              <a:t>Муниципальный этап</a:t>
            </a:r>
          </a:p>
          <a:p>
            <a:pPr>
              <a:spcBef>
                <a:spcPts val="0"/>
              </a:spcBef>
              <a:spcAft>
                <a:spcPts val="0"/>
              </a:spcAft>
            </a:pPr>
            <a:r>
              <a:rPr lang="ru-RU" sz="2800" b="0" dirty="0">
                <a:solidFill>
                  <a:schemeClr val="bg2">
                    <a:lumMod val="50000"/>
                  </a:schemeClr>
                </a:solidFill>
                <a:latin typeface="Gabriola" pitchFamily="82" charset="0"/>
              </a:rPr>
              <a:t>54 участника</a:t>
            </a:r>
          </a:p>
          <a:p>
            <a:pPr>
              <a:spcBef>
                <a:spcPts val="0"/>
              </a:spcBef>
              <a:spcAft>
                <a:spcPts val="0"/>
              </a:spcAft>
            </a:pPr>
            <a:r>
              <a:rPr lang="ru-RU" sz="2800" b="0" dirty="0">
                <a:solidFill>
                  <a:schemeClr val="bg2">
                    <a:lumMod val="50000"/>
                  </a:schemeClr>
                </a:solidFill>
                <a:latin typeface="Gabriola" pitchFamily="82" charset="0"/>
              </a:rPr>
              <a:t>15 победителей и призеров в 5 направлениях</a:t>
            </a:r>
          </a:p>
        </p:txBody>
      </p:sp>
      <p:sp>
        <p:nvSpPr>
          <p:cNvPr id="4" name="Текст 3"/>
          <p:cNvSpPr>
            <a:spLocks noGrp="1"/>
          </p:cNvSpPr>
          <p:nvPr>
            <p:ph type="body" sz="quarter" idx="3"/>
          </p:nvPr>
        </p:nvSpPr>
        <p:spPr>
          <a:xfrm>
            <a:off x="5076056" y="980728"/>
            <a:ext cx="3346704" cy="2727994"/>
          </a:xfrm>
        </p:spPr>
        <p:txBody>
          <a:bodyPr/>
          <a:lstStyle/>
          <a:p>
            <a:pPr lvl="0">
              <a:spcBef>
                <a:spcPts val="0"/>
              </a:spcBef>
              <a:spcAft>
                <a:spcPts val="0"/>
              </a:spcAft>
              <a:buClrTx/>
              <a:buSzTx/>
            </a:pPr>
            <a:r>
              <a:rPr lang="ru-RU" sz="2800" dirty="0">
                <a:solidFill>
                  <a:schemeClr val="bg2">
                    <a:lumMod val="50000"/>
                  </a:schemeClr>
                </a:solidFill>
                <a:latin typeface="Gabriola" pitchFamily="82" charset="0"/>
                <a:ea typeface="+mn-ea"/>
                <a:cs typeface="+mn-cs"/>
              </a:rPr>
              <a:t>Краевой этап</a:t>
            </a:r>
          </a:p>
          <a:p>
            <a:pPr lvl="0">
              <a:spcBef>
                <a:spcPts val="0"/>
              </a:spcBef>
              <a:spcAft>
                <a:spcPts val="0"/>
              </a:spcAft>
              <a:buClrTx/>
              <a:buSzTx/>
            </a:pPr>
            <a:r>
              <a:rPr lang="ru-RU" sz="2800" b="0" dirty="0">
                <a:solidFill>
                  <a:schemeClr val="bg2">
                    <a:lumMod val="50000"/>
                  </a:schemeClr>
                </a:solidFill>
                <a:latin typeface="Gabriola" pitchFamily="82" charset="0"/>
                <a:ea typeface="+mn-ea"/>
                <a:cs typeface="+mn-cs"/>
              </a:rPr>
              <a:t>6 победителей и призеров региональном конкурсе исследовательских работ</a:t>
            </a:r>
          </a:p>
          <a:p>
            <a:pPr lvl="0">
              <a:spcBef>
                <a:spcPts val="0"/>
              </a:spcBef>
              <a:spcAft>
                <a:spcPts val="0"/>
              </a:spcAft>
              <a:buClrTx/>
              <a:buSzTx/>
            </a:pPr>
            <a:r>
              <a:rPr lang="ru-RU" sz="2800" b="0" dirty="0">
                <a:solidFill>
                  <a:schemeClr val="bg2">
                    <a:lumMod val="50000"/>
                  </a:schemeClr>
                </a:solidFill>
                <a:latin typeface="Gabriola" pitchFamily="82" charset="0"/>
                <a:ea typeface="+mn-ea"/>
                <a:cs typeface="+mn-cs"/>
              </a:rPr>
              <a:t>среди обучающихся 1-11 классов «Муравейник» </a:t>
            </a:r>
          </a:p>
        </p:txBody>
      </p:sp>
      <p:pic>
        <p:nvPicPr>
          <p:cNvPr id="7" name="Объект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755576" y="3645024"/>
            <a:ext cx="2673575" cy="2743200"/>
          </a:xfrm>
        </p:spPr>
      </p:pic>
      <p:sp>
        <p:nvSpPr>
          <p:cNvPr id="6" name="Заголовок 5"/>
          <p:cNvSpPr>
            <a:spLocks noGrp="1"/>
          </p:cNvSpPr>
          <p:nvPr>
            <p:ph type="title"/>
          </p:nvPr>
        </p:nvSpPr>
        <p:spPr>
          <a:xfrm>
            <a:off x="1331640" y="188640"/>
            <a:ext cx="6512511" cy="713016"/>
          </a:xfrm>
        </p:spPr>
        <p:txBody>
          <a:bodyPr/>
          <a:lstStyle/>
          <a:p>
            <a:pPr marL="0" indent="0" algn="ctr">
              <a:buNone/>
            </a:pPr>
            <a:r>
              <a:rPr lang="ru-RU" sz="3200" dirty="0">
                <a:solidFill>
                  <a:schemeClr val="bg2">
                    <a:lumMod val="25000"/>
                  </a:schemeClr>
                </a:solidFill>
                <a:effectLst/>
                <a:latin typeface="Gabriola" pitchFamily="82" charset="0"/>
              </a:rPr>
              <a:t>Конкурс учебно-исследовательских работ</a:t>
            </a:r>
            <a:endParaRPr lang="ru-RU" sz="4000" dirty="0">
              <a:solidFill>
                <a:schemeClr val="bg2">
                  <a:lumMod val="25000"/>
                </a:schemeClr>
              </a:solidFill>
              <a:latin typeface="Gabriola" pitchFamily="82" charset="0"/>
            </a:endParaRPr>
          </a:p>
        </p:txBody>
      </p:sp>
      <p:pic>
        <p:nvPicPr>
          <p:cNvPr id="1026" name="Picture 2" descr="d:\Priemnaya\Desktop\pngtree-character-png-clipart_660646-37x38354zy405m4zilvvuy.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645024"/>
            <a:ext cx="330430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186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611560" y="2276872"/>
            <a:ext cx="3346704" cy="639762"/>
          </a:xfrm>
        </p:spPr>
        <p:txBody>
          <a:bodyPr/>
          <a:lstStyle/>
          <a:p>
            <a:endParaRPr lang="ru-RU"/>
          </a:p>
        </p:txBody>
      </p:sp>
      <p:sp>
        <p:nvSpPr>
          <p:cNvPr id="4" name="Текст 3"/>
          <p:cNvSpPr>
            <a:spLocks noGrp="1"/>
          </p:cNvSpPr>
          <p:nvPr>
            <p:ph type="body" sz="quarter" idx="3"/>
          </p:nvPr>
        </p:nvSpPr>
        <p:spPr>
          <a:xfrm>
            <a:off x="5076056" y="2348880"/>
            <a:ext cx="3346704" cy="639762"/>
          </a:xfrm>
        </p:spPr>
        <p:txBody>
          <a:bodyPr/>
          <a:lstStyle/>
          <a:p>
            <a:endParaRPr lang="ru-RU"/>
          </a:p>
        </p:txBody>
      </p:sp>
      <p:sp>
        <p:nvSpPr>
          <p:cNvPr id="6" name="Заголовок 5"/>
          <p:cNvSpPr>
            <a:spLocks noGrp="1"/>
          </p:cNvSpPr>
          <p:nvPr>
            <p:ph type="title"/>
          </p:nvPr>
        </p:nvSpPr>
        <p:spPr>
          <a:xfrm>
            <a:off x="323528" y="116632"/>
            <a:ext cx="8640959" cy="648072"/>
          </a:xfrm>
        </p:spPr>
        <p:txBody>
          <a:bodyPr/>
          <a:lstStyle/>
          <a:p>
            <a:pPr marL="0" indent="0" algn="ctr">
              <a:buNone/>
            </a:pPr>
            <a:r>
              <a:rPr lang="ru-RU" sz="3200" dirty="0" smtClean="0">
                <a:solidFill>
                  <a:schemeClr val="bg2">
                    <a:lumMod val="25000"/>
                  </a:schemeClr>
                </a:solidFill>
                <a:effectLst/>
                <a:latin typeface="Gabriola" pitchFamily="82" charset="0"/>
              </a:rPr>
              <a:t>Краевой форум </a:t>
            </a:r>
            <a:r>
              <a:rPr lang="ru-RU" sz="3200" dirty="0">
                <a:solidFill>
                  <a:schemeClr val="bg2">
                    <a:lumMod val="25000"/>
                  </a:schemeClr>
                </a:solidFill>
                <a:effectLst/>
                <a:latin typeface="Gabriola" pitchFamily="82" charset="0"/>
              </a:rPr>
              <a:t>«Голос каждого ребенка должен быть услышан»</a:t>
            </a:r>
            <a:endParaRPr lang="ru-RU" dirty="0">
              <a:solidFill>
                <a:schemeClr val="bg2">
                  <a:lumMod val="25000"/>
                </a:schemeClr>
              </a:solidFill>
              <a:latin typeface="Gabriola" pitchFamily="82" charset="0"/>
            </a:endParaRPr>
          </a:p>
        </p:txBody>
      </p:sp>
      <p:pic>
        <p:nvPicPr>
          <p:cNvPr id="7"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069" y="3717033"/>
            <a:ext cx="3890437" cy="2592288"/>
          </a:xfrm>
        </p:spPr>
      </p:pic>
      <p:pic>
        <p:nvPicPr>
          <p:cNvPr id="8" name="Объект 4"/>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22972" y="3717032"/>
            <a:ext cx="3890437" cy="2592288"/>
          </a:xfr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908720"/>
            <a:ext cx="3889954" cy="259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C:\Documents and Settings\User\Рабочий стол\ГК.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8" y="907555"/>
            <a:ext cx="3891701" cy="259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676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403648" y="2420888"/>
            <a:ext cx="6400800" cy="3474720"/>
          </a:xfrm>
        </p:spPr>
        <p:txBody>
          <a:bodyPr/>
          <a:lstStyle/>
          <a:p>
            <a:endParaRPr lang="ru-RU"/>
          </a:p>
        </p:txBody>
      </p:sp>
      <p:pic>
        <p:nvPicPr>
          <p:cNvPr id="4098" name="Picture 2" descr="d:\Priemnaya\Desktop\leto20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1261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67544" y="188640"/>
            <a:ext cx="8208911" cy="785024"/>
          </a:xfrm>
        </p:spPr>
        <p:txBody>
          <a:bodyPr/>
          <a:lstStyle/>
          <a:p>
            <a:pPr marL="0" indent="0" algn="ctr">
              <a:buNone/>
            </a:pPr>
            <a:r>
              <a:rPr lang="ru-RU" sz="3200" dirty="0">
                <a:solidFill>
                  <a:schemeClr val="bg2">
                    <a:lumMod val="25000"/>
                  </a:schemeClr>
                </a:solidFill>
                <a:effectLst/>
                <a:latin typeface="Gabriola" pitchFamily="82" charset="0"/>
                <a:cs typeface="Times New Roman" panose="02020603050405020304" pitchFamily="18" charset="0"/>
              </a:rPr>
              <a:t>Формы оздоровления  и занятости детей  в 2020 году</a:t>
            </a:r>
            <a:endParaRPr lang="ru-RU" sz="5400" dirty="0">
              <a:solidFill>
                <a:schemeClr val="bg2">
                  <a:lumMod val="25000"/>
                </a:schemeClr>
              </a:solidFill>
              <a:latin typeface="Gabriola" pitchFamily="82" charset="0"/>
            </a:endParaRPr>
          </a:p>
        </p:txBody>
      </p:sp>
      <p:graphicFrame>
        <p:nvGraphicFramePr>
          <p:cNvPr id="9" name="Объект 3"/>
          <p:cNvGraphicFramePr>
            <a:graphicFrameLocks noGrp="1"/>
          </p:cNvGraphicFramePr>
          <p:nvPr>
            <p:ph idx="4294967295"/>
            <p:extLst>
              <p:ext uri="{D42A27DB-BD31-4B8C-83A1-F6EECF244321}">
                <p14:modId xmlns:p14="http://schemas.microsoft.com/office/powerpoint/2010/main" val="1690728798"/>
              </p:ext>
            </p:extLst>
          </p:nvPr>
        </p:nvGraphicFramePr>
        <p:xfrm>
          <a:off x="539552" y="836712"/>
          <a:ext cx="8301608" cy="2760640"/>
        </p:xfrm>
        <a:graphic>
          <a:graphicData uri="http://schemas.openxmlformats.org/drawingml/2006/table">
            <a:tbl>
              <a:tblPr firstRow="1" bandRow="1">
                <a:tableStyleId>{5C22544A-7EE6-4342-B048-85BDC9FD1C3A}</a:tableStyleId>
              </a:tblPr>
              <a:tblGrid>
                <a:gridCol w="533400"/>
                <a:gridCol w="4867200"/>
                <a:gridCol w="2901008"/>
              </a:tblGrid>
              <a:tr h="358637">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Наименование летнего формирования</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Количество  задействованный несовершеннолетних </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383200">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1</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ОМЖ, КМЖ</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1630 чел</a:t>
                      </a:r>
                    </a:p>
                  </a:txBody>
                  <a:tcPr>
                    <a:gradFill>
                      <a:gsLst>
                        <a:gs pos="0">
                          <a:schemeClr val="bg2">
                            <a:lumMod val="90000"/>
                          </a:schemeClr>
                        </a:gs>
                        <a:gs pos="50000">
                          <a:schemeClr val="accent2">
                            <a:lumMod val="20000"/>
                            <a:lumOff val="80000"/>
                          </a:schemeClr>
                        </a:gs>
                        <a:gs pos="100000">
                          <a:schemeClr val="bg1"/>
                        </a:gs>
                      </a:gsLst>
                      <a:lin ang="5400000" scaled="0"/>
                    </a:gradFill>
                  </a:tcPr>
                </a:tc>
              </a:tr>
              <a:tr h="546390">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2</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Досуговые площадки, организованные малыми группами детей</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4080 чел. </a:t>
                      </a:r>
                    </a:p>
                  </a:txBody>
                  <a:tcPr>
                    <a:gradFill>
                      <a:gsLst>
                        <a:gs pos="0">
                          <a:schemeClr val="bg2">
                            <a:lumMod val="90000"/>
                          </a:schemeClr>
                        </a:gs>
                        <a:gs pos="50000">
                          <a:schemeClr val="accent2">
                            <a:lumMod val="20000"/>
                            <a:lumOff val="80000"/>
                          </a:schemeClr>
                        </a:gs>
                        <a:gs pos="100000">
                          <a:schemeClr val="bg1"/>
                        </a:gs>
                      </a:gsLst>
                      <a:lin ang="5400000" scaled="0"/>
                    </a:gradFill>
                  </a:tcPr>
                </a:tc>
              </a:tr>
              <a:tr h="5463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2">
                              <a:lumMod val="50000"/>
                            </a:schemeClr>
                          </a:solidFill>
                          <a:latin typeface="Gabriola" pitchFamily="82" charset="0"/>
                          <a:cs typeface="Times New Roman" panose="02020603050405020304" pitchFamily="18" charset="0"/>
                        </a:rPr>
                        <a:t>3</a:t>
                      </a:r>
                    </a:p>
                    <a:p>
                      <a:pPr algn="ct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Calibri"/>
                          <a:cs typeface="+mn-cs"/>
                        </a:rPr>
                        <a:t>Спортивная занятость несовершеннолетних</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Calibri"/>
                          <a:cs typeface="+mn-cs"/>
                        </a:rPr>
                        <a:t>1141 чел. </a:t>
                      </a:r>
                      <a:endPar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457200">
                <a:tc>
                  <a:txBody>
                    <a:bodyPr/>
                    <a:lstStyle/>
                    <a:p>
                      <a:pPr algn="ct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Всего:</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6851 чел.   </a:t>
                      </a:r>
                      <a:endPar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2023077031"/>
              </p:ext>
            </p:extLst>
          </p:nvPr>
        </p:nvGraphicFramePr>
        <p:xfrm>
          <a:off x="539552" y="3717032"/>
          <a:ext cx="8280920" cy="2687647"/>
        </p:xfrm>
        <a:graphic>
          <a:graphicData uri="http://schemas.openxmlformats.org/drawingml/2006/table">
            <a:tbl>
              <a:tblPr firstRow="1" bandRow="1">
                <a:tableStyleId>{5C22544A-7EE6-4342-B048-85BDC9FD1C3A}</a:tableStyleId>
              </a:tblPr>
              <a:tblGrid>
                <a:gridCol w="532070"/>
                <a:gridCol w="4855071"/>
                <a:gridCol w="2893779"/>
              </a:tblGrid>
              <a:tr h="6412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800" dirty="0" smtClean="0">
                        <a:solidFill>
                          <a:schemeClr val="bg2">
                            <a:lumMod val="50000"/>
                          </a:schemeClr>
                        </a:solidFill>
                        <a:latin typeface="Gabriola" pitchFamily="82" charset="0"/>
                        <a:cs typeface="Times New Roman" panose="02020603050405020304" pitchFamily="18" charset="0"/>
                      </a:endParaRPr>
                    </a:p>
                    <a:p>
                      <a:pPr algn="ctr"/>
                      <a:r>
                        <a:rPr lang="ru-RU" sz="1800" b="0" dirty="0" smtClean="0">
                          <a:solidFill>
                            <a:schemeClr val="bg2">
                              <a:lumMod val="50000"/>
                            </a:schemeClr>
                          </a:solidFill>
                          <a:latin typeface="Gabriola" pitchFamily="82" charset="0"/>
                          <a:cs typeface="Times New Roman" panose="02020603050405020304" pitchFamily="18" charset="0"/>
                        </a:rPr>
                        <a:t>4</a:t>
                      </a:r>
                      <a:endParaRPr lang="ru-RU" sz="1800" b="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МАУ  «</a:t>
                      </a:r>
                      <a:r>
                        <a:rPr lang="ru-RU" sz="1800" dirty="0" err="1" smtClean="0">
                          <a:solidFill>
                            <a:schemeClr val="bg2">
                              <a:lumMod val="50000"/>
                            </a:schemeClr>
                          </a:solidFill>
                          <a:latin typeface="Gabriola" pitchFamily="82" charset="0"/>
                          <a:cs typeface="Times New Roman" panose="02020603050405020304" pitchFamily="18" charset="0"/>
                        </a:rPr>
                        <a:t>Кувинский</a:t>
                      </a:r>
                      <a:r>
                        <a:rPr lang="ru-RU" sz="1800" dirty="0" smtClean="0">
                          <a:solidFill>
                            <a:schemeClr val="bg2">
                              <a:lumMod val="50000"/>
                            </a:schemeClr>
                          </a:solidFill>
                          <a:latin typeface="Gabriola" pitchFamily="82" charset="0"/>
                          <a:cs typeface="Times New Roman" panose="02020603050405020304" pitchFamily="18" charset="0"/>
                        </a:rPr>
                        <a:t> загородный лагерь» </a:t>
                      </a:r>
                    </a:p>
                    <a:p>
                      <a:pPr algn="ctr"/>
                      <a:r>
                        <a:rPr lang="ru-RU" sz="1800" dirty="0" smtClean="0">
                          <a:solidFill>
                            <a:schemeClr val="bg2">
                              <a:lumMod val="50000"/>
                            </a:schemeClr>
                          </a:solidFill>
                          <a:latin typeface="Gabriola" pitchFamily="82" charset="0"/>
                          <a:cs typeface="Times New Roman" panose="02020603050405020304" pitchFamily="18" charset="0"/>
                        </a:rPr>
                        <a:t>(1,2 смена)</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153 чел</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941369">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5</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2">
                              <a:lumMod val="50000"/>
                            </a:schemeClr>
                          </a:solidFill>
                          <a:latin typeface="Gabriola" pitchFamily="82" charset="0"/>
                          <a:cs typeface="Times New Roman" panose="02020603050405020304" pitchFamily="18" charset="0"/>
                        </a:rPr>
                        <a:t>Загородные и санаторно-оздоровительные лагеря с круглосуточным пребыванием детей,</a:t>
                      </a:r>
                      <a:r>
                        <a:rPr lang="ru-RU" sz="1800" baseline="0" dirty="0" smtClean="0">
                          <a:solidFill>
                            <a:schemeClr val="bg2">
                              <a:lumMod val="50000"/>
                            </a:schemeClr>
                          </a:solidFill>
                          <a:latin typeface="Gabriola" pitchFamily="82" charset="0"/>
                          <a:cs typeface="Times New Roman" panose="02020603050405020304" pitchFamily="18" charset="0"/>
                        </a:rPr>
                        <a:t> </a:t>
                      </a:r>
                      <a:r>
                        <a:rPr lang="ru-RU" sz="1800" dirty="0" smtClean="0">
                          <a:solidFill>
                            <a:schemeClr val="bg2">
                              <a:lumMod val="50000"/>
                            </a:schemeClr>
                          </a:solidFill>
                          <a:latin typeface="Gabriola" pitchFamily="82" charset="0"/>
                          <a:cs typeface="Times New Roman" panose="02020603050405020304" pitchFamily="18" charset="0"/>
                        </a:rPr>
                        <a:t>расположенные на территории Пермского края</a:t>
                      </a:r>
                    </a:p>
                    <a:p>
                      <a:pPr algn="ct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217 чел</a:t>
                      </a:r>
                    </a:p>
                  </a:txBody>
                  <a:tcPr>
                    <a:gradFill>
                      <a:gsLst>
                        <a:gs pos="0">
                          <a:schemeClr val="bg2">
                            <a:lumMod val="90000"/>
                          </a:schemeClr>
                        </a:gs>
                        <a:gs pos="50000">
                          <a:schemeClr val="accent2">
                            <a:lumMod val="20000"/>
                            <a:lumOff val="80000"/>
                          </a:schemeClr>
                        </a:gs>
                        <a:gs pos="100000">
                          <a:schemeClr val="bg1"/>
                        </a:gs>
                      </a:gsLst>
                      <a:lin ang="5400000" scaled="0"/>
                    </a:gradFill>
                  </a:tcPr>
                </a:tc>
              </a:tr>
              <a:tr h="428841">
                <a:tc>
                  <a:txBody>
                    <a:bodyPr/>
                    <a:lstStyle/>
                    <a:p>
                      <a:pPr algn="ct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Всего:</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370 чел.   </a:t>
                      </a:r>
                      <a:endPar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428841">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6</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anose="02020603050405020304" pitchFamily="18" charset="0"/>
                        </a:rPr>
                        <a:t>Трудовая занятость подростков</a:t>
                      </a:r>
                      <a:endParaRPr lang="ru-RU" sz="18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119 чел</a:t>
                      </a:r>
                    </a:p>
                  </a:txBody>
                  <a:tcPr>
                    <a:gradFill>
                      <a:gsLst>
                        <a:gs pos="0">
                          <a:schemeClr val="bg2">
                            <a:lumMod val="90000"/>
                          </a:schemeClr>
                        </a:gs>
                        <a:gs pos="50000">
                          <a:schemeClr val="accent2">
                            <a:lumMod val="20000"/>
                            <a:lumOff val="80000"/>
                          </a:schemeClr>
                        </a:gs>
                        <a:gs pos="100000">
                          <a:schemeClr val="bg1"/>
                        </a:gs>
                      </a:gsLst>
                      <a:lin ang="5400000" scaled="0"/>
                    </a:gradFill>
                  </a:tcPr>
                </a:tc>
              </a:tr>
            </a:tbl>
          </a:graphicData>
        </a:graphic>
      </p:graphicFrame>
    </p:spTree>
    <p:extLst>
      <p:ext uri="{BB962C8B-B14F-4D97-AF65-F5344CB8AC3E}">
        <p14:creationId xmlns:p14="http://schemas.microsoft.com/office/powerpoint/2010/main" val="13792095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62912"/>
            <a:ext cx="2207029" cy="319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205774"/>
            <a:ext cx="2340033" cy="312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1569" y="220092"/>
            <a:ext cx="2438400" cy="316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Объект 3"/>
          <p:cNvGraphicFramePr>
            <a:graphicFrameLocks/>
          </p:cNvGraphicFramePr>
          <p:nvPr>
            <p:extLst>
              <p:ext uri="{D42A27DB-BD31-4B8C-83A1-F6EECF244321}">
                <p14:modId xmlns:p14="http://schemas.microsoft.com/office/powerpoint/2010/main" val="745790728"/>
              </p:ext>
            </p:extLst>
          </p:nvPr>
        </p:nvGraphicFramePr>
        <p:xfrm>
          <a:off x="1043608" y="3212976"/>
          <a:ext cx="6986745" cy="3413760"/>
        </p:xfrm>
        <a:graphic>
          <a:graphicData uri="http://schemas.openxmlformats.org/drawingml/2006/table">
            <a:tbl>
              <a:tblPr firstRow="1" bandRow="1">
                <a:tableStyleId>{5C22544A-7EE6-4342-B048-85BDC9FD1C3A}</a:tableStyleId>
              </a:tblPr>
              <a:tblGrid>
                <a:gridCol w="432048"/>
                <a:gridCol w="4104456"/>
                <a:gridCol w="1152128"/>
                <a:gridCol w="576064"/>
                <a:gridCol w="722049"/>
              </a:tblGrid>
              <a:tr h="323749">
                <a:tc>
                  <a:txBody>
                    <a:bodyPr/>
                    <a:lstStyle/>
                    <a:p>
                      <a:pPr algn="ctr"/>
                      <a:r>
                        <a:rPr lang="ru-RU" dirty="0" smtClean="0">
                          <a:solidFill>
                            <a:schemeClr val="bg2">
                              <a:lumMod val="50000"/>
                            </a:schemeClr>
                          </a:solidFill>
                          <a:latin typeface="Gabriola" pitchFamily="82" charset="0"/>
                          <a:cs typeface="Times New Roman" panose="02020603050405020304" pitchFamily="18" charset="0"/>
                        </a:rPr>
                        <a:t>№</a:t>
                      </a:r>
                      <a:endParaRPr lang="ru-RU"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dirty="0" smtClean="0">
                          <a:solidFill>
                            <a:schemeClr val="bg2">
                              <a:lumMod val="50000"/>
                            </a:schemeClr>
                          </a:solidFill>
                          <a:latin typeface="Gabriola" pitchFamily="82" charset="0"/>
                          <a:cs typeface="Times New Roman" panose="02020603050405020304" pitchFamily="18" charset="0"/>
                        </a:rPr>
                        <a:t>Наименование летнего формирования</a:t>
                      </a:r>
                      <a:endParaRPr lang="ru-RU"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dirty="0" smtClean="0">
                          <a:solidFill>
                            <a:schemeClr val="bg2">
                              <a:lumMod val="50000"/>
                            </a:schemeClr>
                          </a:solidFill>
                          <a:latin typeface="Gabriola" pitchFamily="82" charset="0"/>
                          <a:cs typeface="Times New Roman" panose="02020603050405020304" pitchFamily="18" charset="0"/>
                        </a:rPr>
                        <a:t>Всего</a:t>
                      </a:r>
                      <a:r>
                        <a:rPr lang="ru-RU" baseline="0" dirty="0" smtClean="0">
                          <a:solidFill>
                            <a:schemeClr val="bg2">
                              <a:lumMod val="50000"/>
                            </a:schemeClr>
                          </a:solidFill>
                          <a:latin typeface="Gabriola" pitchFamily="82" charset="0"/>
                          <a:cs typeface="Times New Roman" panose="02020603050405020304" pitchFamily="18" charset="0"/>
                        </a:rPr>
                        <a:t> к</a:t>
                      </a:r>
                      <a:r>
                        <a:rPr lang="ru-RU" dirty="0" smtClean="0">
                          <a:solidFill>
                            <a:schemeClr val="bg2">
                              <a:lumMod val="50000"/>
                            </a:schemeClr>
                          </a:solidFill>
                          <a:latin typeface="Gabriola" pitchFamily="82" charset="0"/>
                          <a:cs typeface="Times New Roman" panose="02020603050405020304" pitchFamily="18" charset="0"/>
                        </a:rPr>
                        <a:t>оличество человек</a:t>
                      </a:r>
                      <a:endParaRPr lang="ru-RU"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dirty="0" smtClean="0">
                          <a:solidFill>
                            <a:schemeClr val="bg2">
                              <a:lumMod val="50000"/>
                            </a:schemeClr>
                          </a:solidFill>
                          <a:latin typeface="Gabriola" pitchFamily="82" charset="0"/>
                          <a:cs typeface="Times New Roman" panose="02020603050405020304" pitchFamily="18" charset="0"/>
                        </a:rPr>
                        <a:t>СОП </a:t>
                      </a:r>
                      <a:endParaRPr lang="ru-RU"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dirty="0" smtClean="0">
                          <a:solidFill>
                            <a:schemeClr val="bg2">
                              <a:lumMod val="50000"/>
                            </a:schemeClr>
                          </a:solidFill>
                          <a:latin typeface="Gabriola" pitchFamily="82" charset="0"/>
                          <a:cs typeface="Times New Roman" panose="02020603050405020304" pitchFamily="18" charset="0"/>
                        </a:rPr>
                        <a:t>Группа риска</a:t>
                      </a:r>
                      <a:endParaRPr lang="ru-RU"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620519">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1</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МАУ  «</a:t>
                      </a:r>
                      <a:r>
                        <a:rPr lang="ru-RU" sz="2000" dirty="0" err="1" smtClean="0">
                          <a:solidFill>
                            <a:schemeClr val="bg2">
                              <a:lumMod val="50000"/>
                            </a:schemeClr>
                          </a:solidFill>
                          <a:latin typeface="Gabriola" pitchFamily="82" charset="0"/>
                          <a:cs typeface="Times New Roman" panose="02020603050405020304" pitchFamily="18" charset="0"/>
                        </a:rPr>
                        <a:t>Кувинский</a:t>
                      </a:r>
                      <a:r>
                        <a:rPr lang="ru-RU" sz="2000" dirty="0" smtClean="0">
                          <a:solidFill>
                            <a:schemeClr val="bg2">
                              <a:lumMod val="50000"/>
                            </a:schemeClr>
                          </a:solidFill>
                          <a:latin typeface="Gabriola" pitchFamily="82" charset="0"/>
                          <a:cs typeface="Times New Roman" panose="02020603050405020304" pitchFamily="18" charset="0"/>
                        </a:rPr>
                        <a:t> загородный лагерь» </a:t>
                      </a:r>
                    </a:p>
                    <a:p>
                      <a:pPr algn="ctr"/>
                      <a:r>
                        <a:rPr lang="ru-RU" sz="2000" dirty="0" smtClean="0">
                          <a:solidFill>
                            <a:schemeClr val="bg2">
                              <a:lumMod val="50000"/>
                            </a:schemeClr>
                          </a:solidFill>
                          <a:latin typeface="Gabriola" pitchFamily="82" charset="0"/>
                          <a:cs typeface="Times New Roman" panose="02020603050405020304" pitchFamily="18" charset="0"/>
                        </a:rPr>
                        <a:t>(1,2 смены)</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28</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18</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10</a:t>
                      </a:r>
                    </a:p>
                  </a:txBody>
                  <a:tcPr>
                    <a:gradFill>
                      <a:gsLst>
                        <a:gs pos="0">
                          <a:schemeClr val="bg2">
                            <a:lumMod val="90000"/>
                          </a:schemeClr>
                        </a:gs>
                        <a:gs pos="50000">
                          <a:schemeClr val="accent2">
                            <a:lumMod val="20000"/>
                            <a:lumOff val="80000"/>
                          </a:schemeClr>
                        </a:gs>
                        <a:gs pos="100000">
                          <a:schemeClr val="bg1"/>
                        </a:gs>
                      </a:gsLst>
                      <a:lin ang="5400000" scaled="0"/>
                    </a:gradFill>
                  </a:tcPr>
                </a:tc>
              </a:tr>
              <a:tr h="350728">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2</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Трудовая занятость подростков</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46</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33</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13</a:t>
                      </a:r>
                    </a:p>
                  </a:txBody>
                  <a:tcPr>
                    <a:gradFill>
                      <a:gsLst>
                        <a:gs pos="0">
                          <a:schemeClr val="bg2">
                            <a:lumMod val="90000"/>
                          </a:schemeClr>
                        </a:gs>
                        <a:gs pos="50000">
                          <a:schemeClr val="accent2">
                            <a:lumMod val="20000"/>
                            <a:lumOff val="80000"/>
                          </a:schemeClr>
                        </a:gs>
                        <a:gs pos="100000">
                          <a:schemeClr val="bg1"/>
                        </a:gs>
                      </a:gsLst>
                      <a:lin ang="5400000" scaled="0"/>
                    </a:gradFill>
                  </a:tcPr>
                </a:tc>
              </a:tr>
              <a:tr h="360784">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3</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dirty="0" smtClean="0">
                          <a:solidFill>
                            <a:schemeClr val="bg2">
                              <a:lumMod val="50000"/>
                            </a:schemeClr>
                          </a:solidFill>
                          <a:latin typeface="Gabriola" pitchFamily="82" charset="0"/>
                          <a:cs typeface="Times New Roman" panose="02020603050405020304" pitchFamily="18" charset="0"/>
                        </a:rPr>
                        <a:t>ОМЖ, КМЖ</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345</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85</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260</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876039">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4</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Досуговые площадки, спортивная занятость несовершеннолетних организованные малыми группами детей</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345</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anose="02020603050405020304" pitchFamily="18" charset="0"/>
                        </a:rPr>
                        <a:t>85</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dirty="0" smtClean="0">
                          <a:solidFill>
                            <a:schemeClr val="bg2">
                              <a:lumMod val="50000"/>
                            </a:schemeClr>
                          </a:solidFill>
                          <a:latin typeface="Gabriola" pitchFamily="82" charset="0"/>
                          <a:cs typeface="Times New Roman" panose="02020603050405020304" pitchFamily="18" charset="0"/>
                        </a:rPr>
                        <a:t>260</a:t>
                      </a:r>
                      <a:endParaRPr lang="ru-RU" sz="20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bl>
          </a:graphicData>
        </a:graphic>
      </p:graphicFrame>
    </p:spTree>
    <p:extLst>
      <p:ext uri="{BB962C8B-B14F-4D97-AF65-F5344CB8AC3E}">
        <p14:creationId xmlns:p14="http://schemas.microsoft.com/office/powerpoint/2010/main" val="12938555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352927" cy="1143000"/>
          </a:xfrm>
        </p:spPr>
        <p:txBody>
          <a:bodyPr/>
          <a:lstStyle/>
          <a:p>
            <a:pPr marL="0" indent="0" algn="ctr">
              <a:buNone/>
            </a:pPr>
            <a:r>
              <a:rPr lang="ru-RU" sz="3200" dirty="0">
                <a:solidFill>
                  <a:schemeClr val="bg2">
                    <a:lumMod val="25000"/>
                  </a:schemeClr>
                </a:solidFill>
                <a:effectLst/>
                <a:latin typeface="Gabriola" pitchFamily="82" charset="0"/>
                <a:cs typeface="Times New Roman" panose="02020603050405020304" pitchFamily="18" charset="0"/>
              </a:rPr>
              <a:t>Трудовая занятость подростков при содействии </a:t>
            </a:r>
            <a:r>
              <a:rPr lang="ru-RU" sz="3200" dirty="0" smtClean="0">
                <a:solidFill>
                  <a:schemeClr val="bg2">
                    <a:lumMod val="25000"/>
                  </a:schemeClr>
                </a:solidFill>
                <a:effectLst/>
                <a:latin typeface="Gabriola" pitchFamily="82" charset="0"/>
                <a:cs typeface="Times New Roman" panose="02020603050405020304" pitchFamily="18" charset="0"/>
              </a:rPr>
              <a:t/>
            </a:r>
            <a:br>
              <a:rPr lang="ru-RU" sz="3200" dirty="0" smtClean="0">
                <a:solidFill>
                  <a:schemeClr val="bg2">
                    <a:lumMod val="25000"/>
                  </a:schemeClr>
                </a:solidFill>
                <a:effectLst/>
                <a:latin typeface="Gabriola" pitchFamily="82" charset="0"/>
                <a:cs typeface="Times New Roman" panose="02020603050405020304" pitchFamily="18" charset="0"/>
              </a:rPr>
            </a:br>
            <a:r>
              <a:rPr lang="ru-RU" sz="3200" dirty="0" err="1" smtClean="0">
                <a:solidFill>
                  <a:schemeClr val="bg2">
                    <a:lumMod val="25000"/>
                  </a:schemeClr>
                </a:solidFill>
                <a:effectLst/>
                <a:latin typeface="Gabriola" pitchFamily="82" charset="0"/>
                <a:ea typeface="Times New Roman"/>
                <a:cs typeface="Times New Roman" panose="02020603050405020304" pitchFamily="18" charset="0"/>
              </a:rPr>
              <a:t>ГКУ«Центр</a:t>
            </a:r>
            <a:r>
              <a:rPr lang="ru-RU" sz="3200" dirty="0" smtClean="0">
                <a:solidFill>
                  <a:schemeClr val="bg2">
                    <a:lumMod val="25000"/>
                  </a:schemeClr>
                </a:solidFill>
                <a:effectLst/>
                <a:latin typeface="Gabriola" pitchFamily="82" charset="0"/>
                <a:ea typeface="Times New Roman"/>
                <a:cs typeface="Times New Roman" panose="02020603050405020304" pitchFamily="18" charset="0"/>
              </a:rPr>
              <a:t> </a:t>
            </a:r>
            <a:r>
              <a:rPr lang="ru-RU" sz="3200" dirty="0">
                <a:solidFill>
                  <a:schemeClr val="bg2">
                    <a:lumMod val="25000"/>
                  </a:schemeClr>
                </a:solidFill>
                <a:effectLst/>
                <a:latin typeface="Gabriola" pitchFamily="82" charset="0"/>
                <a:ea typeface="Times New Roman"/>
                <a:cs typeface="Times New Roman" panose="02020603050405020304" pitchFamily="18" charset="0"/>
              </a:rPr>
              <a:t>занятости населения г. Кудымкара»</a:t>
            </a:r>
            <a:endParaRPr lang="ru-RU" sz="6000" dirty="0">
              <a:solidFill>
                <a:schemeClr val="bg2">
                  <a:lumMod val="25000"/>
                </a:schemeClr>
              </a:solidFill>
              <a:latin typeface="Gabriola" pitchFamily="82" charset="0"/>
            </a:endParaRPr>
          </a:p>
        </p:txBody>
      </p:sp>
      <p:sp>
        <p:nvSpPr>
          <p:cNvPr id="3" name="Объект 2"/>
          <p:cNvSpPr>
            <a:spLocks noGrp="1"/>
          </p:cNvSpPr>
          <p:nvPr>
            <p:ph sz="quarter" idx="13"/>
          </p:nvPr>
        </p:nvSpPr>
        <p:spPr>
          <a:xfrm>
            <a:off x="1331640" y="2492896"/>
            <a:ext cx="6400800" cy="3474720"/>
          </a:xfrm>
        </p:spPr>
        <p:txBody>
          <a:bodyPr/>
          <a:lstStyle/>
          <a:p>
            <a:endParaRPr lang="ru-RU" dirty="0"/>
          </a:p>
        </p:txBody>
      </p:sp>
      <p:graphicFrame>
        <p:nvGraphicFramePr>
          <p:cNvPr id="4" name="Объект 3"/>
          <p:cNvGraphicFramePr>
            <a:graphicFrameLocks/>
          </p:cNvGraphicFramePr>
          <p:nvPr>
            <p:extLst>
              <p:ext uri="{D42A27DB-BD31-4B8C-83A1-F6EECF244321}">
                <p14:modId xmlns:p14="http://schemas.microsoft.com/office/powerpoint/2010/main" val="2060963875"/>
              </p:ext>
            </p:extLst>
          </p:nvPr>
        </p:nvGraphicFramePr>
        <p:xfrm>
          <a:off x="323528" y="1340768"/>
          <a:ext cx="8534406" cy="5277214"/>
        </p:xfrm>
        <a:graphic>
          <a:graphicData uri="http://schemas.openxmlformats.org/drawingml/2006/table">
            <a:tbl>
              <a:tblPr firstRow="1" bandRow="1">
                <a:tableStyleId>{5C22544A-7EE6-4342-B048-85BDC9FD1C3A}</a:tableStyleId>
              </a:tblPr>
              <a:tblGrid>
                <a:gridCol w="3168352"/>
                <a:gridCol w="2664296"/>
                <a:gridCol w="864096"/>
                <a:gridCol w="864097"/>
                <a:gridCol w="973565"/>
              </a:tblGrid>
              <a:tr h="430894">
                <a:tc>
                  <a:txBody>
                    <a:bodyPr/>
                    <a:lstStyle/>
                    <a:p>
                      <a:pPr algn="ctr"/>
                      <a:r>
                        <a:rPr lang="ru-RU" sz="2400" b="1" i="0" dirty="0" smtClean="0">
                          <a:solidFill>
                            <a:schemeClr val="bg2">
                              <a:lumMod val="50000"/>
                            </a:schemeClr>
                          </a:solidFill>
                          <a:latin typeface="Gabriola" pitchFamily="82" charset="0"/>
                          <a:cs typeface="Times New Roman" panose="02020603050405020304" pitchFamily="18" charset="0"/>
                        </a:rPr>
                        <a:t>Работодатели</a:t>
                      </a:r>
                      <a:endParaRPr lang="ru-RU" sz="2400" b="1"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1" i="0" dirty="0" smtClean="0">
                          <a:solidFill>
                            <a:schemeClr val="bg2">
                              <a:lumMod val="50000"/>
                            </a:schemeClr>
                          </a:solidFill>
                          <a:latin typeface="Gabriola" pitchFamily="82" charset="0"/>
                          <a:cs typeface="Times New Roman" panose="02020603050405020304" pitchFamily="18" charset="0"/>
                        </a:rPr>
                        <a:t> Всего трудоустроенных</a:t>
                      </a:r>
                      <a:endParaRPr lang="ru-RU" sz="2400" b="1"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1" i="0" dirty="0" smtClean="0">
                          <a:solidFill>
                            <a:schemeClr val="bg2">
                              <a:lumMod val="50000"/>
                            </a:schemeClr>
                          </a:solidFill>
                          <a:latin typeface="Gabriola" pitchFamily="82" charset="0"/>
                          <a:cs typeface="Times New Roman" panose="02020603050405020304" pitchFamily="18" charset="0"/>
                        </a:rPr>
                        <a:t>Июнь</a:t>
                      </a:r>
                      <a:endParaRPr lang="ru-RU" sz="2400" b="1"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1" i="0" dirty="0" smtClean="0">
                          <a:solidFill>
                            <a:schemeClr val="bg2">
                              <a:lumMod val="50000"/>
                            </a:schemeClr>
                          </a:solidFill>
                          <a:latin typeface="Gabriola" pitchFamily="82" charset="0"/>
                          <a:cs typeface="Times New Roman" panose="02020603050405020304" pitchFamily="18" charset="0"/>
                        </a:rPr>
                        <a:t>Июль</a:t>
                      </a:r>
                      <a:endParaRPr lang="ru-RU" sz="2400" b="1"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1" i="0" dirty="0" smtClean="0">
                          <a:solidFill>
                            <a:schemeClr val="bg2">
                              <a:lumMod val="50000"/>
                            </a:schemeClr>
                          </a:solidFill>
                          <a:latin typeface="Gabriola" pitchFamily="82" charset="0"/>
                          <a:cs typeface="Times New Roman" panose="02020603050405020304" pitchFamily="18" charset="0"/>
                        </a:rPr>
                        <a:t>Август</a:t>
                      </a:r>
                      <a:endParaRPr lang="ru-RU" sz="2400" b="1"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1016904">
                <a:tc>
                  <a:txBody>
                    <a:bodyPr/>
                    <a:lstStyle/>
                    <a:p>
                      <a:pPr algn="ctr">
                        <a:spcAft>
                          <a:spcPts val="0"/>
                        </a:spcAft>
                      </a:pPr>
                      <a:r>
                        <a:rPr lang="ru-RU" sz="2400" b="0" i="0" dirty="0" smtClean="0">
                          <a:solidFill>
                            <a:schemeClr val="bg2">
                              <a:lumMod val="50000"/>
                            </a:schemeClr>
                          </a:solidFill>
                          <a:effectLst/>
                          <a:latin typeface="Gabriola" pitchFamily="82" charset="0"/>
                          <a:ea typeface="Times New Roman"/>
                          <a:cs typeface="Times New Roman" panose="02020603050405020304" pitchFamily="18" charset="0"/>
                        </a:rPr>
                        <a:t>МАУ «Сервисный центр Кудымкарского муниципального округа Пермского края»</a:t>
                      </a:r>
                      <a:endParaRPr lang="ru-RU" sz="2400" b="0" i="0" dirty="0">
                        <a:solidFill>
                          <a:schemeClr val="bg2">
                            <a:lumMod val="50000"/>
                          </a:schemeClr>
                        </a:solidFill>
                        <a:effectLst/>
                        <a:latin typeface="Gabriola" pitchFamily="82" charset="0"/>
                        <a:ea typeface="Times New Roman"/>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100</a:t>
                      </a:r>
                    </a:p>
                    <a:p>
                      <a:pPr algn="ctr"/>
                      <a:r>
                        <a:rPr lang="ru-RU" sz="2400" b="0" i="0" dirty="0" smtClean="0">
                          <a:solidFill>
                            <a:schemeClr val="bg2">
                              <a:lumMod val="50000"/>
                            </a:schemeClr>
                          </a:solidFill>
                          <a:latin typeface="Gabriola" pitchFamily="82" charset="0"/>
                          <a:cs typeface="Times New Roman" panose="02020603050405020304" pitchFamily="18" charset="0"/>
                        </a:rPr>
                        <a:t>(23 – ГР, 10 – СОП)</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0</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87</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13</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4308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0" i="0" dirty="0" smtClean="0">
                          <a:solidFill>
                            <a:schemeClr val="bg2">
                              <a:lumMod val="50000"/>
                            </a:schemeClr>
                          </a:solidFill>
                          <a:latin typeface="Gabriola" pitchFamily="82" charset="0"/>
                          <a:cs typeface="Times New Roman" panose="02020603050405020304" pitchFamily="18" charset="0"/>
                        </a:rPr>
                        <a:t>СПК Колхоз им Кирова</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15</a:t>
                      </a:r>
                    </a:p>
                    <a:p>
                      <a:pPr algn="ctr"/>
                      <a:r>
                        <a:rPr lang="ru-RU" sz="2400" b="0" i="0" dirty="0" smtClean="0">
                          <a:solidFill>
                            <a:schemeClr val="bg2">
                              <a:lumMod val="50000"/>
                            </a:schemeClr>
                          </a:solidFill>
                          <a:latin typeface="Gabriola" pitchFamily="82" charset="0"/>
                          <a:cs typeface="Times New Roman" panose="02020603050405020304" pitchFamily="18" charset="0"/>
                        </a:rPr>
                        <a:t>(</a:t>
                      </a:r>
                      <a:r>
                        <a:rPr lang="ru-RU" sz="2400" b="0" i="0" baseline="0" dirty="0" smtClean="0">
                          <a:solidFill>
                            <a:schemeClr val="bg2">
                              <a:lumMod val="50000"/>
                            </a:schemeClr>
                          </a:solidFill>
                          <a:latin typeface="Gabriola" pitchFamily="82" charset="0"/>
                          <a:cs typeface="Times New Roman" panose="02020603050405020304" pitchFamily="18" charset="0"/>
                        </a:rPr>
                        <a:t>10 – ГР)</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10</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0</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5</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815184">
                <a:tc>
                  <a:txBody>
                    <a:bodyPr/>
                    <a:lstStyle/>
                    <a:p>
                      <a:pPr algn="ctr"/>
                      <a:r>
                        <a:rPr lang="ru-RU" sz="2400" b="0" i="0" dirty="0" err="1" smtClean="0">
                          <a:solidFill>
                            <a:schemeClr val="bg2">
                              <a:lumMod val="50000"/>
                            </a:schemeClr>
                          </a:solidFill>
                          <a:latin typeface="Gabriola" pitchFamily="82" charset="0"/>
                          <a:cs typeface="Times New Roman" panose="02020603050405020304" pitchFamily="18" charset="0"/>
                        </a:rPr>
                        <a:t>Кувинское</a:t>
                      </a:r>
                      <a:r>
                        <a:rPr lang="ru-RU" sz="2400" b="0" i="0" dirty="0" smtClean="0">
                          <a:solidFill>
                            <a:schemeClr val="bg2">
                              <a:lumMod val="50000"/>
                            </a:schemeClr>
                          </a:solidFill>
                          <a:latin typeface="Gabriola" pitchFamily="82" charset="0"/>
                          <a:cs typeface="Times New Roman" panose="02020603050405020304" pitchFamily="18" charset="0"/>
                        </a:rPr>
                        <a:t> сельское</a:t>
                      </a:r>
                      <a:r>
                        <a:rPr lang="ru-RU" sz="2400" b="0" i="0" baseline="0" dirty="0" smtClean="0">
                          <a:solidFill>
                            <a:schemeClr val="bg2">
                              <a:lumMod val="50000"/>
                            </a:schemeClr>
                          </a:solidFill>
                          <a:latin typeface="Gabriola" pitchFamily="82" charset="0"/>
                          <a:cs typeface="Times New Roman" panose="02020603050405020304" pitchFamily="18" charset="0"/>
                        </a:rPr>
                        <a:t> потребительское общество</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3</a:t>
                      </a:r>
                    </a:p>
                    <a:p>
                      <a:pPr algn="ctr"/>
                      <a:r>
                        <a:rPr lang="ru-RU" sz="2400" b="0" i="0" dirty="0" smtClean="0">
                          <a:solidFill>
                            <a:schemeClr val="bg2">
                              <a:lumMod val="50000"/>
                            </a:schemeClr>
                          </a:solidFill>
                          <a:latin typeface="Gabriola" pitchFamily="82" charset="0"/>
                          <a:cs typeface="Times New Roman" panose="02020603050405020304" pitchFamily="18" charset="0"/>
                        </a:rPr>
                        <a:t>(2 – СОП)</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0</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0</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3</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1009018">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ГКУ СО ПК «Центр помощи детям, оставшимся без попечения родителей»</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1</a:t>
                      </a:r>
                    </a:p>
                    <a:p>
                      <a:pPr algn="ctr"/>
                      <a:r>
                        <a:rPr lang="ru-RU" sz="2400" b="0" i="0" dirty="0" smtClean="0">
                          <a:solidFill>
                            <a:schemeClr val="bg2">
                              <a:lumMod val="50000"/>
                            </a:schemeClr>
                          </a:solidFill>
                          <a:latin typeface="Gabriola" pitchFamily="82" charset="0"/>
                          <a:cs typeface="Times New Roman" panose="02020603050405020304" pitchFamily="18" charset="0"/>
                        </a:rPr>
                        <a:t>(СОП)</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0</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1</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0" i="0" dirty="0" smtClean="0">
                          <a:solidFill>
                            <a:schemeClr val="bg2">
                              <a:lumMod val="50000"/>
                            </a:schemeClr>
                          </a:solidFill>
                          <a:latin typeface="Gabriola" pitchFamily="82" charset="0"/>
                          <a:cs typeface="Times New Roman" panose="02020603050405020304" pitchFamily="18" charset="0"/>
                        </a:rPr>
                        <a:t>0</a:t>
                      </a:r>
                      <a:endParaRPr lang="ru-RU" sz="24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430894">
                <a:tc>
                  <a:txBody>
                    <a:bodyPr/>
                    <a:lstStyle/>
                    <a:p>
                      <a:pPr algn="ctr"/>
                      <a:r>
                        <a:rPr lang="ru-RU" sz="2000" b="0" i="0" dirty="0" smtClean="0">
                          <a:solidFill>
                            <a:schemeClr val="bg2">
                              <a:lumMod val="50000"/>
                            </a:schemeClr>
                          </a:solidFill>
                          <a:latin typeface="Gabriola" pitchFamily="82" charset="0"/>
                          <a:cs typeface="Times New Roman" panose="02020603050405020304" pitchFamily="18" charset="0"/>
                        </a:rPr>
                        <a:t>Всего:</a:t>
                      </a:r>
                      <a:endParaRPr lang="ru-RU" sz="20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smtClean="0">
                          <a:solidFill>
                            <a:schemeClr val="bg2">
                              <a:lumMod val="50000"/>
                            </a:schemeClr>
                          </a:solidFill>
                          <a:latin typeface="Gabriola" pitchFamily="82" charset="0"/>
                          <a:cs typeface="Times New Roman" panose="02020603050405020304" pitchFamily="18" charset="0"/>
                        </a:rPr>
                        <a:t>119</a:t>
                      </a:r>
                      <a:endParaRPr lang="ru-RU" sz="20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smtClean="0">
                          <a:solidFill>
                            <a:schemeClr val="bg2">
                              <a:lumMod val="50000"/>
                            </a:schemeClr>
                          </a:solidFill>
                          <a:latin typeface="Gabriola" pitchFamily="82" charset="0"/>
                          <a:cs typeface="Times New Roman" panose="02020603050405020304" pitchFamily="18" charset="0"/>
                        </a:rPr>
                        <a:t>10</a:t>
                      </a:r>
                      <a:endParaRPr lang="ru-RU" sz="20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smtClean="0">
                          <a:solidFill>
                            <a:schemeClr val="bg2">
                              <a:lumMod val="50000"/>
                            </a:schemeClr>
                          </a:solidFill>
                          <a:latin typeface="Gabriola" pitchFamily="82" charset="0"/>
                          <a:cs typeface="Times New Roman" panose="02020603050405020304" pitchFamily="18" charset="0"/>
                        </a:rPr>
                        <a:t>88</a:t>
                      </a:r>
                      <a:endParaRPr lang="ru-RU" sz="20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000" b="0" i="0" dirty="0" smtClean="0">
                          <a:solidFill>
                            <a:schemeClr val="bg2">
                              <a:lumMod val="50000"/>
                            </a:schemeClr>
                          </a:solidFill>
                          <a:latin typeface="Gabriola" pitchFamily="82" charset="0"/>
                          <a:cs typeface="Times New Roman" panose="02020603050405020304" pitchFamily="18" charset="0"/>
                        </a:rPr>
                        <a:t>23</a:t>
                      </a:r>
                      <a:endParaRPr lang="ru-RU" sz="2000" b="0" i="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bl>
          </a:graphicData>
        </a:graphic>
      </p:graphicFrame>
    </p:spTree>
    <p:extLst>
      <p:ext uri="{BB962C8B-B14F-4D97-AF65-F5344CB8AC3E}">
        <p14:creationId xmlns:p14="http://schemas.microsoft.com/office/powerpoint/2010/main" val="1826813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d:\Metod222\Desktop\Фото трудоустройство 2020\3. Покраска ограждения на набережной в процессе работы.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82141"/>
            <a:ext cx="3251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3987" y="232401"/>
            <a:ext cx="2341941" cy="312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221774"/>
            <a:ext cx="1944216" cy="318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C:\Users\user\Desktop\работа летом\трудоустройство\фото\EJUm6BWKYfI.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3" y="3610405"/>
            <a:ext cx="1995696" cy="2976331"/>
          </a:xfrm>
          <a:prstGeom prst="rect">
            <a:avLst/>
          </a:prstGeom>
          <a:noFill/>
          <a:ln>
            <a:noFill/>
          </a:ln>
        </p:spPr>
      </p:pic>
      <p:pic>
        <p:nvPicPr>
          <p:cNvPr id="7" name="Picture 4" descr="d:\Metod222\Desktop\Фото трудоустройство 2020\8. Крышка для пожарного водоема в процессе работы.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872" y="2852936"/>
            <a:ext cx="2644544"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Priemnaya\Desktop\xatqCkn0cLw.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3610405"/>
            <a:ext cx="2232248" cy="297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0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539552" y="3717032"/>
            <a:ext cx="3850760" cy="2592288"/>
          </a:xfrm>
        </p:spPr>
        <p:txBody>
          <a:bodyPr/>
          <a:lstStyle/>
          <a:p>
            <a:pPr lvl="0">
              <a:spcBef>
                <a:spcPts val="0"/>
              </a:spcBef>
              <a:spcAft>
                <a:spcPts val="0"/>
              </a:spcAft>
              <a:buClrTx/>
              <a:buSzTx/>
            </a:pPr>
            <a:r>
              <a:rPr lang="ru-RU" sz="3200" dirty="0">
                <a:solidFill>
                  <a:schemeClr val="bg2">
                    <a:lumMod val="25000"/>
                  </a:schemeClr>
                </a:solidFill>
                <a:latin typeface="Gabriola" pitchFamily="82" charset="0"/>
                <a:ea typeface="+mn-ea"/>
                <a:cs typeface="+mn-cs"/>
              </a:rPr>
              <a:t>Филиал МБОУ «Сервинская ООШ» «Детский </a:t>
            </a:r>
            <a:r>
              <a:rPr lang="ru-RU" sz="3200" dirty="0" smtClean="0">
                <a:solidFill>
                  <a:schemeClr val="bg2">
                    <a:lumMod val="25000"/>
                  </a:schemeClr>
                </a:solidFill>
                <a:latin typeface="Gabriola" pitchFamily="82" charset="0"/>
                <a:ea typeface="+mn-ea"/>
                <a:cs typeface="+mn-cs"/>
              </a:rPr>
              <a:t>сад</a:t>
            </a:r>
          </a:p>
          <a:p>
            <a:pPr lvl="0">
              <a:spcBef>
                <a:spcPts val="0"/>
              </a:spcBef>
              <a:spcAft>
                <a:spcPts val="0"/>
              </a:spcAft>
              <a:buClrTx/>
              <a:buSzTx/>
            </a:pPr>
            <a:r>
              <a:rPr lang="ru-RU" sz="3200" dirty="0" smtClean="0">
                <a:solidFill>
                  <a:schemeClr val="bg2">
                    <a:lumMod val="25000"/>
                  </a:schemeClr>
                </a:solidFill>
                <a:latin typeface="Gabriola" pitchFamily="82" charset="0"/>
                <a:ea typeface="+mn-ea"/>
                <a:cs typeface="+mn-cs"/>
              </a:rPr>
              <a:t>д</a:t>
            </a:r>
            <a:r>
              <a:rPr lang="ru-RU" sz="3200" dirty="0">
                <a:solidFill>
                  <a:schemeClr val="bg2">
                    <a:lumMod val="25000"/>
                  </a:schemeClr>
                </a:solidFill>
                <a:latin typeface="Gabriola" pitchFamily="82" charset="0"/>
                <a:ea typeface="+mn-ea"/>
                <a:cs typeface="+mn-cs"/>
              </a:rPr>
              <a:t>. </a:t>
            </a:r>
            <a:r>
              <a:rPr lang="ru-RU" sz="3200" dirty="0" err="1">
                <a:solidFill>
                  <a:schemeClr val="bg2">
                    <a:lumMod val="25000"/>
                  </a:schemeClr>
                </a:solidFill>
                <a:latin typeface="Gabriola" pitchFamily="82" charset="0"/>
                <a:ea typeface="+mn-ea"/>
                <a:cs typeface="+mn-cs"/>
              </a:rPr>
              <a:t>Тарова</a:t>
            </a:r>
            <a:r>
              <a:rPr lang="ru-RU" sz="3200" dirty="0" smtClean="0">
                <a:solidFill>
                  <a:schemeClr val="bg2">
                    <a:lumMod val="25000"/>
                  </a:schemeClr>
                </a:solidFill>
                <a:latin typeface="Gabriola" pitchFamily="82" charset="0"/>
                <a:ea typeface="+mn-ea"/>
                <a:cs typeface="+mn-cs"/>
              </a:rPr>
              <a:t>»</a:t>
            </a:r>
          </a:p>
          <a:p>
            <a:pPr lvl="0">
              <a:spcBef>
                <a:spcPts val="0"/>
              </a:spcBef>
              <a:spcAft>
                <a:spcPts val="0"/>
              </a:spcAft>
              <a:buClrTx/>
              <a:buSzTx/>
            </a:pPr>
            <a:r>
              <a:rPr lang="ru-RU" sz="2800" b="0" dirty="0" smtClean="0">
                <a:solidFill>
                  <a:schemeClr val="bg2">
                    <a:lumMod val="50000"/>
                  </a:schemeClr>
                </a:solidFill>
                <a:latin typeface="Gabriola" pitchFamily="82" charset="0"/>
                <a:ea typeface="+mn-ea"/>
                <a:cs typeface="+mn-cs"/>
              </a:rPr>
              <a:t>ремонт </a:t>
            </a:r>
            <a:r>
              <a:rPr lang="ru-RU" sz="2800" b="0" dirty="0">
                <a:solidFill>
                  <a:schemeClr val="bg2">
                    <a:lumMod val="50000"/>
                  </a:schemeClr>
                </a:solidFill>
                <a:latin typeface="Gabriola" pitchFamily="82" charset="0"/>
                <a:ea typeface="+mn-ea"/>
                <a:cs typeface="+mn-cs"/>
              </a:rPr>
              <a:t>помещений</a:t>
            </a:r>
          </a:p>
          <a:p>
            <a:endParaRPr lang="ru-RU" dirty="0"/>
          </a:p>
        </p:txBody>
      </p:sp>
      <p:sp>
        <p:nvSpPr>
          <p:cNvPr id="4" name="Текст 3"/>
          <p:cNvSpPr>
            <a:spLocks noGrp="1"/>
          </p:cNvSpPr>
          <p:nvPr>
            <p:ph type="body" sz="quarter" idx="3"/>
          </p:nvPr>
        </p:nvSpPr>
        <p:spPr>
          <a:xfrm>
            <a:off x="4644008" y="548680"/>
            <a:ext cx="4029154" cy="2520280"/>
          </a:xfrm>
        </p:spPr>
        <p:txBody>
          <a:bodyPr/>
          <a:lstStyle/>
          <a:p>
            <a:pPr lvl="0">
              <a:spcBef>
                <a:spcPts val="0"/>
              </a:spcBef>
              <a:spcAft>
                <a:spcPts val="0"/>
              </a:spcAft>
              <a:buClrTx/>
              <a:buSzTx/>
            </a:pPr>
            <a:r>
              <a:rPr lang="ru-RU" sz="3200" dirty="0">
                <a:solidFill>
                  <a:schemeClr val="bg2">
                    <a:lumMod val="25000"/>
                  </a:schemeClr>
                </a:solidFill>
                <a:latin typeface="Gabriola" pitchFamily="82" charset="0"/>
                <a:ea typeface="+mn-ea"/>
                <a:cs typeface="+mn-cs"/>
              </a:rPr>
              <a:t>Филиал МБОУ «Ленинская СОШ» «Верх-Юсьвинская ООШ» </a:t>
            </a:r>
            <a:endParaRPr lang="ru-RU" sz="2800" dirty="0">
              <a:solidFill>
                <a:srgbClr val="EEECE1">
                  <a:lumMod val="10000"/>
                </a:srgbClr>
              </a:solidFill>
              <a:latin typeface="Gabriola" pitchFamily="82" charset="0"/>
              <a:ea typeface="+mn-ea"/>
              <a:cs typeface="+mn-cs"/>
            </a:endParaRPr>
          </a:p>
          <a:p>
            <a:pPr lvl="0">
              <a:spcBef>
                <a:spcPts val="0"/>
              </a:spcBef>
              <a:spcAft>
                <a:spcPts val="0"/>
              </a:spcAft>
              <a:buClrTx/>
              <a:buSzTx/>
            </a:pPr>
            <a:r>
              <a:rPr lang="ru-RU" sz="2800" b="0" dirty="0" smtClean="0">
                <a:solidFill>
                  <a:schemeClr val="bg2">
                    <a:lumMod val="50000"/>
                  </a:schemeClr>
                </a:solidFill>
                <a:latin typeface="Gabriola" pitchFamily="82" charset="0"/>
                <a:ea typeface="+mn-ea"/>
                <a:cs typeface="+mn-cs"/>
              </a:rPr>
              <a:t>ремонт ограждения территории</a:t>
            </a:r>
            <a:endParaRPr lang="ru-RU" sz="2800" b="0" dirty="0">
              <a:solidFill>
                <a:schemeClr val="bg2">
                  <a:lumMod val="50000"/>
                </a:schemeClr>
              </a:solidFill>
              <a:latin typeface="Gabriola" pitchFamily="82" charset="0"/>
              <a:ea typeface="+mn-ea"/>
              <a:cs typeface="+mn-cs"/>
            </a:endParaRPr>
          </a:p>
        </p:txBody>
      </p:sp>
      <p:pic>
        <p:nvPicPr>
          <p:cNvPr id="7" name="Объект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9552" y="548680"/>
            <a:ext cx="3746786" cy="2808312"/>
          </a:xfrm>
          <a:prstGeom prst="rect">
            <a:avLst/>
          </a:prstGeom>
        </p:spPr>
      </p:pic>
      <p:pic>
        <p:nvPicPr>
          <p:cNvPr id="8" name="Объект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788024" y="3216680"/>
            <a:ext cx="3830113" cy="3099536"/>
          </a:xfrm>
          <a:prstGeom prst="rect">
            <a:avLst/>
          </a:prstGeom>
        </p:spPr>
      </p:pic>
    </p:spTree>
    <p:extLst>
      <p:ext uri="{BB962C8B-B14F-4D97-AF65-F5344CB8AC3E}">
        <p14:creationId xmlns:p14="http://schemas.microsoft.com/office/powerpoint/2010/main" val="2164239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Priemnaya\Desktop\unna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06465"/>
            <a:ext cx="2486050" cy="2486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4558" y="206465"/>
            <a:ext cx="3287283" cy="246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https://sun3-10.userapi.com/iT5T6ZACqoUP1oBB4RCJpoAzvJOjviFp5pm7TA/ZQcQpyfjgWw.jpg"/>
          <p:cNvPicPr>
            <a:picLocks noChangeAspect="1" noChangeArrowheads="1"/>
          </p:cNvPicPr>
          <p:nvPr/>
        </p:nvPicPr>
        <p:blipFill>
          <a:blip r:embed="rId5" cstate="print"/>
          <a:srcRect/>
          <a:stretch>
            <a:fillRect/>
          </a:stretch>
        </p:blipFill>
        <p:spPr bwMode="auto">
          <a:xfrm>
            <a:off x="268817" y="3284984"/>
            <a:ext cx="4379382" cy="3284537"/>
          </a:xfrm>
          <a:prstGeom prst="rect">
            <a:avLst/>
          </a:prstGeom>
          <a:noFill/>
        </p:spPr>
      </p:pic>
      <p:pic>
        <p:nvPicPr>
          <p:cNvPr id="7" name="Picture 2" descr="https://sun3-11.userapi.com/TUSBV2wYJl-FONird2QNuxZNQO3OP3OvU9TBiQ/qee8iq-401I.jpg"/>
          <p:cNvPicPr>
            <a:picLocks noChangeAspect="1" noChangeArrowheads="1"/>
          </p:cNvPicPr>
          <p:nvPr/>
        </p:nvPicPr>
        <p:blipFill>
          <a:blip r:embed="rId6" cstate="print"/>
          <a:srcRect/>
          <a:stretch>
            <a:fillRect/>
          </a:stretch>
        </p:blipFill>
        <p:spPr bwMode="auto">
          <a:xfrm>
            <a:off x="6444208" y="206465"/>
            <a:ext cx="2456309" cy="3275079"/>
          </a:xfrm>
          <a:prstGeom prst="rect">
            <a:avLst/>
          </a:prstGeom>
          <a:noFill/>
        </p:spPr>
      </p:pic>
      <p:pic>
        <p:nvPicPr>
          <p:cNvPr id="8" name="Picture 2" descr="https://sun9-27.userapi.com/i5_VzO8t_mldBtPPMmG-4zGc9eGvmFTET25QrA/tuVt36U4kLQ.jpg"/>
          <p:cNvPicPr>
            <a:picLocks noChangeAspect="1" noChangeArrowheads="1"/>
          </p:cNvPicPr>
          <p:nvPr/>
        </p:nvPicPr>
        <p:blipFill>
          <a:blip r:embed="rId7"/>
          <a:srcRect l="9083" t="40077" r="9643" b="18596"/>
          <a:stretch>
            <a:fillRect/>
          </a:stretch>
        </p:blipFill>
        <p:spPr bwMode="auto">
          <a:xfrm>
            <a:off x="4860032" y="3645024"/>
            <a:ext cx="4002110" cy="2913037"/>
          </a:xfrm>
          <a:prstGeom prst="rect">
            <a:avLst/>
          </a:prstGeom>
          <a:noFill/>
        </p:spPr>
      </p:pic>
    </p:spTree>
    <p:extLst>
      <p:ext uri="{BB962C8B-B14F-4D97-AF65-F5344CB8AC3E}">
        <p14:creationId xmlns:p14="http://schemas.microsoft.com/office/powerpoint/2010/main" val="39356405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280919" cy="1073056"/>
          </a:xfrm>
        </p:spPr>
        <p:txBody>
          <a:bodyPr/>
          <a:lstStyle/>
          <a:p>
            <a:pPr marL="0" indent="0" algn="ctr">
              <a:buNone/>
            </a:pPr>
            <a:r>
              <a:rPr lang="ru-RU" sz="3200" dirty="0">
                <a:solidFill>
                  <a:schemeClr val="bg2">
                    <a:lumMod val="25000"/>
                  </a:schemeClr>
                </a:solidFill>
                <a:effectLst/>
                <a:latin typeface="Gabriola" pitchFamily="82" charset="0"/>
                <a:cs typeface="Times New Roman" panose="02020603050405020304" pitchFamily="18" charset="0"/>
              </a:rPr>
              <a:t>Оздоровление в загородных и санаторно-оздоровительных лагерях </a:t>
            </a:r>
            <a:r>
              <a:rPr lang="ru-RU" sz="3200" dirty="0" smtClean="0">
                <a:solidFill>
                  <a:schemeClr val="bg2">
                    <a:lumMod val="25000"/>
                  </a:schemeClr>
                </a:solidFill>
                <a:effectLst/>
                <a:latin typeface="Gabriola" pitchFamily="82" charset="0"/>
                <a:cs typeface="Times New Roman" panose="02020603050405020304" pitchFamily="18" charset="0"/>
              </a:rPr>
              <a:t>Пермского </a:t>
            </a:r>
            <a:r>
              <a:rPr lang="ru-RU" sz="3200" dirty="0">
                <a:solidFill>
                  <a:schemeClr val="bg2">
                    <a:lumMod val="25000"/>
                  </a:schemeClr>
                </a:solidFill>
                <a:effectLst/>
                <a:latin typeface="Gabriola" pitchFamily="82" charset="0"/>
                <a:cs typeface="Times New Roman" panose="02020603050405020304" pitchFamily="18" charset="0"/>
              </a:rPr>
              <a:t>края</a:t>
            </a:r>
            <a:endParaRPr lang="ru-RU" sz="6600" dirty="0">
              <a:solidFill>
                <a:schemeClr val="bg2">
                  <a:lumMod val="25000"/>
                </a:schemeClr>
              </a:solidFill>
              <a:latin typeface="Gabriola" pitchFamily="82" charset="0"/>
            </a:endParaRPr>
          </a:p>
        </p:txBody>
      </p:sp>
      <p:graphicFrame>
        <p:nvGraphicFramePr>
          <p:cNvPr id="5" name="Объект 3"/>
          <p:cNvGraphicFramePr>
            <a:graphicFrameLocks noGrp="1"/>
          </p:cNvGraphicFramePr>
          <p:nvPr>
            <p:ph idx="4294967295"/>
            <p:extLst>
              <p:ext uri="{D42A27DB-BD31-4B8C-83A1-F6EECF244321}">
                <p14:modId xmlns:p14="http://schemas.microsoft.com/office/powerpoint/2010/main" val="2928060753"/>
              </p:ext>
            </p:extLst>
          </p:nvPr>
        </p:nvGraphicFramePr>
        <p:xfrm>
          <a:off x="323528" y="1412776"/>
          <a:ext cx="8496946" cy="4206240"/>
        </p:xfrm>
        <a:graphic>
          <a:graphicData uri="http://schemas.openxmlformats.org/drawingml/2006/table">
            <a:tbl>
              <a:tblPr firstRow="1" bandRow="1">
                <a:tableStyleId>{5C22544A-7EE6-4342-B048-85BDC9FD1C3A}</a:tableStyleId>
              </a:tblPr>
              <a:tblGrid>
                <a:gridCol w="1584176"/>
                <a:gridCol w="1928983"/>
                <a:gridCol w="1671418"/>
                <a:gridCol w="1923444"/>
                <a:gridCol w="1388925"/>
              </a:tblGrid>
              <a:tr h="2965862">
                <a:tc>
                  <a:txBody>
                    <a:bodyPr/>
                    <a:lstStyle/>
                    <a:p>
                      <a:pPr algn="ctr"/>
                      <a:r>
                        <a:rPr lang="ru-RU" sz="2400" b="1" dirty="0" smtClean="0">
                          <a:solidFill>
                            <a:schemeClr val="bg2">
                              <a:lumMod val="50000"/>
                            </a:schemeClr>
                          </a:solidFill>
                          <a:latin typeface="Gabriola" pitchFamily="82" charset="0"/>
                          <a:cs typeface="Times New Roman" panose="02020603050405020304" pitchFamily="18" charset="0"/>
                        </a:rPr>
                        <a:t>ЗОЛ «Чайка» г. Кунгур</a:t>
                      </a:r>
                      <a:endParaRPr lang="ru-RU" sz="2400" b="1"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1" dirty="0" smtClean="0">
                          <a:solidFill>
                            <a:schemeClr val="bg2">
                              <a:lumMod val="50000"/>
                            </a:schemeClr>
                          </a:solidFill>
                          <a:latin typeface="Gabriola" pitchFamily="82" charset="0"/>
                          <a:cs typeface="Times New Roman" panose="02020603050405020304" pitchFamily="18" charset="0"/>
                        </a:rPr>
                        <a:t>Санаторно-оздоровительный лагерь «Зорька» </a:t>
                      </a:r>
                    </a:p>
                    <a:p>
                      <a:pPr algn="ctr"/>
                      <a:r>
                        <a:rPr lang="ru-RU" sz="2400" b="1" dirty="0" smtClean="0">
                          <a:solidFill>
                            <a:schemeClr val="bg2">
                              <a:lumMod val="50000"/>
                            </a:schemeClr>
                          </a:solidFill>
                          <a:latin typeface="Gabriola" pitchFamily="82" charset="0"/>
                          <a:cs typeface="Times New Roman" panose="02020603050405020304" pitchFamily="18" charset="0"/>
                        </a:rPr>
                        <a:t>г. Лысьва</a:t>
                      </a:r>
                      <a:endParaRPr lang="ru-RU" sz="2400" b="1"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1" dirty="0" smtClean="0">
                          <a:solidFill>
                            <a:schemeClr val="bg2">
                              <a:lumMod val="50000"/>
                            </a:schemeClr>
                          </a:solidFill>
                          <a:latin typeface="Gabriola" pitchFamily="82" charset="0"/>
                          <a:cs typeface="Times New Roman" panose="02020603050405020304" pitchFamily="18" charset="0"/>
                        </a:rPr>
                        <a:t>ЗОЛ «Салют» д. Ключики</a:t>
                      </a:r>
                      <a:endParaRPr lang="ru-RU" sz="2400" b="1"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spcAft>
                          <a:spcPts val="0"/>
                        </a:spcAft>
                      </a:pPr>
                      <a:r>
                        <a:rPr lang="ru-RU" sz="2400" b="1" dirty="0" smtClean="0">
                          <a:solidFill>
                            <a:schemeClr val="bg2">
                              <a:lumMod val="50000"/>
                            </a:schemeClr>
                          </a:solidFill>
                          <a:effectLst/>
                          <a:latin typeface="Gabriola" pitchFamily="82" charset="0"/>
                          <a:ea typeface="Times New Roman"/>
                          <a:cs typeface="Times New Roman" panose="02020603050405020304" pitchFamily="18" charset="0"/>
                        </a:rPr>
                        <a:t>Профильная военно-патриотическая смена для юнармейцев «Великое наследие» г. Горнозаводск</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b="1" dirty="0" smtClean="0">
                          <a:solidFill>
                            <a:schemeClr val="bg2">
                              <a:lumMod val="50000"/>
                            </a:schemeClr>
                          </a:solidFill>
                          <a:latin typeface="Gabriola" pitchFamily="82" charset="0"/>
                          <a:cs typeface="Times New Roman" panose="02020603050405020304" pitchFamily="18" charset="0"/>
                        </a:rPr>
                        <a:t>ЗОЛ «Восток» Пермский край</a:t>
                      </a:r>
                      <a:endParaRPr lang="ru-RU" sz="2400" b="1"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1168370">
                <a:tc>
                  <a:txBody>
                    <a:bodyPr/>
                    <a:lstStyle/>
                    <a:p>
                      <a:pPr algn="ctr"/>
                      <a:r>
                        <a:rPr lang="ru-RU" sz="2400" dirty="0" smtClean="0">
                          <a:solidFill>
                            <a:schemeClr val="bg2">
                              <a:lumMod val="50000"/>
                            </a:schemeClr>
                          </a:solidFill>
                          <a:latin typeface="Gabriola" pitchFamily="82" charset="0"/>
                          <a:cs typeface="Times New Roman" panose="02020603050405020304" pitchFamily="18" charset="0"/>
                        </a:rPr>
                        <a:t>20</a:t>
                      </a:r>
                      <a:endParaRPr lang="ru-RU" sz="24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smtClean="0">
                          <a:solidFill>
                            <a:schemeClr val="bg2">
                              <a:lumMod val="50000"/>
                            </a:schemeClr>
                          </a:solidFill>
                          <a:latin typeface="Gabriola" pitchFamily="82" charset="0"/>
                          <a:cs typeface="Times New Roman" panose="02020603050405020304" pitchFamily="18" charset="0"/>
                        </a:rPr>
                        <a:t>28</a:t>
                      </a:r>
                      <a:endParaRPr lang="ru-RU" sz="24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smtClean="0">
                          <a:solidFill>
                            <a:schemeClr val="bg2">
                              <a:lumMod val="50000"/>
                            </a:schemeClr>
                          </a:solidFill>
                          <a:latin typeface="Gabriola" pitchFamily="82" charset="0"/>
                          <a:cs typeface="Times New Roman" panose="02020603050405020304" pitchFamily="18" charset="0"/>
                        </a:rPr>
                        <a:t>12 </a:t>
                      </a:r>
                    </a:p>
                    <a:p>
                      <a:pPr algn="ctr"/>
                      <a:r>
                        <a:rPr lang="ru-RU" sz="2400" dirty="0" smtClean="0">
                          <a:solidFill>
                            <a:schemeClr val="bg2">
                              <a:lumMod val="50000"/>
                            </a:schemeClr>
                          </a:solidFill>
                          <a:latin typeface="Gabriola" pitchFamily="82" charset="0"/>
                          <a:cs typeface="Times New Roman" panose="02020603050405020304" pitchFamily="18" charset="0"/>
                        </a:rPr>
                        <a:t>(в </a:t>
                      </a:r>
                      <a:r>
                        <a:rPr lang="ru-RU" sz="2400" dirty="0" err="1" smtClean="0">
                          <a:solidFill>
                            <a:schemeClr val="bg2">
                              <a:lumMod val="50000"/>
                            </a:schemeClr>
                          </a:solidFill>
                          <a:latin typeface="Gabriola" pitchFamily="82" charset="0"/>
                          <a:cs typeface="Times New Roman" panose="02020603050405020304" pitchFamily="18" charset="0"/>
                        </a:rPr>
                        <a:t>т.ч</a:t>
                      </a:r>
                      <a:r>
                        <a:rPr lang="ru-RU" sz="2400" dirty="0" smtClean="0">
                          <a:solidFill>
                            <a:schemeClr val="bg2">
                              <a:lumMod val="50000"/>
                            </a:schemeClr>
                          </a:solidFill>
                          <a:latin typeface="Gabriola" pitchFamily="82" charset="0"/>
                          <a:cs typeface="Times New Roman" panose="02020603050405020304" pitchFamily="18" charset="0"/>
                        </a:rPr>
                        <a:t>. 6 чел дети с ОВЗ)</a:t>
                      </a:r>
                      <a:endParaRPr lang="ru-RU" sz="24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smtClean="0">
                          <a:solidFill>
                            <a:schemeClr val="bg2">
                              <a:lumMod val="50000"/>
                            </a:schemeClr>
                          </a:solidFill>
                          <a:latin typeface="Gabriola" pitchFamily="82" charset="0"/>
                          <a:cs typeface="Times New Roman" panose="02020603050405020304" pitchFamily="18" charset="0"/>
                        </a:rPr>
                        <a:t>2</a:t>
                      </a:r>
                      <a:endParaRPr lang="ru-RU" sz="24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2400" dirty="0" smtClean="0">
                          <a:solidFill>
                            <a:schemeClr val="bg2">
                              <a:lumMod val="50000"/>
                            </a:schemeClr>
                          </a:solidFill>
                          <a:latin typeface="Gabriola" pitchFamily="82" charset="0"/>
                          <a:cs typeface="Times New Roman" panose="02020603050405020304" pitchFamily="18" charset="0"/>
                        </a:rPr>
                        <a:t>1</a:t>
                      </a:r>
                      <a:endParaRPr lang="ru-RU" sz="2400" dirty="0">
                        <a:solidFill>
                          <a:schemeClr val="bg2">
                            <a:lumMod val="50000"/>
                          </a:schemeClr>
                        </a:solidFill>
                        <a:latin typeface="Gabriola" pitchFamily="82" charset="0"/>
                        <a:cs typeface="Times New Roman" panose="02020603050405020304"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bl>
          </a:graphicData>
        </a:graphic>
      </p:graphicFrame>
    </p:spTree>
    <p:extLst>
      <p:ext uri="{BB962C8B-B14F-4D97-AF65-F5344CB8AC3E}">
        <p14:creationId xmlns:p14="http://schemas.microsoft.com/office/powerpoint/2010/main" val="1405024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p:cNvGraphicFramePr>
          <p:nvPr>
            <p:extLst>
              <p:ext uri="{D42A27DB-BD31-4B8C-83A1-F6EECF244321}">
                <p14:modId xmlns:p14="http://schemas.microsoft.com/office/powerpoint/2010/main" val="2052354547"/>
              </p:ext>
            </p:extLst>
          </p:nvPr>
        </p:nvGraphicFramePr>
        <p:xfrm>
          <a:off x="395537" y="404664"/>
          <a:ext cx="8359078" cy="6116462"/>
        </p:xfrm>
        <a:graphic>
          <a:graphicData uri="http://schemas.openxmlformats.org/drawingml/2006/table">
            <a:tbl>
              <a:tblPr firstRow="1" bandRow="1">
                <a:tableStyleId>{5C22544A-7EE6-4342-B048-85BDC9FD1C3A}</a:tableStyleId>
              </a:tblPr>
              <a:tblGrid>
                <a:gridCol w="5722861"/>
                <a:gridCol w="1471283"/>
                <a:gridCol w="1164934"/>
              </a:tblGrid>
              <a:tr h="955111">
                <a:tc>
                  <a:txBody>
                    <a:bodyPr/>
                    <a:lstStyle/>
                    <a:p>
                      <a:pPr algn="ctr"/>
                      <a:r>
                        <a:rPr lang="ru-RU" sz="1800" baseline="0" dirty="0" smtClean="0">
                          <a:solidFill>
                            <a:schemeClr val="bg2">
                              <a:lumMod val="50000"/>
                            </a:schemeClr>
                          </a:solidFill>
                          <a:latin typeface="Gabriola" pitchFamily="82" charset="0"/>
                          <a:cs typeface="Times New Roman" pitchFamily="18" charset="0"/>
                        </a:rPr>
                        <a:t> </a:t>
                      </a:r>
                    </a:p>
                    <a:p>
                      <a:pPr algn="ctr"/>
                      <a:r>
                        <a:rPr lang="ru-RU" sz="1800" dirty="0" smtClean="0">
                          <a:solidFill>
                            <a:schemeClr val="bg2">
                              <a:lumMod val="50000"/>
                            </a:schemeClr>
                          </a:solidFill>
                          <a:latin typeface="Gabriola" pitchFamily="82" charset="0"/>
                          <a:cs typeface="Times New Roman" pitchFamily="18" charset="0"/>
                        </a:rPr>
                        <a:t>Наименование целевого показателя</a:t>
                      </a:r>
                      <a:endParaRPr lang="ru-RU" sz="1800" dirty="0">
                        <a:solidFill>
                          <a:schemeClr val="bg2">
                            <a:lumMod val="50000"/>
                          </a:schemeClr>
                        </a:solidFill>
                        <a:latin typeface="Gabriola" pitchFamily="82" charset="0"/>
                        <a:cs typeface="Times New Roman"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itchFamily="18" charset="0"/>
                        </a:rPr>
                        <a:t>Плановые показатели Пермского края</a:t>
                      </a:r>
                      <a:endParaRPr lang="ru-RU" sz="1800" dirty="0">
                        <a:solidFill>
                          <a:schemeClr val="bg2">
                            <a:lumMod val="50000"/>
                          </a:schemeClr>
                        </a:solidFill>
                        <a:latin typeface="Gabriola" pitchFamily="82" charset="0"/>
                        <a:cs typeface="Times New Roman"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itchFamily="18" charset="0"/>
                        </a:rPr>
                        <a:t>Итоговые показатели </a:t>
                      </a:r>
                      <a:endParaRPr lang="ru-RU" sz="1800" dirty="0">
                        <a:solidFill>
                          <a:schemeClr val="bg2">
                            <a:lumMod val="50000"/>
                          </a:schemeClr>
                        </a:solidFill>
                        <a:latin typeface="Gabriola" pitchFamily="82" charset="0"/>
                        <a:cs typeface="Times New Roman"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955111">
                <a:tc>
                  <a:txBody>
                    <a:bodyPr/>
                    <a:lstStyle/>
                    <a:p>
                      <a:pPr algn="ctr"/>
                      <a:r>
                        <a:rPr lang="ru-RU" sz="1800" dirty="0" smtClean="0">
                          <a:solidFill>
                            <a:schemeClr val="bg2">
                              <a:lumMod val="50000"/>
                            </a:schemeClr>
                          </a:solidFill>
                          <a:latin typeface="Gabriola" pitchFamily="82" charset="0"/>
                          <a:cs typeface="Times New Roman" pitchFamily="18" charset="0"/>
                        </a:rPr>
                        <a:t>Доля  детей, охваченных всеми  формами</a:t>
                      </a:r>
                      <a:r>
                        <a:rPr lang="ru-RU" sz="1800" baseline="0" dirty="0" smtClean="0">
                          <a:solidFill>
                            <a:schemeClr val="bg2">
                              <a:lumMod val="50000"/>
                            </a:schemeClr>
                          </a:solidFill>
                          <a:latin typeface="Gabriola" pitchFamily="82" charset="0"/>
                          <a:cs typeface="Times New Roman" pitchFamily="18" charset="0"/>
                        </a:rPr>
                        <a:t> оздоровления, отдыха и  занятости за счёт средств консолидированного бюджета и привлечённых средств от числа  детей в возрасте от 7 до 17 лет (включительно)</a:t>
                      </a:r>
                      <a:endParaRPr lang="ru-RU" sz="1800" dirty="0">
                        <a:solidFill>
                          <a:schemeClr val="bg2">
                            <a:lumMod val="50000"/>
                          </a:schemeClr>
                        </a:solidFill>
                        <a:latin typeface="Gabriola" pitchFamily="82" charset="0"/>
                        <a:cs typeface="Times New Roman"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90  % </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90 %</a:t>
                      </a:r>
                    </a:p>
                  </a:txBody>
                  <a:tcPr>
                    <a:gradFill>
                      <a:gsLst>
                        <a:gs pos="0">
                          <a:schemeClr val="bg2">
                            <a:lumMod val="90000"/>
                          </a:schemeClr>
                        </a:gs>
                        <a:gs pos="50000">
                          <a:schemeClr val="accent2">
                            <a:lumMod val="20000"/>
                            <a:lumOff val="80000"/>
                          </a:schemeClr>
                        </a:gs>
                        <a:gs pos="100000">
                          <a:schemeClr val="bg1"/>
                        </a:gs>
                      </a:gsLst>
                      <a:lin ang="5400000" scaled="0"/>
                    </a:gradFill>
                  </a:tcPr>
                </a:tc>
              </a:tr>
              <a:tr h="955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2">
                              <a:lumMod val="50000"/>
                            </a:schemeClr>
                          </a:solidFill>
                          <a:latin typeface="Gabriola" pitchFamily="82" charset="0"/>
                          <a:cs typeface="Times New Roman" pitchFamily="18" charset="0"/>
                        </a:rPr>
                        <a:t>Доля детей, оздоровленных </a:t>
                      </a:r>
                      <a:r>
                        <a:rPr lang="ru-RU" sz="1800" b="1" dirty="0" smtClean="0">
                          <a:solidFill>
                            <a:schemeClr val="bg2">
                              <a:lumMod val="50000"/>
                            </a:schemeClr>
                          </a:solidFill>
                          <a:latin typeface="Gabriola" pitchFamily="82" charset="0"/>
                          <a:cs typeface="Times New Roman" pitchFamily="18" charset="0"/>
                        </a:rPr>
                        <a:t>в загородных лагерях </a:t>
                      </a:r>
                      <a:r>
                        <a:rPr lang="ru-RU" sz="1800" dirty="0" smtClean="0">
                          <a:solidFill>
                            <a:schemeClr val="bg2">
                              <a:lumMod val="50000"/>
                            </a:schemeClr>
                          </a:solidFill>
                          <a:latin typeface="Gabriola" pitchFamily="82" charset="0"/>
                          <a:cs typeface="Times New Roman" pitchFamily="18" charset="0"/>
                        </a:rPr>
                        <a:t>отдыха  и оздоровления детей и санаторно-</a:t>
                      </a:r>
                      <a:r>
                        <a:rPr lang="ru-RU" sz="1800" baseline="0" dirty="0" smtClean="0">
                          <a:solidFill>
                            <a:schemeClr val="bg2">
                              <a:lumMod val="50000"/>
                            </a:schemeClr>
                          </a:solidFill>
                          <a:latin typeface="Gabriola" pitchFamily="82" charset="0"/>
                          <a:cs typeface="Times New Roman" pitchFamily="18" charset="0"/>
                        </a:rPr>
                        <a:t> оздоровительных лагерях за счёт средств субвенции  </a:t>
                      </a: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от числа  детей в возрасте от 7 до 17 лет (включительно)</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baseline="0" dirty="0" smtClean="0">
                          <a:solidFill>
                            <a:schemeClr val="bg2">
                              <a:lumMod val="50000"/>
                            </a:schemeClr>
                          </a:solidFill>
                          <a:latin typeface="Gabriola" pitchFamily="82" charset="0"/>
                          <a:cs typeface="Times New Roman" pitchFamily="18" charset="0"/>
                        </a:rPr>
                        <a:t>5,50 %</a:t>
                      </a:r>
                    </a:p>
                    <a:p>
                      <a:pPr algn="ctr"/>
                      <a:endParaRPr lang="ru-RU" sz="1800" dirty="0">
                        <a:solidFill>
                          <a:schemeClr val="bg2">
                            <a:lumMod val="50000"/>
                          </a:schemeClr>
                        </a:solidFill>
                        <a:latin typeface="Gabriola" pitchFamily="82" charset="0"/>
                        <a:cs typeface="Times New Roman"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algn="ctr"/>
                      <a:r>
                        <a:rPr lang="ru-RU" sz="1800" dirty="0" smtClean="0">
                          <a:solidFill>
                            <a:schemeClr val="bg2">
                              <a:lumMod val="50000"/>
                            </a:schemeClr>
                          </a:solidFill>
                          <a:latin typeface="Gabriola" pitchFamily="82" charset="0"/>
                          <a:cs typeface="Times New Roman" pitchFamily="18" charset="0"/>
                        </a:rPr>
                        <a:t>5,98 %</a:t>
                      </a:r>
                      <a:endParaRPr lang="ru-RU" sz="1800" dirty="0">
                        <a:solidFill>
                          <a:schemeClr val="bg2">
                            <a:lumMod val="50000"/>
                          </a:schemeClr>
                        </a:solidFill>
                        <a:latin typeface="Gabriola" pitchFamily="82" charset="0"/>
                        <a:cs typeface="Times New Roman"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r>
              <a:tr h="7599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2">
                              <a:lumMod val="50000"/>
                            </a:schemeClr>
                          </a:solidFill>
                          <a:latin typeface="Gabriola" pitchFamily="82" charset="0"/>
                          <a:cs typeface="Times New Roman" pitchFamily="18" charset="0"/>
                        </a:rPr>
                        <a:t>Доля детей, оздоровленных в детских специализированных (</a:t>
                      </a:r>
                      <a:r>
                        <a:rPr lang="ru-RU" sz="1800" b="1" dirty="0" smtClean="0">
                          <a:solidFill>
                            <a:schemeClr val="bg2">
                              <a:lumMod val="50000"/>
                            </a:schemeClr>
                          </a:solidFill>
                          <a:latin typeface="Gabriola" pitchFamily="82" charset="0"/>
                          <a:cs typeface="Times New Roman" pitchFamily="18" charset="0"/>
                        </a:rPr>
                        <a:t>профильных</a:t>
                      </a:r>
                      <a:r>
                        <a:rPr lang="ru-RU" sz="1800" dirty="0" smtClean="0">
                          <a:solidFill>
                            <a:schemeClr val="bg2">
                              <a:lumMod val="50000"/>
                            </a:schemeClr>
                          </a:solidFill>
                          <a:latin typeface="Gabriola" pitchFamily="82" charset="0"/>
                          <a:cs typeface="Times New Roman" pitchFamily="18" charset="0"/>
                        </a:rPr>
                        <a:t>) лагерях за счёт средств субвенции  </a:t>
                      </a: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от числа  детей в возрасте от 7 до 17 лет (включительно)</a:t>
                      </a:r>
                      <a:endParaRPr kumimoji="0" lang="ru-RU" sz="1800" b="0" i="0" u="none" strike="noStrike" kern="1200" cap="none" spc="0" normalizeH="0" baseline="0" noProof="0" dirty="0">
                        <a:ln>
                          <a:noFill/>
                        </a:ln>
                        <a:solidFill>
                          <a:schemeClr val="bg2">
                            <a:lumMod val="50000"/>
                          </a:schemeClr>
                        </a:solidFill>
                        <a:effectLst/>
                        <a:uLnTx/>
                        <a:uFillTx/>
                        <a:latin typeface="Gabriola" pitchFamily="82" charset="0"/>
                        <a:ea typeface="+mn-ea"/>
                        <a:cs typeface="Times New Roman" pitchFamily="18" charset="0"/>
                      </a:endParaRP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indent="0" algn="ctr">
                        <a:buNone/>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1,50 </a:t>
                      </a:r>
                      <a:r>
                        <a:rPr lang="ru-RU" sz="1800" dirty="0" smtClean="0">
                          <a:solidFill>
                            <a:schemeClr val="bg2">
                              <a:lumMod val="50000"/>
                            </a:schemeClr>
                          </a:solidFill>
                          <a:latin typeface="Gabriola" pitchFamily="82" charset="0"/>
                          <a:cs typeface="Times New Roman" pitchFamily="18" charset="0"/>
                        </a:rPr>
                        <a:t>%</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indent="0" algn="ctr">
                        <a:buNone/>
                      </a:pPr>
                      <a:r>
                        <a:rPr lang="ru-RU" sz="1800" dirty="0" smtClean="0">
                          <a:solidFill>
                            <a:schemeClr val="bg2">
                              <a:lumMod val="50000"/>
                            </a:schemeClr>
                          </a:solidFill>
                          <a:latin typeface="Gabriola" pitchFamily="82" charset="0"/>
                          <a:cs typeface="Times New Roman" pitchFamily="18" charset="0"/>
                        </a:rPr>
                        <a:t>0,41</a:t>
                      </a:r>
                    </a:p>
                  </a:txBody>
                  <a:tcPr>
                    <a:gradFill>
                      <a:gsLst>
                        <a:gs pos="0">
                          <a:schemeClr val="bg2">
                            <a:lumMod val="90000"/>
                          </a:schemeClr>
                        </a:gs>
                        <a:gs pos="50000">
                          <a:schemeClr val="accent2">
                            <a:lumMod val="20000"/>
                            <a:lumOff val="80000"/>
                          </a:schemeClr>
                        </a:gs>
                        <a:gs pos="100000">
                          <a:schemeClr val="bg1"/>
                        </a:gs>
                      </a:gsLst>
                      <a:lin ang="5400000" scaled="0"/>
                    </a:gradFill>
                  </a:tcPr>
                </a:tc>
              </a:tr>
              <a:tr h="8624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Доля детей, оздоровленных в </a:t>
                      </a:r>
                      <a:r>
                        <a:rPr kumimoji="0" lang="ru-RU" sz="1800" b="1"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лагерях с дневным  пребыванием</a:t>
                      </a: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  которым оплачено питание за счёт средств субвенции, от числа  детей в возрасте от 7 до 17 лет (включительно)</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indent="0" algn="ctr">
                        <a:buNone/>
                      </a:pPr>
                      <a:r>
                        <a:rPr lang="ru-RU" sz="1800" dirty="0" smtClean="0">
                          <a:solidFill>
                            <a:schemeClr val="bg2">
                              <a:lumMod val="50000"/>
                            </a:schemeClr>
                          </a:solidFill>
                          <a:latin typeface="Gabriola" pitchFamily="82" charset="0"/>
                          <a:cs typeface="Times New Roman" pitchFamily="18" charset="0"/>
                        </a:rPr>
                        <a:t>25,00 %</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indent="0" algn="ctr">
                        <a:buNone/>
                      </a:pPr>
                      <a:r>
                        <a:rPr lang="ru-RU" sz="1800" dirty="0" smtClean="0">
                          <a:solidFill>
                            <a:schemeClr val="bg2">
                              <a:lumMod val="50000"/>
                            </a:schemeClr>
                          </a:solidFill>
                          <a:latin typeface="Gabriola" pitchFamily="82" charset="0"/>
                          <a:cs typeface="Times New Roman" pitchFamily="18" charset="0"/>
                        </a:rPr>
                        <a:t>0%</a:t>
                      </a:r>
                    </a:p>
                  </a:txBody>
                  <a:tcPr>
                    <a:gradFill>
                      <a:gsLst>
                        <a:gs pos="0">
                          <a:schemeClr val="bg2">
                            <a:lumMod val="90000"/>
                          </a:schemeClr>
                        </a:gs>
                        <a:gs pos="50000">
                          <a:schemeClr val="accent2">
                            <a:lumMod val="20000"/>
                            <a:lumOff val="80000"/>
                          </a:schemeClr>
                        </a:gs>
                        <a:gs pos="100000">
                          <a:schemeClr val="bg1"/>
                        </a:gs>
                      </a:gsLst>
                      <a:lin ang="5400000" scaled="0"/>
                    </a:gradFill>
                  </a:tcPr>
                </a:tc>
              </a:tr>
              <a:tr h="9848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aseline="0" dirty="0" smtClean="0">
                          <a:solidFill>
                            <a:schemeClr val="bg2">
                              <a:lumMod val="50000"/>
                            </a:schemeClr>
                          </a:solidFill>
                          <a:latin typeface="Gabriola" pitchFamily="82" charset="0"/>
                          <a:cs typeface="Times New Roman" pitchFamily="18" charset="0"/>
                        </a:rPr>
                        <a:t>Доля детей, стоящих на учёте в комиссиях по делам несовершеннолетних и защите их прав, охваченных организованных формами отдыха и оздоровления </a:t>
                      </a:r>
                      <a:r>
                        <a:rPr kumimoji="0" lang="ru-RU" sz="1800" b="0" i="0" u="none" strike="noStrike" kern="1200" cap="none" spc="0" normalizeH="0" baseline="0" noProof="0" dirty="0" smtClean="0">
                          <a:ln>
                            <a:noFill/>
                          </a:ln>
                          <a:solidFill>
                            <a:schemeClr val="bg2">
                              <a:lumMod val="50000"/>
                            </a:schemeClr>
                          </a:solidFill>
                          <a:effectLst/>
                          <a:uLnTx/>
                          <a:uFillTx/>
                          <a:latin typeface="Gabriola" pitchFamily="82" charset="0"/>
                          <a:ea typeface="+mn-ea"/>
                          <a:cs typeface="Times New Roman" pitchFamily="18" charset="0"/>
                        </a:rPr>
                        <a:t>от числа  детей в возрасте от 7 до 17 лет (включительно)</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indent="0" algn="ctr">
                        <a:buNone/>
                      </a:pPr>
                      <a:r>
                        <a:rPr lang="ru-RU" sz="1800" dirty="0" smtClean="0">
                          <a:solidFill>
                            <a:schemeClr val="bg2">
                              <a:lumMod val="50000"/>
                            </a:schemeClr>
                          </a:solidFill>
                          <a:latin typeface="Gabriola" pitchFamily="82" charset="0"/>
                          <a:cs typeface="Times New Roman" pitchFamily="18" charset="0"/>
                        </a:rPr>
                        <a:t>100 %</a:t>
                      </a:r>
                    </a:p>
                  </a:txBody>
                  <a:tcPr>
                    <a:gradFill>
                      <a:gsLst>
                        <a:gs pos="0">
                          <a:schemeClr val="bg2">
                            <a:lumMod val="90000"/>
                          </a:schemeClr>
                        </a:gs>
                        <a:gs pos="50000">
                          <a:schemeClr val="accent2">
                            <a:lumMod val="20000"/>
                            <a:lumOff val="80000"/>
                          </a:schemeClr>
                        </a:gs>
                        <a:gs pos="100000">
                          <a:schemeClr val="bg1"/>
                        </a:gs>
                      </a:gsLst>
                      <a:lin ang="5400000" scaled="0"/>
                    </a:gradFill>
                  </a:tcPr>
                </a:tc>
                <a:tc>
                  <a:txBody>
                    <a:bodyPr/>
                    <a:lstStyle/>
                    <a:p>
                      <a:pPr marL="0" indent="0" algn="ctr">
                        <a:buNone/>
                      </a:pPr>
                      <a:r>
                        <a:rPr lang="ru-RU" sz="1800" dirty="0" smtClean="0">
                          <a:solidFill>
                            <a:schemeClr val="bg2">
                              <a:lumMod val="50000"/>
                            </a:schemeClr>
                          </a:solidFill>
                          <a:latin typeface="Gabriola" pitchFamily="82" charset="0"/>
                          <a:cs typeface="Times New Roman" pitchFamily="18" charset="0"/>
                        </a:rPr>
                        <a:t>100 %</a:t>
                      </a:r>
                    </a:p>
                  </a:txBody>
                  <a:tcPr>
                    <a:gradFill>
                      <a:gsLst>
                        <a:gs pos="0">
                          <a:schemeClr val="bg2">
                            <a:lumMod val="90000"/>
                          </a:schemeClr>
                        </a:gs>
                        <a:gs pos="50000">
                          <a:schemeClr val="accent2">
                            <a:lumMod val="20000"/>
                            <a:lumOff val="80000"/>
                          </a:schemeClr>
                        </a:gs>
                        <a:gs pos="100000">
                          <a:schemeClr val="bg1"/>
                        </a:gs>
                      </a:gsLst>
                      <a:lin ang="5400000" scaled="0"/>
                    </a:gradFill>
                  </a:tcPr>
                </a:tc>
              </a:tr>
            </a:tbl>
          </a:graphicData>
        </a:graphic>
      </p:graphicFrame>
    </p:spTree>
    <p:extLst>
      <p:ext uri="{BB962C8B-B14F-4D97-AF65-F5344CB8AC3E}">
        <p14:creationId xmlns:p14="http://schemas.microsoft.com/office/powerpoint/2010/main" val="2434367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496943" cy="1143000"/>
          </a:xfrm>
        </p:spPr>
        <p:txBody>
          <a:bodyPr/>
          <a:lstStyle/>
          <a:p>
            <a:pPr marL="0" lvl="0" indent="0" algn="ctr">
              <a:spcBef>
                <a:spcPct val="20000"/>
              </a:spcBef>
              <a:buNone/>
            </a:pPr>
            <a:r>
              <a:rPr lang="ru-RU" sz="3200" dirty="0">
                <a:solidFill>
                  <a:schemeClr val="bg2">
                    <a:lumMod val="25000"/>
                  </a:schemeClr>
                </a:solidFill>
                <a:effectLst/>
                <a:latin typeface="Gabriola" pitchFamily="82" charset="0"/>
                <a:ea typeface="+mn-ea"/>
                <a:cs typeface="Times New Roman" panose="02020603050405020304" pitchFamily="18" charset="0"/>
              </a:rPr>
              <a:t>Военно-патриотическое воспитание Кудымкарского муниципального округа Пермского края</a:t>
            </a:r>
            <a:r>
              <a:rPr lang="ru-RU" sz="3200" b="0" dirty="0">
                <a:solidFill>
                  <a:srgbClr val="EEECE1">
                    <a:lumMod val="10000"/>
                  </a:srgbClr>
                </a:solidFill>
                <a:effectLst/>
                <a:latin typeface="Calibri"/>
                <a:ea typeface="+mn-ea"/>
                <a:cs typeface="+mn-cs"/>
              </a:rPr>
              <a:t/>
            </a:r>
            <a:br>
              <a:rPr lang="ru-RU" sz="3200" b="0" dirty="0">
                <a:solidFill>
                  <a:srgbClr val="EEECE1">
                    <a:lumMod val="10000"/>
                  </a:srgbClr>
                </a:solidFill>
                <a:effectLst/>
                <a:latin typeface="Calibri"/>
                <a:ea typeface="+mn-ea"/>
                <a:cs typeface="+mn-cs"/>
              </a:rPr>
            </a:br>
            <a:endParaRPr lang="ru-RU"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8761"/>
            <a:ext cx="3721945" cy="270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255" y="1315561"/>
            <a:ext cx="3692355" cy="263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404" y="3688432"/>
            <a:ext cx="3667319" cy="283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8958" y="3688432"/>
            <a:ext cx="3697273" cy="281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4240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403648" y="116632"/>
            <a:ext cx="6512511" cy="641008"/>
          </a:xfrm>
        </p:spPr>
        <p:txBody>
          <a:bodyPr/>
          <a:lstStyle/>
          <a:p>
            <a:pPr marL="0" indent="0" algn="ctr">
              <a:buNone/>
            </a:pPr>
            <a:r>
              <a:rPr lang="ru-RU" sz="3200" dirty="0" smtClean="0">
                <a:solidFill>
                  <a:schemeClr val="bg2">
                    <a:lumMod val="25000"/>
                  </a:schemeClr>
                </a:solidFill>
                <a:effectLst/>
                <a:latin typeface="Gabriola" pitchFamily="82" charset="0"/>
                <a:cs typeface="Times New Roman" panose="02020603050405020304" pitchFamily="18" charset="0"/>
              </a:rPr>
              <a:t>Задачи на 2020-2021 учебный год</a:t>
            </a:r>
            <a:endParaRPr lang="ru-RU" sz="3200" dirty="0"/>
          </a:p>
        </p:txBody>
      </p:sp>
      <p:sp>
        <p:nvSpPr>
          <p:cNvPr id="5" name="Объект 4"/>
          <p:cNvSpPr>
            <a:spLocks noGrp="1"/>
          </p:cNvSpPr>
          <p:nvPr>
            <p:ph sz="quarter" idx="13"/>
          </p:nvPr>
        </p:nvSpPr>
        <p:spPr>
          <a:xfrm>
            <a:off x="539552" y="836712"/>
            <a:ext cx="7992888" cy="4104456"/>
          </a:xfrm>
        </p:spPr>
        <p:txBody>
          <a:bodyPr>
            <a:normAutofit/>
          </a:bodyPr>
          <a:lstStyle/>
          <a:p>
            <a:pPr marL="0" indent="0">
              <a:spcBef>
                <a:spcPts val="0"/>
              </a:spcBef>
              <a:spcAft>
                <a:spcPts val="0"/>
              </a:spcAft>
            </a:pPr>
            <a:r>
              <a:rPr lang="ru-RU" sz="2000" dirty="0" smtClean="0">
                <a:solidFill>
                  <a:schemeClr val="bg2">
                    <a:lumMod val="75000"/>
                  </a:schemeClr>
                </a:solidFill>
                <a:latin typeface="Gabriola" pitchFamily="82" charset="0"/>
              </a:rPr>
              <a:t>Строительство детского сада в </a:t>
            </a:r>
            <a:r>
              <a:rPr lang="ru-RU" sz="2000" dirty="0" err="1" smtClean="0">
                <a:solidFill>
                  <a:schemeClr val="bg2">
                    <a:lumMod val="75000"/>
                  </a:schemeClr>
                </a:solidFill>
                <a:latin typeface="Gabriola" pitchFamily="82" charset="0"/>
              </a:rPr>
              <a:t>д.Малая</a:t>
            </a:r>
            <a:r>
              <a:rPr lang="ru-RU" sz="2000" dirty="0" smtClean="0">
                <a:solidFill>
                  <a:schemeClr val="bg2">
                    <a:lumMod val="75000"/>
                  </a:schemeClr>
                </a:solidFill>
                <a:latin typeface="Gabriola" pitchFamily="82" charset="0"/>
              </a:rPr>
              <a:t> </a:t>
            </a:r>
            <a:r>
              <a:rPr lang="ru-RU" sz="2000" dirty="0" err="1" smtClean="0">
                <a:solidFill>
                  <a:schemeClr val="bg2">
                    <a:lumMod val="75000"/>
                  </a:schemeClr>
                </a:solidFill>
                <a:latin typeface="Gabriola" pitchFamily="82" charset="0"/>
              </a:rPr>
              <a:t>Серва</a:t>
            </a:r>
            <a:r>
              <a:rPr lang="ru-RU" sz="2000" dirty="0" smtClean="0">
                <a:solidFill>
                  <a:schemeClr val="bg2">
                    <a:lumMod val="75000"/>
                  </a:schemeClr>
                </a:solidFill>
                <a:latin typeface="Gabriola" pitchFamily="82" charset="0"/>
              </a:rPr>
              <a:t> </a:t>
            </a:r>
          </a:p>
          <a:p>
            <a:pPr marL="0" indent="0">
              <a:spcBef>
                <a:spcPts val="0"/>
              </a:spcBef>
              <a:spcAft>
                <a:spcPts val="0"/>
              </a:spcAft>
            </a:pPr>
            <a:r>
              <a:rPr lang="ru-RU" sz="2000" dirty="0">
                <a:solidFill>
                  <a:schemeClr val="bg2">
                    <a:lumMod val="75000"/>
                  </a:schemeClr>
                </a:solidFill>
                <a:latin typeface="Gabriola" pitchFamily="82" charset="0"/>
              </a:rPr>
              <a:t>Создание условий для получения дошкольного образования детей в возрасте до 3-х лет</a:t>
            </a:r>
          </a:p>
          <a:p>
            <a:pPr marL="0" indent="0">
              <a:spcBef>
                <a:spcPts val="0"/>
              </a:spcBef>
              <a:spcAft>
                <a:spcPts val="0"/>
              </a:spcAft>
            </a:pPr>
            <a:r>
              <a:rPr lang="ru-RU" sz="2000" dirty="0" smtClean="0">
                <a:solidFill>
                  <a:schemeClr val="bg2">
                    <a:lumMod val="75000"/>
                  </a:schemeClr>
                </a:solidFill>
                <a:latin typeface="Gabriola" pitchFamily="82" charset="0"/>
              </a:rPr>
              <a:t>Создать условия для занятия физкультурой и спортом</a:t>
            </a:r>
          </a:p>
          <a:p>
            <a:pPr marL="0" indent="0">
              <a:spcBef>
                <a:spcPts val="0"/>
              </a:spcBef>
              <a:spcAft>
                <a:spcPts val="0"/>
              </a:spcAft>
            </a:pPr>
            <a:r>
              <a:rPr lang="ru-RU" sz="2000" dirty="0" smtClean="0">
                <a:solidFill>
                  <a:schemeClr val="bg2">
                    <a:lumMod val="75000"/>
                  </a:schemeClr>
                </a:solidFill>
                <a:latin typeface="Gabriola" pitchFamily="82" charset="0"/>
              </a:rPr>
              <a:t>Охватить не менее 70% обучающихся дополнительным образованием</a:t>
            </a:r>
          </a:p>
          <a:p>
            <a:pPr marL="0" indent="0">
              <a:spcBef>
                <a:spcPts val="0"/>
              </a:spcBef>
              <a:spcAft>
                <a:spcPts val="0"/>
              </a:spcAft>
            </a:pPr>
            <a:r>
              <a:rPr lang="ru-RU" sz="2000" dirty="0">
                <a:solidFill>
                  <a:schemeClr val="bg2">
                    <a:lumMod val="75000"/>
                  </a:schemeClr>
                </a:solidFill>
                <a:latin typeface="Gabriola" pitchFamily="82" charset="0"/>
              </a:rPr>
              <a:t>Высокоскоростной Интернет во всех образовательных организациях Кудымкарского муниципального округа</a:t>
            </a:r>
          </a:p>
          <a:p>
            <a:pPr marL="0" indent="0">
              <a:spcBef>
                <a:spcPts val="0"/>
              </a:spcBef>
              <a:spcAft>
                <a:spcPts val="0"/>
              </a:spcAft>
            </a:pPr>
            <a:r>
              <a:rPr lang="ru-RU" sz="2000" dirty="0" smtClean="0">
                <a:solidFill>
                  <a:schemeClr val="bg2">
                    <a:lumMod val="75000"/>
                  </a:schemeClr>
                </a:solidFill>
                <a:latin typeface="Gabriola" pitchFamily="82" charset="0"/>
              </a:rPr>
              <a:t>Внедрить </a:t>
            </a:r>
            <a:r>
              <a:rPr lang="ru-RU" sz="2000" dirty="0" err="1" smtClean="0">
                <a:solidFill>
                  <a:schemeClr val="bg2">
                    <a:lumMod val="75000"/>
                  </a:schemeClr>
                </a:solidFill>
                <a:latin typeface="Gabriola" pitchFamily="82" charset="0"/>
              </a:rPr>
              <a:t>ЭПОС.Школа</a:t>
            </a:r>
            <a:r>
              <a:rPr lang="ru-RU" sz="2000" dirty="0" smtClean="0">
                <a:solidFill>
                  <a:schemeClr val="bg2">
                    <a:lumMod val="75000"/>
                  </a:schemeClr>
                </a:solidFill>
                <a:latin typeface="Gabriola" pitchFamily="82" charset="0"/>
              </a:rPr>
              <a:t> до ноября 2020 года в 100% объеме, обеспечить наполнение </a:t>
            </a:r>
            <a:r>
              <a:rPr lang="ru-RU" sz="2000" dirty="0" err="1" smtClean="0">
                <a:solidFill>
                  <a:schemeClr val="bg2">
                    <a:lumMod val="75000"/>
                  </a:schemeClr>
                </a:solidFill>
                <a:latin typeface="Gabriola" pitchFamily="82" charset="0"/>
              </a:rPr>
              <a:t>ЭПОС.Библиотеки</a:t>
            </a:r>
            <a:r>
              <a:rPr lang="ru-RU" sz="2000" dirty="0" smtClean="0">
                <a:solidFill>
                  <a:schemeClr val="bg2">
                    <a:lumMod val="75000"/>
                  </a:schemeClr>
                </a:solidFill>
                <a:latin typeface="Gabriola" pitchFamily="82" charset="0"/>
              </a:rPr>
              <a:t> </a:t>
            </a:r>
          </a:p>
          <a:p>
            <a:pPr marL="0" indent="0">
              <a:spcBef>
                <a:spcPts val="0"/>
              </a:spcBef>
              <a:spcAft>
                <a:spcPts val="0"/>
              </a:spcAft>
            </a:pPr>
            <a:r>
              <a:rPr lang="ru-RU" sz="2000" dirty="0">
                <a:solidFill>
                  <a:schemeClr val="bg2">
                    <a:lumMod val="75000"/>
                  </a:schemeClr>
                </a:solidFill>
                <a:latin typeface="Gabriola" pitchFamily="82" charset="0"/>
              </a:rPr>
              <a:t>Бесплатное питание для 100% обучающихся 1-4 классов</a:t>
            </a:r>
          </a:p>
          <a:p>
            <a:pPr marL="0" indent="0">
              <a:spcBef>
                <a:spcPts val="0"/>
              </a:spcBef>
              <a:spcAft>
                <a:spcPts val="0"/>
              </a:spcAft>
            </a:pPr>
            <a:r>
              <a:rPr lang="ru-RU" sz="2000" dirty="0" smtClean="0">
                <a:solidFill>
                  <a:schemeClr val="bg2">
                    <a:lumMod val="75000"/>
                  </a:schemeClr>
                </a:solidFill>
                <a:latin typeface="Gabriola" pitchFamily="82" charset="0"/>
              </a:rPr>
              <a:t>Непрерывное повышение профессионального мастерства педагогических работников</a:t>
            </a:r>
          </a:p>
          <a:p>
            <a:pPr marL="0" indent="0">
              <a:spcBef>
                <a:spcPts val="0"/>
              </a:spcBef>
              <a:spcAft>
                <a:spcPts val="0"/>
              </a:spcAft>
            </a:pPr>
            <a:r>
              <a:rPr lang="ru-RU" sz="2000" dirty="0" smtClean="0">
                <a:solidFill>
                  <a:schemeClr val="bg2">
                    <a:lumMod val="75000"/>
                  </a:schemeClr>
                </a:solidFill>
                <a:latin typeface="Gabriola" pitchFamily="82" charset="0"/>
              </a:rPr>
              <a:t>Повышение качества образования  - войти в 1о-ку лучших муниципалитетов по итогам ГИА</a:t>
            </a:r>
          </a:p>
          <a:p>
            <a:pPr marL="0" indent="0">
              <a:spcBef>
                <a:spcPts val="0"/>
              </a:spcBef>
              <a:spcAft>
                <a:spcPts val="0"/>
              </a:spcAft>
            </a:pPr>
            <a:r>
              <a:rPr lang="ru-RU" sz="2000" dirty="0" smtClean="0">
                <a:solidFill>
                  <a:schemeClr val="bg2">
                    <a:lumMod val="75000"/>
                  </a:schemeClr>
                </a:solidFill>
                <a:latin typeface="Gabriola" pitchFamily="82" charset="0"/>
              </a:rPr>
              <a:t>Не допускать снижения заработной платы педагогических работников</a:t>
            </a:r>
          </a:p>
          <a:p>
            <a:pPr marL="0" indent="0">
              <a:spcBef>
                <a:spcPts val="0"/>
              </a:spcBef>
              <a:spcAft>
                <a:spcPts val="0"/>
              </a:spcAft>
            </a:pPr>
            <a:endParaRPr lang="ru-RU" sz="2400" dirty="0">
              <a:solidFill>
                <a:schemeClr val="bg2">
                  <a:lumMod val="75000"/>
                </a:schemeClr>
              </a:solidFill>
              <a:latin typeface="Gabriola" pitchFamily="82" charset="0"/>
            </a:endParaRPr>
          </a:p>
        </p:txBody>
      </p:sp>
      <p:pic>
        <p:nvPicPr>
          <p:cNvPr id="4098" name="Picture 2" descr="d:\Priemnaya\Desktop\f9ydSbKSS5h9vEhszaY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869160"/>
            <a:ext cx="8412229" cy="183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510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539552" y="3861048"/>
            <a:ext cx="3778752" cy="2016224"/>
          </a:xfrm>
        </p:spPr>
        <p:txBody>
          <a:bodyPr/>
          <a:lstStyle/>
          <a:p>
            <a:pPr lvl="0">
              <a:spcBef>
                <a:spcPts val="0"/>
              </a:spcBef>
              <a:spcAft>
                <a:spcPts val="0"/>
              </a:spcAft>
              <a:buClrTx/>
              <a:buSzTx/>
            </a:pPr>
            <a:r>
              <a:rPr lang="ru-RU" sz="3200" dirty="0">
                <a:solidFill>
                  <a:schemeClr val="bg2">
                    <a:lumMod val="25000"/>
                  </a:schemeClr>
                </a:solidFill>
                <a:latin typeface="Gabriola" pitchFamily="82" charset="0"/>
                <a:ea typeface="+mn-ea"/>
                <a:cs typeface="+mn-cs"/>
              </a:rPr>
              <a:t>МБОУ «Сервинская ООШ</a:t>
            </a:r>
            <a:r>
              <a:rPr lang="ru-RU" sz="3200" dirty="0" smtClean="0">
                <a:solidFill>
                  <a:schemeClr val="bg2">
                    <a:lumMod val="25000"/>
                  </a:schemeClr>
                </a:solidFill>
                <a:latin typeface="Gabriola" pitchFamily="82" charset="0"/>
                <a:ea typeface="+mn-ea"/>
                <a:cs typeface="+mn-cs"/>
              </a:rPr>
              <a:t>»</a:t>
            </a:r>
          </a:p>
          <a:p>
            <a:pPr lvl="0">
              <a:spcBef>
                <a:spcPts val="0"/>
              </a:spcBef>
              <a:spcAft>
                <a:spcPts val="0"/>
              </a:spcAft>
              <a:buClrTx/>
              <a:buSzTx/>
            </a:pPr>
            <a:r>
              <a:rPr lang="ru-RU" sz="2800" b="0" dirty="0" smtClean="0">
                <a:solidFill>
                  <a:schemeClr val="bg2">
                    <a:lumMod val="75000"/>
                  </a:schemeClr>
                </a:solidFill>
                <a:latin typeface="Gabriola" pitchFamily="82" charset="0"/>
                <a:ea typeface="+mn-ea"/>
                <a:cs typeface="+mn-cs"/>
              </a:rPr>
              <a:t>приобретение </a:t>
            </a:r>
            <a:r>
              <a:rPr lang="ru-RU" sz="2800" b="0" dirty="0">
                <a:solidFill>
                  <a:schemeClr val="bg2">
                    <a:lumMod val="75000"/>
                  </a:schemeClr>
                </a:solidFill>
                <a:latin typeface="Gabriola" pitchFamily="82" charset="0"/>
                <a:ea typeface="+mn-ea"/>
                <a:cs typeface="+mn-cs"/>
              </a:rPr>
              <a:t>автотранспорта для подвоза учащихся </a:t>
            </a:r>
          </a:p>
        </p:txBody>
      </p:sp>
      <p:sp>
        <p:nvSpPr>
          <p:cNvPr id="4" name="Текст 3"/>
          <p:cNvSpPr>
            <a:spLocks noGrp="1"/>
          </p:cNvSpPr>
          <p:nvPr>
            <p:ph type="body" sz="quarter" idx="3"/>
          </p:nvPr>
        </p:nvSpPr>
        <p:spPr>
          <a:xfrm>
            <a:off x="4647302" y="476672"/>
            <a:ext cx="3957146" cy="2592288"/>
          </a:xfrm>
        </p:spPr>
        <p:txBody>
          <a:bodyPr/>
          <a:lstStyle/>
          <a:p>
            <a:pPr lvl="0">
              <a:spcBef>
                <a:spcPts val="0"/>
              </a:spcBef>
              <a:spcAft>
                <a:spcPts val="0"/>
              </a:spcAft>
              <a:buClrTx/>
              <a:buSzTx/>
            </a:pPr>
            <a:r>
              <a:rPr lang="ru-RU" sz="3200" dirty="0">
                <a:solidFill>
                  <a:schemeClr val="bg2">
                    <a:lumMod val="25000"/>
                  </a:schemeClr>
                </a:solidFill>
                <a:latin typeface="Gabriola" pitchFamily="82" charset="0"/>
                <a:ea typeface="+mn-ea"/>
                <a:cs typeface="+mn-cs"/>
              </a:rPr>
              <a:t>филиал МБОУ «Гуринская СОШ» «Детский сад </a:t>
            </a:r>
            <a:r>
              <a:rPr lang="ru-RU" sz="3200" dirty="0" err="1">
                <a:solidFill>
                  <a:schemeClr val="bg2">
                    <a:lumMod val="25000"/>
                  </a:schemeClr>
                </a:solidFill>
                <a:latin typeface="Gabriola" pitchFamily="82" charset="0"/>
                <a:ea typeface="+mn-ea"/>
                <a:cs typeface="+mn-cs"/>
              </a:rPr>
              <a:t>д.Мижуева</a:t>
            </a:r>
            <a:r>
              <a:rPr lang="ru-RU" sz="3200" dirty="0">
                <a:solidFill>
                  <a:schemeClr val="bg2">
                    <a:lumMod val="25000"/>
                  </a:schemeClr>
                </a:solidFill>
                <a:latin typeface="Gabriola" pitchFamily="82" charset="0"/>
                <a:ea typeface="+mn-ea"/>
                <a:cs typeface="+mn-cs"/>
              </a:rPr>
              <a:t>» </a:t>
            </a:r>
            <a:endParaRPr lang="ru-RU" sz="3200" dirty="0" smtClean="0">
              <a:solidFill>
                <a:schemeClr val="bg2">
                  <a:lumMod val="25000"/>
                </a:schemeClr>
              </a:solidFill>
              <a:latin typeface="Gabriola" pitchFamily="82" charset="0"/>
              <a:ea typeface="+mn-ea"/>
              <a:cs typeface="+mn-cs"/>
            </a:endParaRPr>
          </a:p>
          <a:p>
            <a:pPr lvl="0">
              <a:spcBef>
                <a:spcPts val="0"/>
              </a:spcBef>
              <a:spcAft>
                <a:spcPts val="0"/>
              </a:spcAft>
              <a:buClrTx/>
              <a:buSzTx/>
            </a:pPr>
            <a:r>
              <a:rPr lang="ru-RU" sz="2800" b="0" dirty="0" smtClean="0">
                <a:solidFill>
                  <a:schemeClr val="bg2">
                    <a:lumMod val="50000"/>
                  </a:schemeClr>
                </a:solidFill>
                <a:latin typeface="Gabriola" pitchFamily="82" charset="0"/>
                <a:ea typeface="+mn-ea"/>
                <a:cs typeface="+mn-cs"/>
              </a:rPr>
              <a:t>замена </a:t>
            </a:r>
            <a:r>
              <a:rPr lang="ru-RU" sz="2800" b="0" dirty="0">
                <a:solidFill>
                  <a:schemeClr val="bg2">
                    <a:lumMod val="50000"/>
                  </a:schemeClr>
                </a:solidFill>
                <a:latin typeface="Gabriola" pitchFamily="82" charset="0"/>
                <a:ea typeface="+mn-ea"/>
                <a:cs typeface="+mn-cs"/>
              </a:rPr>
              <a:t>оконных </a:t>
            </a:r>
            <a:r>
              <a:rPr lang="ru-RU" sz="2800" b="0" dirty="0" smtClean="0">
                <a:solidFill>
                  <a:schemeClr val="bg2">
                    <a:lumMod val="50000"/>
                  </a:schemeClr>
                </a:solidFill>
                <a:latin typeface="Gabriola" pitchFamily="82" charset="0"/>
                <a:ea typeface="+mn-ea"/>
                <a:cs typeface="+mn-cs"/>
              </a:rPr>
              <a:t>блоков, ремонт </a:t>
            </a:r>
            <a:r>
              <a:rPr lang="ru-RU" sz="2800" b="0" dirty="0">
                <a:solidFill>
                  <a:schemeClr val="bg2">
                    <a:lumMod val="50000"/>
                  </a:schemeClr>
                </a:solidFill>
                <a:latin typeface="Gabriola" pitchFamily="82" charset="0"/>
                <a:ea typeface="+mn-ea"/>
                <a:cs typeface="+mn-cs"/>
              </a:rPr>
              <a:t>помещений, ограждение </a:t>
            </a:r>
            <a:r>
              <a:rPr lang="ru-RU" sz="2800" b="0" dirty="0" smtClean="0">
                <a:solidFill>
                  <a:schemeClr val="bg2">
                    <a:lumMod val="50000"/>
                  </a:schemeClr>
                </a:solidFill>
                <a:latin typeface="Gabriola" pitchFamily="82" charset="0"/>
                <a:ea typeface="+mn-ea"/>
                <a:cs typeface="+mn-cs"/>
              </a:rPr>
              <a:t>территории</a:t>
            </a:r>
            <a:endParaRPr lang="ru-RU" sz="2800" b="0" dirty="0">
              <a:solidFill>
                <a:schemeClr val="bg2">
                  <a:lumMod val="50000"/>
                </a:schemeClr>
              </a:solidFill>
              <a:latin typeface="Gabriola" pitchFamily="82" charset="0"/>
              <a:ea typeface="+mn-ea"/>
              <a:cs typeface="+mn-cs"/>
            </a:endParaRPr>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9551" y="476672"/>
            <a:ext cx="3865694" cy="2880320"/>
          </a:xfrm>
          <a:prstGeom prst="rect">
            <a:avLst/>
          </a:prstGeom>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4008" y="3302850"/>
            <a:ext cx="3994522" cy="2996728"/>
          </a:xfrm>
          <a:prstGeom prst="rect">
            <a:avLst/>
          </a:prstGeom>
        </p:spPr>
      </p:pic>
    </p:spTree>
    <p:extLst>
      <p:ext uri="{BB962C8B-B14F-4D97-AF65-F5344CB8AC3E}">
        <p14:creationId xmlns:p14="http://schemas.microsoft.com/office/powerpoint/2010/main" val="751795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idx="1"/>
          </p:nvPr>
        </p:nvSpPr>
        <p:spPr>
          <a:xfrm>
            <a:off x="827584" y="1916832"/>
            <a:ext cx="3346704" cy="639762"/>
          </a:xfrm>
        </p:spPr>
        <p:txBody>
          <a:bodyPr/>
          <a:lstStyle/>
          <a:p>
            <a:r>
              <a:rPr lang="ru-RU" sz="3200" dirty="0">
                <a:solidFill>
                  <a:schemeClr val="bg2">
                    <a:lumMod val="50000"/>
                  </a:schemeClr>
                </a:solidFill>
                <a:latin typeface="Gabriola" pitchFamily="82" charset="0"/>
                <a:ea typeface="+mn-ea"/>
                <a:cs typeface="+mn-cs"/>
              </a:rPr>
              <a:t>Детские </a:t>
            </a:r>
            <a:r>
              <a:rPr lang="ru-RU" sz="3200" dirty="0" smtClean="0">
                <a:solidFill>
                  <a:schemeClr val="bg2">
                    <a:lumMod val="50000"/>
                  </a:schemeClr>
                </a:solidFill>
                <a:latin typeface="Gabriola" pitchFamily="82" charset="0"/>
                <a:ea typeface="+mn-ea"/>
                <a:cs typeface="+mn-cs"/>
              </a:rPr>
              <a:t>сады - 1310</a:t>
            </a:r>
            <a:endParaRPr lang="ru-RU" dirty="0">
              <a:solidFill>
                <a:schemeClr val="bg2">
                  <a:lumMod val="50000"/>
                </a:schemeClr>
              </a:solidFill>
              <a:latin typeface="Gabriola" pitchFamily="82" charset="0"/>
            </a:endParaRPr>
          </a:p>
        </p:txBody>
      </p:sp>
      <p:pic>
        <p:nvPicPr>
          <p:cNvPr id="12" name="Объект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5536" y="3212976"/>
            <a:ext cx="4104456" cy="2664296"/>
          </a:xfrm>
        </p:spPr>
      </p:pic>
      <p:sp>
        <p:nvSpPr>
          <p:cNvPr id="10" name="Текст 9"/>
          <p:cNvSpPr>
            <a:spLocks noGrp="1"/>
          </p:cNvSpPr>
          <p:nvPr>
            <p:ph type="body" sz="quarter" idx="3"/>
          </p:nvPr>
        </p:nvSpPr>
        <p:spPr>
          <a:xfrm>
            <a:off x="5148064" y="1988840"/>
            <a:ext cx="3346704" cy="639762"/>
          </a:xfrm>
        </p:spPr>
        <p:txBody>
          <a:bodyPr/>
          <a:lstStyle/>
          <a:p>
            <a:r>
              <a:rPr lang="ru-RU" sz="3200" dirty="0" smtClean="0">
                <a:solidFill>
                  <a:schemeClr val="bg2">
                    <a:lumMod val="50000"/>
                  </a:schemeClr>
                </a:solidFill>
                <a:latin typeface="Gabriola" pitchFamily="82" charset="0"/>
              </a:rPr>
              <a:t>Школы - 2860</a:t>
            </a:r>
            <a:endParaRPr lang="ru-RU" sz="3200" dirty="0">
              <a:solidFill>
                <a:schemeClr val="bg2">
                  <a:lumMod val="50000"/>
                </a:schemeClr>
              </a:solidFill>
              <a:latin typeface="Gabriola" pitchFamily="82" charset="0"/>
            </a:endParaRPr>
          </a:p>
        </p:txBody>
      </p:sp>
      <p:pic>
        <p:nvPicPr>
          <p:cNvPr id="13" name="Объект 12"/>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788024" y="3212976"/>
            <a:ext cx="3998944" cy="2664296"/>
          </a:xfrm>
        </p:spPr>
      </p:pic>
      <p:sp>
        <p:nvSpPr>
          <p:cNvPr id="6" name="Заголовок 5"/>
          <p:cNvSpPr>
            <a:spLocks noGrp="1"/>
          </p:cNvSpPr>
          <p:nvPr>
            <p:ph type="title"/>
          </p:nvPr>
        </p:nvSpPr>
        <p:spPr>
          <a:xfrm>
            <a:off x="611560" y="188640"/>
            <a:ext cx="8136904" cy="936104"/>
          </a:xfrm>
        </p:spPr>
        <p:txBody>
          <a:bodyPr/>
          <a:lstStyle/>
          <a:p>
            <a:pPr marL="0" indent="0" algn="ctr">
              <a:buNone/>
            </a:pPr>
            <a:r>
              <a:rPr lang="ru-RU" sz="2800" b="0" dirty="0">
                <a:solidFill>
                  <a:schemeClr val="bg2">
                    <a:lumMod val="25000"/>
                  </a:schemeClr>
                </a:solidFill>
                <a:effectLst/>
                <a:latin typeface="Gabriola" pitchFamily="82" charset="0"/>
              </a:rPr>
              <a:t>Контингент обучающихся и воспитанников образовательных учреждений </a:t>
            </a:r>
            <a:r>
              <a:rPr lang="ru-RU" sz="2800" b="0" dirty="0" smtClean="0">
                <a:solidFill>
                  <a:schemeClr val="bg2">
                    <a:lumMod val="25000"/>
                  </a:schemeClr>
                </a:solidFill>
                <a:effectLst/>
                <a:latin typeface="Gabriola" pitchFamily="82" charset="0"/>
              </a:rPr>
              <a:t>Кудымкарского муниципального округа</a:t>
            </a:r>
            <a:endParaRPr lang="ru-RU" sz="4400" dirty="0">
              <a:solidFill>
                <a:schemeClr val="bg2">
                  <a:lumMod val="25000"/>
                </a:schemeClr>
              </a:solidFill>
              <a:effectLst/>
              <a:latin typeface="Gabriola" pitchFamily="82" charset="0"/>
            </a:endParaRPr>
          </a:p>
        </p:txBody>
      </p:sp>
    </p:spTree>
    <p:extLst>
      <p:ext uri="{BB962C8B-B14F-4D97-AF65-F5344CB8AC3E}">
        <p14:creationId xmlns:p14="http://schemas.microsoft.com/office/powerpoint/2010/main" val="1786944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8640"/>
            <a:ext cx="6512511" cy="641008"/>
          </a:xfrm>
        </p:spPr>
        <p:txBody>
          <a:bodyPr wrap="none" lIns="0" tIns="0" rIns="0" bIns="0"/>
          <a:lstStyle/>
          <a:p>
            <a:pPr marL="0" indent="0" algn="ctr">
              <a:buNone/>
            </a:pPr>
            <a:r>
              <a:rPr lang="ru-RU" sz="3600" dirty="0" smtClean="0">
                <a:solidFill>
                  <a:srgbClr val="B4DCFA">
                    <a:lumMod val="25000"/>
                  </a:srgbClr>
                </a:solidFill>
                <a:effectLst/>
                <a:latin typeface="Gabriola" pitchFamily="82" charset="0"/>
              </a:rPr>
              <a:t>Дошкольное образование</a:t>
            </a:r>
            <a:endParaRPr lang="ru-RU" sz="4000" kern="0" dirty="0">
              <a:solidFill>
                <a:schemeClr val="bg2">
                  <a:lumMod val="25000"/>
                </a:schemeClr>
              </a:solidFill>
              <a:latin typeface="Gabriola" pitchFamily="82" charset="0"/>
            </a:endParaRPr>
          </a:p>
        </p:txBody>
      </p:sp>
      <p:pic>
        <p:nvPicPr>
          <p:cNvPr id="4" name="Объект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51520" y="1988840"/>
            <a:ext cx="4386790" cy="3201446"/>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sp>
        <p:nvSpPr>
          <p:cNvPr id="5" name="Объект 4"/>
          <p:cNvSpPr>
            <a:spLocks noGrp="1"/>
          </p:cNvSpPr>
          <p:nvPr>
            <p:ph sz="quarter" idx="14"/>
          </p:nvPr>
        </p:nvSpPr>
        <p:spPr>
          <a:xfrm>
            <a:off x="4716016" y="1268760"/>
            <a:ext cx="4320480" cy="5040560"/>
          </a:xfrm>
        </p:spPr>
        <p:txBody>
          <a:bodyPr>
            <a:normAutofit fontScale="92500"/>
          </a:bodyPr>
          <a:lstStyle/>
          <a:p>
            <a:pPr marL="0" indent="0" algn="ctr">
              <a:spcBef>
                <a:spcPts val="0"/>
              </a:spcBef>
              <a:spcAft>
                <a:spcPts val="0"/>
              </a:spcAft>
              <a:buNone/>
            </a:pPr>
            <a:r>
              <a:rPr lang="ru-RU" sz="2800" b="1" dirty="0" smtClean="0">
                <a:solidFill>
                  <a:schemeClr val="bg2">
                    <a:lumMod val="50000"/>
                  </a:schemeClr>
                </a:solidFill>
                <a:latin typeface="Gabriola" pitchFamily="82" charset="0"/>
                <a:ea typeface="+mj-ea"/>
                <a:cs typeface="Times New Roman" panose="02020603050405020304" pitchFamily="18" charset="0"/>
              </a:rPr>
              <a:t>Основные направления деятельности в системе дошкольного образования в Кудымкарском муниципальном округе:</a:t>
            </a:r>
          </a:p>
          <a:p>
            <a:pPr marL="285750" lvl="0" indent="-285750">
              <a:spcBef>
                <a:spcPts val="0"/>
              </a:spcBef>
              <a:spcAft>
                <a:spcPts val="0"/>
              </a:spcAft>
              <a:buClrTx/>
              <a:buSzTx/>
              <a:buFont typeface="Arial" panose="020B0604020202020204" pitchFamily="34" charset="0"/>
              <a:buChar char="•"/>
            </a:pPr>
            <a:r>
              <a:rPr lang="ru-RU" sz="2600" dirty="0" smtClean="0">
                <a:solidFill>
                  <a:schemeClr val="bg2">
                    <a:lumMod val="75000"/>
                  </a:schemeClr>
                </a:solidFill>
                <a:latin typeface="Gabriola" pitchFamily="82" charset="0"/>
                <a:cs typeface="Times New Roman" panose="02020603050405020304" pitchFamily="18" charset="0"/>
              </a:rPr>
              <a:t>Доступность;</a:t>
            </a:r>
            <a:endParaRPr lang="ru-RU" sz="2600" dirty="0">
              <a:solidFill>
                <a:schemeClr val="bg2">
                  <a:lumMod val="75000"/>
                </a:schemeClr>
              </a:solidFill>
              <a:latin typeface="Gabriola" pitchFamily="82" charset="0"/>
              <a:cs typeface="Times New Roman" panose="02020603050405020304" pitchFamily="18" charset="0"/>
            </a:endParaRPr>
          </a:p>
          <a:p>
            <a:pPr marL="285750" lvl="0" indent="-285750">
              <a:spcBef>
                <a:spcPts val="0"/>
              </a:spcBef>
              <a:spcAft>
                <a:spcPts val="0"/>
              </a:spcAft>
              <a:buClrTx/>
              <a:buSzTx/>
              <a:buFont typeface="Arial" panose="020B0604020202020204" pitchFamily="34" charset="0"/>
              <a:buChar char="•"/>
            </a:pPr>
            <a:r>
              <a:rPr lang="ru-RU" sz="2600" dirty="0" smtClean="0">
                <a:solidFill>
                  <a:schemeClr val="bg2">
                    <a:lumMod val="75000"/>
                  </a:schemeClr>
                </a:solidFill>
                <a:latin typeface="Gabriola" pitchFamily="82" charset="0"/>
                <a:cs typeface="Times New Roman" panose="02020603050405020304" pitchFamily="18" charset="0"/>
              </a:rPr>
              <a:t>Вариативность;</a:t>
            </a:r>
            <a:endParaRPr lang="ru-RU" sz="2600" dirty="0">
              <a:solidFill>
                <a:schemeClr val="bg2">
                  <a:lumMod val="75000"/>
                </a:schemeClr>
              </a:solidFill>
              <a:latin typeface="Gabriola" pitchFamily="82" charset="0"/>
              <a:cs typeface="Times New Roman" panose="02020603050405020304" pitchFamily="18" charset="0"/>
            </a:endParaRPr>
          </a:p>
          <a:p>
            <a:pPr marL="285750" lvl="0" indent="-285750">
              <a:spcBef>
                <a:spcPts val="0"/>
              </a:spcBef>
              <a:spcAft>
                <a:spcPts val="0"/>
              </a:spcAft>
              <a:buClrTx/>
              <a:buSzTx/>
              <a:buFont typeface="Arial" panose="020B0604020202020204" pitchFamily="34" charset="0"/>
              <a:buChar char="•"/>
            </a:pPr>
            <a:r>
              <a:rPr lang="ru-RU" sz="2600" dirty="0">
                <a:solidFill>
                  <a:schemeClr val="bg2">
                    <a:lumMod val="75000"/>
                  </a:schemeClr>
                </a:solidFill>
                <a:latin typeface="Gabriola" pitchFamily="82" charset="0"/>
                <a:cs typeface="Times New Roman" panose="02020603050405020304" pitchFamily="18" charset="0"/>
              </a:rPr>
              <a:t>Электронные </a:t>
            </a:r>
            <a:r>
              <a:rPr lang="ru-RU" sz="2600" dirty="0" smtClean="0">
                <a:solidFill>
                  <a:schemeClr val="bg2">
                    <a:lumMod val="75000"/>
                  </a:schemeClr>
                </a:solidFill>
                <a:latin typeface="Gabriola" pitchFamily="82" charset="0"/>
                <a:cs typeface="Times New Roman" panose="02020603050405020304" pitchFamily="18" charset="0"/>
              </a:rPr>
              <a:t>услуги;</a:t>
            </a:r>
            <a:endParaRPr lang="ru-RU" sz="2600" dirty="0">
              <a:solidFill>
                <a:schemeClr val="bg2">
                  <a:lumMod val="75000"/>
                </a:schemeClr>
              </a:solidFill>
              <a:latin typeface="Gabriola" pitchFamily="82" charset="0"/>
              <a:cs typeface="Times New Roman" panose="02020603050405020304" pitchFamily="18" charset="0"/>
            </a:endParaRPr>
          </a:p>
          <a:p>
            <a:pPr marL="285750" lvl="0" indent="-285750">
              <a:spcBef>
                <a:spcPts val="0"/>
              </a:spcBef>
              <a:spcAft>
                <a:spcPts val="0"/>
              </a:spcAft>
              <a:buClrTx/>
              <a:buSzTx/>
              <a:buFont typeface="Arial" panose="020B0604020202020204" pitchFamily="34" charset="0"/>
              <a:buChar char="•"/>
            </a:pPr>
            <a:r>
              <a:rPr lang="ru-RU" altLang="ru-RU" sz="2600" dirty="0">
                <a:solidFill>
                  <a:schemeClr val="bg2">
                    <a:lumMod val="75000"/>
                  </a:schemeClr>
                </a:solidFill>
                <a:latin typeface="Gabriola" pitchFamily="82" charset="0"/>
                <a:cs typeface="Times New Roman" panose="02020603050405020304" pitchFamily="18" charset="0"/>
              </a:rPr>
              <a:t>Профессиональное развитие педагогов в конкурсном  движении «</a:t>
            </a:r>
            <a:r>
              <a:rPr lang="ru-RU" altLang="ru-RU" sz="2600" dirty="0" err="1">
                <a:solidFill>
                  <a:schemeClr val="bg2">
                    <a:lumMod val="75000"/>
                  </a:schemeClr>
                </a:solidFill>
                <a:latin typeface="Gabriola" pitchFamily="82" charset="0"/>
                <a:cs typeface="Times New Roman" panose="02020603050405020304" pitchFamily="18" charset="0"/>
              </a:rPr>
              <a:t>Техномир</a:t>
            </a:r>
            <a:r>
              <a:rPr lang="ru-RU" altLang="ru-RU" sz="2600" dirty="0" smtClean="0">
                <a:solidFill>
                  <a:schemeClr val="bg2">
                    <a:lumMod val="75000"/>
                  </a:schemeClr>
                </a:solidFill>
                <a:latin typeface="Gabriola" pitchFamily="82" charset="0"/>
                <a:cs typeface="Times New Roman" panose="02020603050405020304" pitchFamily="18" charset="0"/>
              </a:rPr>
              <a:t>»; </a:t>
            </a:r>
            <a:endParaRPr lang="ru-RU" altLang="ru-RU" sz="2600" dirty="0">
              <a:solidFill>
                <a:schemeClr val="bg2">
                  <a:lumMod val="75000"/>
                </a:schemeClr>
              </a:solidFill>
              <a:latin typeface="Gabriola" pitchFamily="82" charset="0"/>
              <a:cs typeface="Times New Roman" panose="02020603050405020304" pitchFamily="18" charset="0"/>
            </a:endParaRPr>
          </a:p>
          <a:p>
            <a:pPr marL="285750" lvl="0" indent="-285750">
              <a:spcBef>
                <a:spcPts val="0"/>
              </a:spcBef>
              <a:spcAft>
                <a:spcPts val="0"/>
              </a:spcAft>
              <a:buClrTx/>
              <a:buSzTx/>
              <a:buFont typeface="Arial" panose="020B0604020202020204" pitchFamily="34" charset="0"/>
              <a:buChar char="•"/>
            </a:pPr>
            <a:r>
              <a:rPr lang="ru-RU" sz="2600" dirty="0">
                <a:solidFill>
                  <a:schemeClr val="bg2">
                    <a:lumMod val="75000"/>
                  </a:schemeClr>
                </a:solidFill>
                <a:latin typeface="Gabriola" pitchFamily="82" charset="0"/>
                <a:cs typeface="Times New Roman" panose="02020603050405020304" pitchFamily="18" charset="0"/>
              </a:rPr>
              <a:t>Кадровое обеспечение;</a:t>
            </a:r>
          </a:p>
          <a:p>
            <a:pPr marL="285750" lvl="0" indent="-285750">
              <a:spcBef>
                <a:spcPts val="0"/>
              </a:spcBef>
              <a:spcAft>
                <a:spcPts val="0"/>
              </a:spcAft>
              <a:buClrTx/>
              <a:buSzTx/>
              <a:buFont typeface="Arial" panose="020B0604020202020204" pitchFamily="34" charset="0"/>
              <a:buChar char="•"/>
            </a:pPr>
            <a:r>
              <a:rPr lang="ru-RU" sz="2600" dirty="0">
                <a:solidFill>
                  <a:schemeClr val="bg2">
                    <a:lumMod val="75000"/>
                  </a:schemeClr>
                </a:solidFill>
                <a:latin typeface="Gabriola" pitchFamily="82" charset="0"/>
                <a:cs typeface="Times New Roman" panose="02020603050405020304" pitchFamily="18" charset="0"/>
              </a:rPr>
              <a:t>Участие в краевых </a:t>
            </a:r>
            <a:r>
              <a:rPr lang="ru-RU" sz="2600" dirty="0" smtClean="0">
                <a:solidFill>
                  <a:schemeClr val="bg2">
                    <a:lumMod val="75000"/>
                  </a:schemeClr>
                </a:solidFill>
                <a:latin typeface="Gabriola" pitchFamily="82" charset="0"/>
                <a:cs typeface="Times New Roman" panose="02020603050405020304" pitchFamily="18" charset="0"/>
              </a:rPr>
              <a:t>конкурсах;</a:t>
            </a:r>
            <a:endParaRPr lang="ru-RU" sz="2600" dirty="0">
              <a:solidFill>
                <a:schemeClr val="bg2">
                  <a:lumMod val="75000"/>
                </a:schemeClr>
              </a:solidFill>
              <a:latin typeface="Gabriola" pitchFamily="82" charset="0"/>
              <a:cs typeface="Times New Roman" panose="02020603050405020304" pitchFamily="18" charset="0"/>
            </a:endParaRPr>
          </a:p>
          <a:p>
            <a:pPr marL="285750" lvl="0" indent="-285750">
              <a:spcBef>
                <a:spcPts val="0"/>
              </a:spcBef>
              <a:spcAft>
                <a:spcPts val="0"/>
              </a:spcAft>
              <a:buClrTx/>
              <a:buSzTx/>
              <a:buFont typeface="Arial" panose="020B0604020202020204" pitchFamily="34" charset="0"/>
              <a:buChar char="•"/>
            </a:pPr>
            <a:r>
              <a:rPr lang="ru-RU" sz="2600" dirty="0">
                <a:solidFill>
                  <a:schemeClr val="bg2">
                    <a:lumMod val="75000"/>
                  </a:schemeClr>
                </a:solidFill>
                <a:latin typeface="Gabriola" pitchFamily="82" charset="0"/>
                <a:cs typeface="Times New Roman" panose="02020603050405020304" pitchFamily="18" charset="0"/>
              </a:rPr>
              <a:t>Информационное сопровождение системы дошкольного </a:t>
            </a:r>
            <a:r>
              <a:rPr lang="ru-RU" sz="2600" dirty="0" smtClean="0">
                <a:solidFill>
                  <a:schemeClr val="bg2">
                    <a:lumMod val="75000"/>
                  </a:schemeClr>
                </a:solidFill>
                <a:latin typeface="Gabriola" pitchFamily="82" charset="0"/>
                <a:cs typeface="Times New Roman" panose="02020603050405020304" pitchFamily="18" charset="0"/>
              </a:rPr>
              <a:t>образования.</a:t>
            </a:r>
            <a:endParaRPr lang="ru-RU" sz="2600" dirty="0">
              <a:solidFill>
                <a:schemeClr val="bg2">
                  <a:lumMod val="75000"/>
                </a:schemeClr>
              </a:solidFill>
              <a:latin typeface="Gabriola" pitchFamily="82" charset="0"/>
              <a:cs typeface="Times New Roman" panose="02020603050405020304" pitchFamily="18" charset="0"/>
            </a:endParaRPr>
          </a:p>
          <a:p>
            <a:pPr marL="0" indent="0" algn="ctr">
              <a:spcBef>
                <a:spcPts val="0"/>
              </a:spcBef>
              <a:spcAft>
                <a:spcPts val="0"/>
              </a:spcAft>
              <a:buNone/>
            </a:pPr>
            <a:endParaRPr lang="ru-RU" dirty="0">
              <a:solidFill>
                <a:schemeClr val="bg2">
                  <a:lumMod val="50000"/>
                </a:schemeClr>
              </a:solidFill>
              <a:latin typeface="Gabriola" pitchFamily="82" charset="0"/>
            </a:endParaRPr>
          </a:p>
        </p:txBody>
      </p:sp>
    </p:spTree>
    <p:extLst>
      <p:ext uri="{BB962C8B-B14F-4D97-AF65-F5344CB8AC3E}">
        <p14:creationId xmlns:p14="http://schemas.microsoft.com/office/powerpoint/2010/main" val="1516905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idx="1"/>
          </p:nvPr>
        </p:nvSpPr>
        <p:spPr>
          <a:xfrm>
            <a:off x="395536" y="332656"/>
            <a:ext cx="4392488" cy="1368152"/>
          </a:xfrm>
        </p:spPr>
        <p:txBody>
          <a:bodyPr/>
          <a:lstStyle/>
          <a:p>
            <a:pPr>
              <a:spcBef>
                <a:spcPts val="0"/>
              </a:spcBef>
              <a:spcAft>
                <a:spcPts val="0"/>
              </a:spcAft>
            </a:pPr>
            <a:r>
              <a:rPr lang="ru-RU" sz="3200" dirty="0">
                <a:solidFill>
                  <a:schemeClr val="bg2">
                    <a:lumMod val="25000"/>
                  </a:schemeClr>
                </a:solidFill>
                <a:latin typeface="Gabriola" pitchFamily="82" charset="0"/>
                <a:cs typeface="Times New Roman" panose="02020603050405020304" pitchFamily="18" charset="0"/>
              </a:rPr>
              <a:t>Доступность дошкольного образования</a:t>
            </a:r>
            <a:endParaRPr lang="ru-RU" sz="3200" dirty="0">
              <a:solidFill>
                <a:schemeClr val="bg2">
                  <a:lumMod val="25000"/>
                </a:schemeClr>
              </a:solidFill>
              <a:latin typeface="Gabriola" pitchFamily="82" charset="0"/>
            </a:endParaRPr>
          </a:p>
        </p:txBody>
      </p:sp>
      <p:graphicFrame>
        <p:nvGraphicFramePr>
          <p:cNvPr id="5" name="Объект 4"/>
          <p:cNvGraphicFramePr>
            <a:graphicFrameLocks noGrp="1"/>
          </p:cNvGraphicFramePr>
          <p:nvPr>
            <p:ph sz="half" idx="2"/>
            <p:extLst>
              <p:ext uri="{D42A27DB-BD31-4B8C-83A1-F6EECF244321}">
                <p14:modId xmlns:p14="http://schemas.microsoft.com/office/powerpoint/2010/main" val="3497825776"/>
              </p:ext>
            </p:extLst>
          </p:nvPr>
        </p:nvGraphicFramePr>
        <p:xfrm>
          <a:off x="251520" y="1988840"/>
          <a:ext cx="4464496"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8" name="Текст 7"/>
          <p:cNvSpPr>
            <a:spLocks noGrp="1"/>
          </p:cNvSpPr>
          <p:nvPr>
            <p:ph type="body" sz="quarter" idx="3"/>
          </p:nvPr>
        </p:nvSpPr>
        <p:spPr>
          <a:xfrm>
            <a:off x="5220072" y="620688"/>
            <a:ext cx="3346704" cy="1110634"/>
          </a:xfrm>
        </p:spPr>
        <p:txBody>
          <a:bodyPr/>
          <a:lstStyle/>
          <a:p>
            <a:pPr>
              <a:spcBef>
                <a:spcPts val="0"/>
              </a:spcBef>
              <a:spcAft>
                <a:spcPts val="0"/>
              </a:spcAft>
            </a:pPr>
            <a:r>
              <a:rPr lang="ru-RU" sz="3200" dirty="0">
                <a:solidFill>
                  <a:schemeClr val="bg2">
                    <a:lumMod val="25000"/>
                  </a:schemeClr>
                </a:solidFill>
                <a:latin typeface="Gabriola" pitchFamily="82" charset="0"/>
                <a:cs typeface="Times New Roman" panose="02020603050405020304" pitchFamily="18" charset="0"/>
              </a:rPr>
              <a:t>Очередность в ДОО </a:t>
            </a:r>
            <a:endParaRPr lang="ru-RU" sz="3200" dirty="0" smtClean="0">
              <a:solidFill>
                <a:schemeClr val="bg2">
                  <a:lumMod val="25000"/>
                </a:schemeClr>
              </a:solidFill>
              <a:latin typeface="Gabriola" pitchFamily="82" charset="0"/>
              <a:cs typeface="Times New Roman" panose="02020603050405020304" pitchFamily="18" charset="0"/>
            </a:endParaRPr>
          </a:p>
          <a:p>
            <a:pPr>
              <a:spcBef>
                <a:spcPts val="0"/>
              </a:spcBef>
              <a:spcAft>
                <a:spcPts val="0"/>
              </a:spcAft>
            </a:pPr>
            <a:r>
              <a:rPr lang="ru-RU" sz="3200" dirty="0" smtClean="0">
                <a:solidFill>
                  <a:schemeClr val="bg2">
                    <a:lumMod val="25000"/>
                  </a:schemeClr>
                </a:solidFill>
                <a:latin typeface="Gabriola" pitchFamily="82" charset="0"/>
                <a:cs typeface="Times New Roman" panose="02020603050405020304" pitchFamily="18" charset="0"/>
              </a:rPr>
              <a:t>до 3-х лет</a:t>
            </a:r>
            <a:endParaRPr lang="ru-RU" sz="1800" dirty="0">
              <a:solidFill>
                <a:schemeClr val="bg2">
                  <a:lumMod val="25000"/>
                </a:schemeClr>
              </a:solidFill>
              <a:latin typeface="Gabriola" pitchFamily="82" charset="0"/>
            </a:endParaRPr>
          </a:p>
        </p:txBody>
      </p:sp>
      <p:graphicFrame>
        <p:nvGraphicFramePr>
          <p:cNvPr id="10" name="Объект 5"/>
          <p:cNvGraphicFramePr>
            <a:graphicFrameLocks noGrp="1"/>
          </p:cNvGraphicFramePr>
          <p:nvPr>
            <p:ph sz="quarter" idx="4"/>
            <p:extLst>
              <p:ext uri="{D42A27DB-BD31-4B8C-83A1-F6EECF244321}">
                <p14:modId xmlns:p14="http://schemas.microsoft.com/office/powerpoint/2010/main" val="2371927703"/>
              </p:ext>
            </p:extLst>
          </p:nvPr>
        </p:nvGraphicFramePr>
        <p:xfrm>
          <a:off x="5004048" y="1916832"/>
          <a:ext cx="3887415"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68919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1678</TotalTime>
  <Words>6528</Words>
  <Application>Microsoft Office PowerPoint</Application>
  <PresentationFormat>Экран (4:3)</PresentationFormat>
  <Paragraphs>932</Paragraphs>
  <Slides>54</Slides>
  <Notes>43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56" baseType="lpstr">
      <vt:lpstr>Воздушный поток</vt:lpstr>
      <vt:lpstr>Worksheet</vt:lpstr>
      <vt:lpstr>Презентация PowerPoint</vt:lpstr>
      <vt:lpstr>Августовская конференция педагогических работников  Кудымкарского муниципального округа Пермского края</vt:lpstr>
      <vt:lpstr>Приведение образовательных организаций в нормативное состояние</vt:lpstr>
      <vt:lpstr>Презентация PowerPoint</vt:lpstr>
      <vt:lpstr>Презентация PowerPoint</vt:lpstr>
      <vt:lpstr>Презентация PowerPoint</vt:lpstr>
      <vt:lpstr>Контингент обучающихся и воспитанников образовательных учреждений Кудымкарского муниципального округа</vt:lpstr>
      <vt:lpstr>Дошкольное образование</vt:lpstr>
      <vt:lpstr>Презентация PowerPoint</vt:lpstr>
      <vt:lpstr>Замещающие механизмы детей раннего и дошкольного возраста</vt:lpstr>
      <vt:lpstr>Профессиональное развитие педагогов</vt:lpstr>
      <vt:lpstr>Презентация PowerPoint</vt:lpstr>
      <vt:lpstr>Презентация PowerPoint</vt:lpstr>
      <vt:lpstr>Презентация PowerPoint</vt:lpstr>
      <vt:lpstr>Работа краевой апробационной площадки </vt:lpstr>
      <vt:lpstr>Взаимодействие с семьёй</vt:lpstr>
      <vt:lpstr>Проблемы при реализации задач по ФГОС ДО</vt:lpstr>
      <vt:lpstr>Общее образование</vt:lpstr>
      <vt:lpstr>Аттестация педагогических работников</vt:lpstr>
      <vt:lpstr>Обеспеченность педагогическими кадрами системы образования Кудымкарского муниципального округа</vt:lpstr>
      <vt:lpstr>Деятельность апробационных площадок</vt:lpstr>
      <vt:lpstr>Презентация PowerPoint</vt:lpstr>
      <vt:lpstr>Система образования</vt:lpstr>
      <vt:lpstr>Информационная открытость процедуры проведения ЕГЭ </vt:lpstr>
      <vt:lpstr>Общие сведения о подготовке к ГИА</vt:lpstr>
      <vt:lpstr>Выбор экзаменов участниками ГИА по образовательным программам среднего общего образования (ЕГЭ)</vt:lpstr>
      <vt:lpstr>Доля участников ЕГЭ по выбору экзаменов  </vt:lpstr>
      <vt:lpstr>Итоги ЕГЭ - 2020</vt:lpstr>
      <vt:lpstr>Презентация PowerPoint</vt:lpstr>
      <vt:lpstr>Лучшие выпускники Кудымкарского муниципального округа</vt:lpstr>
      <vt:lpstr>Знак отличия «Гордость Пермского края»</vt:lpstr>
      <vt:lpstr>Знак отличия «Гордость Пермского края»</vt:lpstr>
      <vt:lpstr>ГИА - 9</vt:lpstr>
      <vt:lpstr>Презентация PowerPoint</vt:lpstr>
      <vt:lpstr>Презентация PowerPoint</vt:lpstr>
      <vt:lpstr>Презентация PowerPoint</vt:lpstr>
      <vt:lpstr>Презентация PowerPoint</vt:lpstr>
      <vt:lpstr>Презентация PowerPoint</vt:lpstr>
      <vt:lpstr>Дополнительное образование</vt:lpstr>
      <vt:lpstr>Досуговые площадки в летний период 2020 года </vt:lpstr>
      <vt:lpstr>Всероссийская олимпиада школьников</vt:lpstr>
      <vt:lpstr>Муниципальные конкурсы</vt:lpstr>
      <vt:lpstr>Конкурс учебно-исследовательских работ</vt:lpstr>
      <vt:lpstr>Краевой форум «Голос каждого ребенка должен быть услышан»</vt:lpstr>
      <vt:lpstr>Презентация PowerPoint</vt:lpstr>
      <vt:lpstr>Формы оздоровления  и занятости детей  в 2020 году</vt:lpstr>
      <vt:lpstr>Презентация PowerPoint</vt:lpstr>
      <vt:lpstr>Трудовая занятость подростков при содействии  ГКУ«Центр занятости населения г. Кудымкара»</vt:lpstr>
      <vt:lpstr>Презентация PowerPoint</vt:lpstr>
      <vt:lpstr>Презентация PowerPoint</vt:lpstr>
      <vt:lpstr>Оздоровление в загородных и санаторно-оздоровительных лагерях Пермского края</vt:lpstr>
      <vt:lpstr>Презентация PowerPoint</vt:lpstr>
      <vt:lpstr>Военно-патриотическое воспитание Кудымкарского муниципального округа Пермского края </vt:lpstr>
      <vt:lpstr>Задачи на 2020-2021 учебный год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Priemnaya</dc:creator>
  <cp:lastModifiedBy>Priemnaya</cp:lastModifiedBy>
  <cp:revision>177</cp:revision>
  <dcterms:created xsi:type="dcterms:W3CDTF">2020-08-19T02:07:06Z</dcterms:created>
  <dcterms:modified xsi:type="dcterms:W3CDTF">2020-09-03T04:24:19Z</dcterms:modified>
</cp:coreProperties>
</file>