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3843" r:id="rId2"/>
  </p:sldMasterIdLst>
  <p:notesMasterIdLst>
    <p:notesMasterId r:id="rId98"/>
  </p:notesMasterIdLst>
  <p:sldIdLst>
    <p:sldId id="375" r:id="rId3"/>
    <p:sldId id="443" r:id="rId4"/>
    <p:sldId id="475" r:id="rId5"/>
    <p:sldId id="416" r:id="rId6"/>
    <p:sldId id="417" r:id="rId7"/>
    <p:sldId id="419" r:id="rId8"/>
    <p:sldId id="477" r:id="rId9"/>
    <p:sldId id="478" r:id="rId10"/>
    <p:sldId id="479" r:id="rId11"/>
    <p:sldId id="480" r:id="rId12"/>
    <p:sldId id="426" r:id="rId13"/>
    <p:sldId id="481" r:id="rId14"/>
    <p:sldId id="482" r:id="rId15"/>
    <p:sldId id="483" r:id="rId16"/>
    <p:sldId id="431" r:id="rId17"/>
    <p:sldId id="484" r:id="rId18"/>
    <p:sldId id="485" r:id="rId19"/>
    <p:sldId id="486" r:id="rId20"/>
    <p:sldId id="487" r:id="rId21"/>
    <p:sldId id="570" r:id="rId22"/>
    <p:sldId id="572" r:id="rId23"/>
    <p:sldId id="573" r:id="rId24"/>
    <p:sldId id="574" r:id="rId25"/>
    <p:sldId id="575" r:id="rId26"/>
    <p:sldId id="601" r:id="rId27"/>
    <p:sldId id="576" r:id="rId28"/>
    <p:sldId id="577" r:id="rId29"/>
    <p:sldId id="578" r:id="rId30"/>
    <p:sldId id="579" r:id="rId31"/>
    <p:sldId id="580" r:id="rId32"/>
    <p:sldId id="581" r:id="rId33"/>
    <p:sldId id="592" r:id="rId34"/>
    <p:sldId id="593" r:id="rId35"/>
    <p:sldId id="594" r:id="rId36"/>
    <p:sldId id="595" r:id="rId37"/>
    <p:sldId id="596" r:id="rId38"/>
    <p:sldId id="597" r:id="rId39"/>
    <p:sldId id="598" r:id="rId40"/>
    <p:sldId id="599" r:id="rId41"/>
    <p:sldId id="600" r:id="rId42"/>
    <p:sldId id="608" r:id="rId43"/>
    <p:sldId id="609" r:id="rId44"/>
    <p:sldId id="583" r:id="rId45"/>
    <p:sldId id="586" r:id="rId46"/>
    <p:sldId id="587" r:id="rId47"/>
    <p:sldId id="588" r:id="rId48"/>
    <p:sldId id="589" r:id="rId49"/>
    <p:sldId id="590" r:id="rId50"/>
    <p:sldId id="591" r:id="rId51"/>
    <p:sldId id="488" r:id="rId52"/>
    <p:sldId id="489" r:id="rId53"/>
    <p:sldId id="490" r:id="rId54"/>
    <p:sldId id="491" r:id="rId55"/>
    <p:sldId id="492" r:id="rId56"/>
    <p:sldId id="493" r:id="rId57"/>
    <p:sldId id="494" r:id="rId58"/>
    <p:sldId id="495" r:id="rId59"/>
    <p:sldId id="496" r:id="rId60"/>
    <p:sldId id="505" r:id="rId61"/>
    <p:sldId id="552" r:id="rId62"/>
    <p:sldId id="553" r:id="rId63"/>
    <p:sldId id="554" r:id="rId64"/>
    <p:sldId id="557" r:id="rId65"/>
    <p:sldId id="569" r:id="rId66"/>
    <p:sldId id="558" r:id="rId67"/>
    <p:sldId id="563" r:id="rId68"/>
    <p:sldId id="564" r:id="rId69"/>
    <p:sldId id="565" r:id="rId70"/>
    <p:sldId id="566" r:id="rId71"/>
    <p:sldId id="567" r:id="rId72"/>
    <p:sldId id="568" r:id="rId73"/>
    <p:sldId id="533" r:id="rId74"/>
    <p:sldId id="535" r:id="rId75"/>
    <p:sldId id="542" r:id="rId76"/>
    <p:sldId id="543" r:id="rId77"/>
    <p:sldId id="544" r:id="rId78"/>
    <p:sldId id="545" r:id="rId79"/>
    <p:sldId id="546" r:id="rId80"/>
    <p:sldId id="547" r:id="rId81"/>
    <p:sldId id="506" r:id="rId82"/>
    <p:sldId id="507" r:id="rId83"/>
    <p:sldId id="508" r:id="rId84"/>
    <p:sldId id="525" r:id="rId85"/>
    <p:sldId id="526" r:id="rId86"/>
    <p:sldId id="447" r:id="rId87"/>
    <p:sldId id="448" r:id="rId88"/>
    <p:sldId id="453" r:id="rId89"/>
    <p:sldId id="454" r:id="rId90"/>
    <p:sldId id="602" r:id="rId91"/>
    <p:sldId id="603" r:id="rId92"/>
    <p:sldId id="604" r:id="rId93"/>
    <p:sldId id="605" r:id="rId94"/>
    <p:sldId id="606" r:id="rId95"/>
    <p:sldId id="607" r:id="rId96"/>
    <p:sldId id="414" r:id="rId9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26" autoAdjust="0"/>
    <p:restoredTop sz="82833" autoAdjust="0"/>
  </p:normalViewPr>
  <p:slideViewPr>
    <p:cSldViewPr>
      <p:cViewPr varScale="1">
        <p:scale>
          <a:sx n="72" d="100"/>
          <a:sy n="72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Спортивное</c:v>
                </c:pt>
                <c:pt idx="1">
                  <c:v>Оздоровительное</c:v>
                </c:pt>
                <c:pt idx="2">
                  <c:v>Экологический</c:v>
                </c:pt>
                <c:pt idx="3">
                  <c:v>Волонтёрское</c:v>
                </c:pt>
                <c:pt idx="4">
                  <c:v>Военно-спортивное</c:v>
                </c:pt>
                <c:pt idx="5">
                  <c:v>Журналистика</c:v>
                </c:pt>
                <c:pt idx="6">
                  <c:v>Социально-педагогическое</c:v>
                </c:pt>
                <c:pt idx="7">
                  <c:v>Трудовые отряды</c:v>
                </c:pt>
                <c:pt idx="8">
                  <c:v>Милосердие</c:v>
                </c:pt>
                <c:pt idx="9">
                  <c:v>ЛТО</c:v>
                </c:pt>
                <c:pt idx="10">
                  <c:v>Краеведение</c:v>
                </c:pt>
                <c:pt idx="11">
                  <c:v>Художественно-эстетическое</c:v>
                </c:pt>
                <c:pt idx="12">
                  <c:v>Интеллектуальное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99</c:v>
                </c:pt>
                <c:pt idx="1">
                  <c:v>811</c:v>
                </c:pt>
                <c:pt idx="2">
                  <c:v>398</c:v>
                </c:pt>
                <c:pt idx="3">
                  <c:v>150</c:v>
                </c:pt>
                <c:pt idx="4">
                  <c:v>32</c:v>
                </c:pt>
                <c:pt idx="5">
                  <c:v>15</c:v>
                </c:pt>
                <c:pt idx="6">
                  <c:v>45</c:v>
                </c:pt>
                <c:pt idx="7">
                  <c:v>54</c:v>
                </c:pt>
                <c:pt idx="8">
                  <c:v>14</c:v>
                </c:pt>
                <c:pt idx="9">
                  <c:v>129</c:v>
                </c:pt>
                <c:pt idx="10">
                  <c:v>70</c:v>
                </c:pt>
                <c:pt idx="11">
                  <c:v>50</c:v>
                </c:pt>
                <c:pt idx="1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9F-4554-8174-5DF75FC27764}"/>
            </c:ext>
          </c:extLst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59781073960816822"/>
          <c:y val="0"/>
          <c:w val="0.40218929527543573"/>
          <c:h val="0.96677280763322027"/>
        </c:manualLayout>
      </c:layout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EB61D-A345-4708-A39A-A563922AEB52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8BEEA-6E7F-4A9E-84E8-274EAC367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233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8BEEA-6E7F-4A9E-84E8-274EAC3677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61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9B549-03DC-4C1F-A9D7-52CE27CAA45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163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выпускников – 261 (в</a:t>
            </a:r>
            <a:r>
              <a:rPr lang="ru-RU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8 чел с ОВЗ). 1 выпускник не допущен до ОГЭ (по решению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пед.совета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).+</a:t>
            </a:r>
            <a:r>
              <a:rPr lang="ru-RU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чел. – </a:t>
            </a:r>
            <a:r>
              <a:rPr lang="ru-RU" b="1" baseline="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отчсилен</a:t>
            </a:r>
            <a:r>
              <a:rPr lang="ru-RU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(Пешнигортская СОШ)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Экзамены проходили в  ППЭ – 5 (пункты проведения экзаменов)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7898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Проведение ОГЭ регламентировано приказом Министерства образования и науки РФ от 25 декабря 2013 г. N 1394 "Об утверждении Порядка проведения государственной итоговой аттестации по образовательным программам основного общего образования" </a:t>
            </a:r>
          </a:p>
          <a:p>
            <a:r>
              <a:rPr lang="ru-RU" dirty="0"/>
              <a:t>1. </a:t>
            </a:r>
            <a:r>
              <a:rPr lang="ru-RU" b="1" dirty="0"/>
              <a:t>ГИА включает в себя обязательные экзамены по русскому языку и математике</a:t>
            </a:r>
            <a:r>
              <a:rPr lang="ru-RU" dirty="0"/>
              <a:t>, </a:t>
            </a:r>
            <a:r>
              <a:rPr lang="ru-RU" b="1" dirty="0"/>
              <a:t>а также экзамены по выбору обучающегося по двум учебным предметам из числа учебных предметов</a:t>
            </a:r>
            <a:r>
              <a:rPr lang="ru-RU" dirty="0"/>
              <a:t>: физика, химия, биология, литература, география, история, обществознание, иностранные языки (английский, французский, немецкий и испанский языки), информатика и информационно-коммуникационные технологии (ИКТ).</a:t>
            </a:r>
          </a:p>
          <a:p>
            <a:r>
              <a:rPr lang="ru-RU" dirty="0"/>
              <a:t>2. Лицам, изучавшим родной язык из числа языков народов Российской Федерации и литературу народов Российской Федерации на родном языке из числа языков народов Российской Федерации (далее - родной язык и родная литература) при получении основного общего образования, </a:t>
            </a:r>
            <a:r>
              <a:rPr lang="ru-RU" b="1" dirty="0"/>
              <a:t>предоставляется право выбрать экзамен по родному языку и/или родной литературе.</a:t>
            </a:r>
            <a:endParaRPr lang="ru-RU" dirty="0"/>
          </a:p>
          <a:p>
            <a:r>
              <a:rPr lang="ru-RU" dirty="0"/>
              <a:t>3</a:t>
            </a:r>
            <a:r>
              <a:rPr lang="ru-RU" b="1" dirty="0"/>
              <a:t>. Для обучающихся с ограниченными возможностями здоровья, обучающихся детей-инвалидов и инвалидов</a:t>
            </a:r>
            <a:r>
              <a:rPr lang="ru-RU" dirty="0"/>
              <a:t>, освоивших образовательные программы основного общего образования, </a:t>
            </a:r>
            <a:r>
              <a:rPr lang="ru-RU" b="1" dirty="0"/>
              <a:t>количество сдаваемых экзаменов по их желанию сокращается до двух обязательных экзаменов по русскому языку и математике (рекомендации ТПМПК).</a:t>
            </a:r>
            <a:endParaRPr lang="ru-RU" dirty="0"/>
          </a:p>
          <a:p>
            <a:r>
              <a:rPr lang="ru-RU" baseline="0" dirty="0" smtClean="0"/>
              <a:t>Ребенок с ОВЗ имеет право сдавать все 4  предмета. </a:t>
            </a:r>
          </a:p>
          <a:p>
            <a:r>
              <a:rPr lang="ru-RU" baseline="0" dirty="0" smtClean="0"/>
              <a:t>Выбрали –  по 2 предмета. Сдали экзамен  - успешно, </a:t>
            </a:r>
            <a:r>
              <a:rPr lang="ru-RU" baseline="0" dirty="0" err="1" smtClean="0"/>
              <a:t>ат</a:t>
            </a:r>
            <a:r>
              <a:rPr lang="ru-RU" baseline="0" dirty="0" smtClean="0"/>
              <a:t>-ты получили такие же. Поступают в Техникумы, училища.</a:t>
            </a:r>
          </a:p>
          <a:p>
            <a:pPr marL="172479" indent="-172479">
              <a:buFontTx/>
              <a:buChar char="-"/>
            </a:pPr>
            <a:r>
              <a:rPr lang="ru-RU" baseline="0" dirty="0" smtClean="0"/>
              <a:t>Отчет по итогам года о поступлении (не примерный, а более точный – запрос из учебных заведений.</a:t>
            </a:r>
          </a:p>
          <a:p>
            <a:pPr marL="172479" indent="-172479">
              <a:buFontTx/>
              <a:buChar char="-"/>
            </a:pPr>
            <a:r>
              <a:rPr lang="ru-RU" baseline="0" dirty="0" smtClean="0"/>
              <a:t>Отслеживать как обучаются  - трудоустройство  - ответственность за ОО</a:t>
            </a:r>
          </a:p>
          <a:p>
            <a:pPr marL="172479" indent="-172479">
              <a:buFontTx/>
              <a:buChar char="-"/>
            </a:pPr>
            <a:r>
              <a:rPr lang="ru-RU" baseline="0" dirty="0" smtClean="0"/>
              <a:t>- комплектование 10 классов..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86102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получения аттестата – успешное прохождение ГИА по 4 предметам.</a:t>
            </a:r>
          </a:p>
          <a:p>
            <a:r>
              <a:rPr lang="ru-RU" dirty="0"/>
              <a:t>Результаты ГИА признаются удовлетворительными в случае, если обучающийся по  </a:t>
            </a:r>
            <a:r>
              <a:rPr lang="ru-RU" b="1" u="sng" dirty="0"/>
              <a:t>"сдаваемым". </a:t>
            </a:r>
            <a:r>
              <a:rPr lang="ru-RU" dirty="0"/>
              <a:t>учебным предметам набрал минимальное количество баллов, определенное органом исполнительной власти субъекта Российской Федерации.</a:t>
            </a:r>
          </a:p>
          <a:p>
            <a:r>
              <a:rPr lang="ru-RU" dirty="0"/>
              <a:t>Все экзамены сданы – хорошо. (</a:t>
            </a:r>
            <a:r>
              <a:rPr lang="ru-RU" dirty="0" err="1"/>
              <a:t>рус.язык</a:t>
            </a:r>
            <a:r>
              <a:rPr lang="ru-RU" dirty="0"/>
              <a:t> – 3 чел. -100 </a:t>
            </a:r>
            <a:r>
              <a:rPr lang="ru-RU" dirty="0" err="1"/>
              <a:t>бальника</a:t>
            </a:r>
            <a:r>
              <a:rPr lang="ru-RU" dirty="0"/>
              <a:t> – </a:t>
            </a:r>
            <a:r>
              <a:rPr lang="ru-RU" dirty="0" err="1"/>
              <a:t>Ошибская</a:t>
            </a:r>
            <a:r>
              <a:rPr lang="ru-RU" dirty="0"/>
              <a:t> СОШ – 2 чел., Пешнигортская  - 1 чел.)</a:t>
            </a:r>
          </a:p>
          <a:p>
            <a:pPr defTabSz="919886">
              <a:defRPr/>
            </a:pPr>
            <a:r>
              <a:rPr lang="ru-RU" dirty="0"/>
              <a:t>Обучающимся предоставляется право выбрать экзамен по родному коми-пермяцкому языку. 55 обучающихся выбрали коми-пермяцкий язык – результаты хорошие. </a:t>
            </a:r>
          </a:p>
          <a:p>
            <a:pPr defTabSz="919886">
              <a:defRPr/>
            </a:pPr>
            <a:r>
              <a:rPr lang="ru-RU" dirty="0"/>
              <a:t>% обученности – 99%.</a:t>
            </a: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1394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94FEC-AA5B-457D-9202-E43FC975318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014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5">
              <a:defRPr/>
            </a:pPr>
            <a:r>
              <a:rPr lang="ru-RU" dirty="0" smtClean="0">
                <a:solidFill>
                  <a:prstClr val="black"/>
                </a:solidFill>
              </a:rPr>
              <a:t>Рейтинг школ выстраивается таким</a:t>
            </a:r>
            <a:r>
              <a:rPr lang="ru-RU" baseline="0" dirty="0" smtClean="0">
                <a:solidFill>
                  <a:prstClr val="black"/>
                </a:solidFill>
              </a:rPr>
              <a:t> образом, что школа сравнивается сама с собой. Если показатель выше в сравнении с пошлым годом это хорошо, если ниже, то следует обратить внимание на данный показатель.</a:t>
            </a:r>
          </a:p>
          <a:p>
            <a:pPr defTabSz="914275">
              <a:defRPr/>
            </a:pPr>
            <a:r>
              <a:rPr lang="ru-RU" dirty="0" smtClean="0">
                <a:solidFill>
                  <a:prstClr val="black"/>
                </a:solidFill>
              </a:rPr>
              <a:t>Лучшие результаты в 2018 году показали выпускники </a:t>
            </a:r>
            <a:r>
              <a:rPr lang="ru-RU" dirty="0" err="1" smtClean="0">
                <a:solidFill>
                  <a:prstClr val="black"/>
                </a:solidFill>
              </a:rPr>
              <a:t>Пешнигортской</a:t>
            </a:r>
            <a:r>
              <a:rPr lang="ru-RU" dirty="0" smtClean="0">
                <a:solidFill>
                  <a:prstClr val="black"/>
                </a:solidFill>
              </a:rPr>
              <a:t> СОШ, Ленинской</a:t>
            </a:r>
            <a:r>
              <a:rPr lang="ru-RU" baseline="0" dirty="0" smtClean="0">
                <a:solidFill>
                  <a:prstClr val="black"/>
                </a:solidFill>
              </a:rPr>
              <a:t> СОШ, </a:t>
            </a:r>
            <a:r>
              <a:rPr lang="ru-RU" dirty="0" err="1" smtClean="0">
                <a:solidFill>
                  <a:prstClr val="black"/>
                </a:solidFill>
              </a:rPr>
              <a:t>Егоровской</a:t>
            </a:r>
            <a:r>
              <a:rPr lang="ru-RU" dirty="0" smtClean="0">
                <a:solidFill>
                  <a:prstClr val="black"/>
                </a:solidFill>
              </a:rPr>
              <a:t> ООШ, более низкий уровень усвоения учебного материала у выпускников </a:t>
            </a:r>
            <a:r>
              <a:rPr lang="ru-RU" dirty="0" err="1" smtClean="0">
                <a:solidFill>
                  <a:prstClr val="black"/>
                </a:solidFill>
              </a:rPr>
              <a:t>Корчевнинской</a:t>
            </a:r>
            <a:r>
              <a:rPr lang="ru-RU" baseline="0" dirty="0" smtClean="0">
                <a:solidFill>
                  <a:prstClr val="black"/>
                </a:solidFill>
              </a:rPr>
              <a:t> ООШ, В-</a:t>
            </a:r>
            <a:r>
              <a:rPr lang="ru-RU" baseline="0" dirty="0" err="1" smtClean="0">
                <a:solidFill>
                  <a:prstClr val="black"/>
                </a:solidFill>
              </a:rPr>
              <a:t>Иньвенской</a:t>
            </a:r>
            <a:r>
              <a:rPr lang="ru-RU" baseline="0" dirty="0" smtClean="0">
                <a:solidFill>
                  <a:prstClr val="black"/>
                </a:solidFill>
              </a:rPr>
              <a:t> СОШ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defTabSz="914275">
              <a:defRPr/>
            </a:pPr>
            <a:r>
              <a:rPr lang="ru-RU" dirty="0" smtClean="0">
                <a:solidFill>
                  <a:prstClr val="black"/>
                </a:solidFill>
              </a:rPr>
              <a:t>Ниже своего уровня показатели: Белоевская СОШ, и</a:t>
            </a:r>
            <a:r>
              <a:rPr lang="ru-RU" baseline="0" dirty="0" smtClean="0">
                <a:solidFill>
                  <a:prstClr val="black"/>
                </a:solidFill>
              </a:rPr>
              <a:t> др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6704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5">
              <a:defRPr/>
            </a:pPr>
            <a:r>
              <a:rPr lang="ru-RU" dirty="0" smtClean="0">
                <a:solidFill>
                  <a:prstClr val="black"/>
                </a:solidFill>
              </a:rPr>
              <a:t>Лучшие результаты в 2018 году по математике показали выпускники </a:t>
            </a:r>
            <a:r>
              <a:rPr lang="ru-RU" dirty="0" err="1" smtClean="0">
                <a:solidFill>
                  <a:prstClr val="black"/>
                </a:solidFill>
              </a:rPr>
              <a:t>Ошибская</a:t>
            </a:r>
            <a:r>
              <a:rPr lang="ru-RU" dirty="0" smtClean="0">
                <a:solidFill>
                  <a:prstClr val="black"/>
                </a:solidFill>
              </a:rPr>
              <a:t> СОШ, </a:t>
            </a:r>
            <a:r>
              <a:rPr lang="ru-RU" dirty="0" err="1" smtClean="0">
                <a:solidFill>
                  <a:prstClr val="black"/>
                </a:solidFill>
              </a:rPr>
              <a:t>Егоровская</a:t>
            </a:r>
            <a:r>
              <a:rPr lang="ru-RU" dirty="0" smtClean="0">
                <a:solidFill>
                  <a:prstClr val="black"/>
                </a:solidFill>
              </a:rPr>
              <a:t> ООШ, более низкий уровень усвоения учебного материала у выпускников </a:t>
            </a:r>
            <a:r>
              <a:rPr lang="ru-RU" dirty="0" err="1" smtClean="0">
                <a:solidFill>
                  <a:prstClr val="black"/>
                </a:solidFill>
              </a:rPr>
              <a:t>Корчевнинская</a:t>
            </a:r>
            <a:r>
              <a:rPr lang="ru-RU" dirty="0" smtClean="0">
                <a:solidFill>
                  <a:prstClr val="black"/>
                </a:solidFill>
              </a:rPr>
              <a:t> ООШ.</a:t>
            </a:r>
          </a:p>
          <a:p>
            <a:pPr defTabSz="914275">
              <a:defRPr/>
            </a:pPr>
            <a:r>
              <a:rPr lang="ru-RU" dirty="0" smtClean="0">
                <a:solidFill>
                  <a:prstClr val="black"/>
                </a:solidFill>
              </a:rPr>
              <a:t>На</a:t>
            </a:r>
            <a:r>
              <a:rPr lang="ru-RU" baseline="0" dirty="0" smtClean="0">
                <a:solidFill>
                  <a:prstClr val="black"/>
                </a:solidFill>
              </a:rPr>
              <a:t> слайде видно кто из </a:t>
            </a:r>
            <a:r>
              <a:rPr lang="ru-RU" dirty="0" smtClean="0">
                <a:solidFill>
                  <a:prstClr val="black"/>
                </a:solidFill>
              </a:rPr>
              <a:t>школ показатели повысил данный показатель</a:t>
            </a:r>
            <a:r>
              <a:rPr lang="ru-RU" baseline="0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в сравнении с прошлым годом.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6714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ОГЭ  100 бальную– официально не переводится (шкала перевода в отметку).</a:t>
            </a:r>
          </a:p>
          <a:p>
            <a:r>
              <a:rPr lang="ru-RU" dirty="0"/>
              <a:t>Хочется отметить , что среди выпускников есть дети набравшие самый высокий балл -  100 балльники.</a:t>
            </a:r>
          </a:p>
          <a:p>
            <a:r>
              <a:rPr lang="ru-RU" dirty="0"/>
              <a:t>100-баллов по географии, русскому языку.</a:t>
            </a:r>
          </a:p>
          <a:p>
            <a:r>
              <a:rPr lang="ru-RU" dirty="0"/>
              <a:t>5 </a:t>
            </a:r>
            <a:r>
              <a:rPr lang="ru-RU" dirty="0" err="1"/>
              <a:t>ат-тов</a:t>
            </a:r>
            <a:r>
              <a:rPr lang="ru-RU" dirty="0"/>
              <a:t> особого образца 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2026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Подводя</a:t>
            </a:r>
            <a:r>
              <a:rPr lang="ru-RU" baseline="0" dirty="0" smtClean="0"/>
              <a:t> итоги следует отметить, что </a:t>
            </a:r>
            <a:r>
              <a:rPr lang="ru-RU" baseline="0" dirty="0" err="1" smtClean="0"/>
              <a:t>кач</a:t>
            </a:r>
            <a:r>
              <a:rPr lang="ru-RU" baseline="0" dirty="0" smtClean="0"/>
              <a:t>-во обучения 9, 11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– повысилось по математике. </a:t>
            </a:r>
          </a:p>
          <a:p>
            <a:r>
              <a:rPr lang="ru-RU" baseline="0" dirty="0" smtClean="0"/>
              <a:t>Выпускники  - 9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, выпускники – 11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- % успеваемости снизился в 2018 году в виду того, что 1 выпускник не сдал (ЕГЭ – обязательные предметы), 3 выпускника 9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не сдали по 3 предмета – дополнительный этап в сентябре</a:t>
            </a:r>
          </a:p>
          <a:p>
            <a:r>
              <a:rPr lang="ru-RU" baseline="0" dirty="0" smtClean="0"/>
              <a:t>1 9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-выпускник – </a:t>
            </a:r>
            <a:r>
              <a:rPr lang="ru-RU" baseline="0" dirty="0" err="1" smtClean="0"/>
              <a:t>рус.язык</a:t>
            </a:r>
            <a:endParaRPr lang="ru-RU" baseline="0" dirty="0" smtClean="0"/>
          </a:p>
          <a:p>
            <a:r>
              <a:rPr lang="ru-RU" baseline="0" dirty="0" smtClean="0"/>
              <a:t>Всего – 6 чел. - сентябрь</a:t>
            </a:r>
          </a:p>
          <a:p>
            <a:r>
              <a:rPr lang="ru-RU" dirty="0" smtClean="0"/>
              <a:t>Вывод:</a:t>
            </a:r>
          </a:p>
          <a:p>
            <a:pPr marL="172479" indent="-172479">
              <a:buFontTx/>
              <a:buChar char="-"/>
            </a:pPr>
            <a:r>
              <a:rPr lang="ru-RU" dirty="0" smtClean="0"/>
              <a:t>Качественная</a:t>
            </a:r>
            <a:r>
              <a:rPr lang="ru-RU" baseline="0" dirty="0" smtClean="0"/>
              <a:t> подготовка выпускников;</a:t>
            </a:r>
          </a:p>
          <a:p>
            <a:pPr marL="172479" indent="-172479">
              <a:buFontTx/>
              <a:buChar char="-"/>
            </a:pPr>
            <a:r>
              <a:rPr lang="ru-RU" baseline="0" dirty="0" smtClean="0"/>
              <a:t>Повышение качества обучения;</a:t>
            </a:r>
          </a:p>
          <a:p>
            <a:pPr marL="172479" indent="-172479">
              <a:buFontTx/>
              <a:buChar char="-"/>
            </a:pPr>
            <a:r>
              <a:rPr lang="ru-RU" baseline="0" dirty="0" smtClean="0"/>
              <a:t>Повышение % успеваемости.</a:t>
            </a:r>
          </a:p>
          <a:p>
            <a:pPr marL="172479" indent="-172479">
              <a:buFontTx/>
              <a:buChar char="-"/>
            </a:pPr>
            <a:r>
              <a:rPr lang="ru-RU" dirty="0" smtClean="0"/>
              <a:t>Подготовка к следующему этапу  ГИА – 2019</a:t>
            </a:r>
          </a:p>
          <a:p>
            <a:pPr marL="172479" indent="-172479">
              <a:buFontTx/>
              <a:buChar char="-"/>
            </a:pPr>
            <a:r>
              <a:rPr lang="ru-RU" baseline="0" dirty="0" smtClean="0"/>
              <a:t> </a:t>
            </a:r>
            <a:r>
              <a:rPr lang="ru-RU" baseline="0" smtClean="0"/>
              <a:t>Образовательный маршрут –ч/з ПМПК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3493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17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8BEEA-6E7F-4A9E-84E8-274EAC3677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180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В 2017-2018 учебном году в учреждении дополнительного образования района ДЮСШ занималось 598 детей – 19 %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 направлениям:</a:t>
            </a: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Дети  занимаются легкой атлетикой, баскетболом, футболом, волейболом, шахматами и другими видами спорта. Так же с этого учебного года начала свою работу секция самбо. Хороший уровень спортивной подготовки дает возможность школьникам достойно выступать на соревнованиях не только областного уровня, но и всероссийского уровня.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191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детских объединениях на базе общеобразовательных школ также обучались 2140 ребенка – 59,2%. 373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учающихся, состоящих на всех видах профилактического учёта, были охвачены кружковой деятельностью.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932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Самым массовым и популярным в системе дополнительного образования детей является художественно направление работы, которое объединяет 41,5% детей и подростков в возрасте от 5 до 18 лет. Большой интерес вызывают занятия в секциях физкультурно-спортивной направленности. Дети  занимаются легкой атлетикой, баскетболом, футболом, волейболом, шахматами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другими видами спорта. Так же с этого учебного года начала свою работу секция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самбо.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Хороший уровень спортивной подготовки дает возможность школьникам достойно выступать на соревнованиях не только областного уровня, но и всероссийского уровня. Одной из главных задач дополнительного образования на сегодняшний день является развитие технической и естественно-научной направленностей.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ru-RU" sz="1200" b="1" kern="1200" dirty="0" smtClean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5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2017-2018 учебном году образовательные организации Кудымкарского МР включились в реализацию пилотного проекта «Доступное дополнительное образование». Было введено персонифицированное финансирование дополнительного образования, на основе которого выдано 142 сертификата одиннадцатью общеобразовательными организациями для обучающихся 5-х классов по двум направлениям – художественное и социально-педагогическое.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дополнительные общеобразовательные программы, реализуемые в образовательных организациях, включены в КИАС «Навигатор дополнительного образования Пермского края». Данная система находится в открытом доступе в сети интернет и любой родитель может зайти и ознакомиться с дополнительными общеобразовательными программами и оставить заявку на обучение по той или иной программе.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endParaRPr lang="ru-RU" sz="1200" b="1" kern="1200" dirty="0" smtClean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5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дополнительные общеобразовательные программы, реализуемые в образовательных организациях, включены в КИАС «Навигатор дополнительного образования Пермского края». Данная система находится в открытом доступе в сети интернет и любой родитель может зайти и ознакомиться с дополнительными общеобразовательными программами и оставить заявку на обучение по той или иной программе.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8BEEA-6E7F-4A9E-84E8-274EAC36772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4080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этом учебном году была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продолжена работа по развитию технического и естественно-научной направленности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 smtClean="0"/>
          </a:p>
          <a:p>
            <a:pPr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459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733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9459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 февраля  2018 года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состоялся традиционный ежегодный муниципальный этап Всероссийского конкурса учебно – исследовательских работ обучающихся в МАОУ «Ошибская СОШ».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конкурсе приняли участие 86 школьников Кудымкарского муниципального района по номинациям: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«Иностранный язык»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«Начальные классы «Юный исследователь»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«Краеведение»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«Биология, медицина, психология»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«Физика, математика, информатика»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«Этнография и фольклор»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 участника стали победителями и призерами конкурса.</a:t>
            </a:r>
          </a:p>
          <a:p>
            <a:pPr lvl="0"/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4740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baseline="0" dirty="0" smtClean="0"/>
              <a:t>В марте состоялся 6 краевой конкурс учебно – исследовательских работ Муравьишка для обучающихся 1-6 классов.  Победителями и  призерами </a:t>
            </a:r>
            <a:r>
              <a:rPr lang="ru-RU" baseline="0" dirty="0" smtClean="0"/>
              <a:t>краевого конкурса </a:t>
            </a:r>
            <a:r>
              <a:rPr lang="ru-RU" b="1" baseline="0" dirty="0" smtClean="0"/>
              <a:t>стал 20  обучающихся </a:t>
            </a:r>
            <a:r>
              <a:rPr lang="ru-RU" baseline="0" dirty="0" smtClean="0"/>
              <a:t>Кудымкарского района. </a:t>
            </a:r>
            <a:r>
              <a:rPr lang="ru-RU" dirty="0" smtClean="0"/>
              <a:t>Цель конкурса - развитие кругозора  и исследовательских способностей у обучающихся. Конкурс</a:t>
            </a:r>
            <a:r>
              <a:rPr lang="ru-RU" baseline="0" dirty="0" smtClean="0"/>
              <a:t> стимулирует познавательную деятельность,  исследовательское творчество, расширяет совершенствует составлять умение связный и грамотный текст.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42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8BEEA-6E7F-4A9E-84E8-274EAC3677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1664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целях военно-патриотического воспитания молодёжи допризывного возраста, повышение престижа военной службы у подрастающего поколения, закрепления физических качеств и навыков, приобретённых на уроках физкультуры и ОБЖ, а также выявления сильнейших команд и учащихся,</a:t>
            </a: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 юношей 9-11 классов КМР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организуются и проводятся 1 и 2 этапы Спартакиады по военно-прикладным видам спорта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Ежегодно лучшие команды В-</a:t>
            </a:r>
            <a:r>
              <a:rPr lang="ru-RU" sz="1050" dirty="0" err="1" smtClean="0">
                <a:effectLst/>
                <a:latin typeface="+mn-lt"/>
                <a:ea typeface="Calibri"/>
                <a:cs typeface="Times New Roman"/>
              </a:rPr>
              <a:t>Иньвенской</a:t>
            </a: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 СОШ, и </a:t>
            </a:r>
            <a:r>
              <a:rPr lang="ru-RU" sz="1050" dirty="0" err="1" smtClean="0">
                <a:effectLst/>
                <a:latin typeface="+mn-lt"/>
                <a:ea typeface="Calibri"/>
                <a:cs typeface="Times New Roman"/>
              </a:rPr>
              <a:t>Дёминской</a:t>
            </a: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 ООШ под руководством Савельева Александра Григорьевича и Ванькова Василия Николаевича выезжают на краевую</a:t>
            </a:r>
            <a:r>
              <a:rPr lang="ru-RU" sz="1050" baseline="0" dirty="0" smtClean="0">
                <a:effectLst/>
                <a:latin typeface="+mn-lt"/>
                <a:ea typeface="Calibri"/>
                <a:cs typeface="Times New Roman"/>
              </a:rPr>
              <a:t> спартакиаду, где показывают отличные результаты среди 48 территорий Пермского края и входят в пятёрку лучших команд Пермского края. В мае 2018 года по результатам муниципальной военно-патриотической игру «Зарница» лучшая команда –В-</a:t>
            </a:r>
            <a:r>
              <a:rPr lang="ru-RU" sz="1050" baseline="0" dirty="0" err="1" smtClean="0">
                <a:effectLst/>
                <a:latin typeface="+mn-lt"/>
                <a:ea typeface="Calibri"/>
                <a:cs typeface="Times New Roman"/>
              </a:rPr>
              <a:t>Иньвенская</a:t>
            </a:r>
            <a:r>
              <a:rPr lang="ru-RU" sz="1050" baseline="0" dirty="0" smtClean="0">
                <a:effectLst/>
                <a:latin typeface="+mn-lt"/>
                <a:ea typeface="Calibri"/>
                <a:cs typeface="Times New Roman"/>
              </a:rPr>
              <a:t> СОШ-защищала честь КМР в Пермском крае, где показала лучшие результаты в боевой и строевой подготовке.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/>
              </a:rPr>
              <a:t>В июле 2018 года  5 чел., учащиеся в В-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/>
              </a:rPr>
              <a:t>Иньвенской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/>
              </a:rPr>
              <a:t> СОШ были удостоены  защищать честь Пермского края в Приволжском округе  в числе сборной команды Пермского края в 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Юноармейском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оборонно-спортивном  лагере «Гвардеец» г.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Кстов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Нижегородская обл.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1050" baseline="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0278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2 декабря 2017 года в селе Верх-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Иньва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Кудымкарского муниципального района на базе Детско-юношеской  спортивной школы состоялся Второй муниципальный фестиваль-форум кадетских классов «Виват, кадеты!», посвящённый году Гражданской обороны России.  </a:t>
            </a:r>
            <a:endParaRPr lang="ru-RU" sz="1050" dirty="0" smtClean="0">
              <a:effectLst/>
              <a:latin typeface="+mn-lt"/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В открытии фестиваля приняли участие около 200 человек в том числе  и приглашённые гости.</a:t>
            </a:r>
            <a:endParaRPr lang="ru-RU" sz="1050" dirty="0" smtClean="0">
              <a:effectLst/>
              <a:latin typeface="+mn-lt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Организатором  фестиваля выступило МУ «Управление образования администрации Кудымкарского муниципального района» при содействии и поддержке Коми-Пермяцкого отделения Пермского регионально отделения Общероссийской общественной организации «Всероссийское добровольное противопожарное общество», межмуниципального отдела МВД России «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Кудымкарский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 и  МЧС.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Цель фестиваля - популяризация кадетского движения, приумножения лучших традиций кадетского движения, военно- патриотическое и духовно-нравственное воспитание, пропаганда здорового образа жизни, профессиональная ориентация подрастающего поколения.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endParaRPr lang="ru-RU" sz="1050" dirty="0" smtClean="0">
              <a:effectLst/>
              <a:latin typeface="+mn-lt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7236-AF5D-41E5-9A66-89B4706513C1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047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Одним из направлений патриотического воспитания является кадетское движение.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</a:rPr>
              <a:t>Идея создания таких классов на территории Кудымкарского муниципального района  возникла в 2013 году, когда был создан и открыт кадетский класс в МАУ «</a:t>
            </a:r>
            <a:r>
              <a:rPr lang="ru-RU" sz="1200" dirty="0" err="1" smtClean="0">
                <a:effectLst/>
                <a:latin typeface="Times New Roman"/>
                <a:ea typeface="Calibri"/>
              </a:rPr>
              <a:t>Белоевская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СОШ» по направлению МЧС при содействии с</a:t>
            </a:r>
            <a:r>
              <a:rPr lang="ru-RU" sz="1050" dirty="0" smtClean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 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КПО ПРО ООО «ВДПО» и МЧС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. </a:t>
            </a:r>
            <a:r>
              <a:rPr lang="ru-RU" dirty="0" smtClean="0"/>
              <a:t>    Сегодня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созданы и функционируют  8 кадетских классов в 6 образовательных организациях  с общей численностью 143  человека. (5 классов - по направлению  МЧС и 3 класса – по направлению МВД)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r>
              <a:rPr lang="ru-RU" dirty="0" smtClean="0"/>
              <a:t>               </a:t>
            </a:r>
          </a:p>
          <a:p>
            <a:pPr marL="171450" marR="18415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проведение </a:t>
            </a:r>
            <a:r>
              <a:rPr kumimoji="0" lang="en-US" sz="12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II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-ого м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униципального фестиваля-форума кадетских классов Кудымкарского муниципального района «Виват, кадеты!»;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8587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На фестивале была не только соревновательная направленность, но и обучение спасательным навыкам.</a:t>
            </a:r>
            <a:endParaRPr lang="ru-RU" sz="1050" dirty="0" smtClean="0">
              <a:effectLst/>
              <a:latin typeface="+mn-lt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7236-AF5D-41E5-9A66-89B4706513C1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922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792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A2A6-97E1-4C03-A0C7-C6D677829019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90865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Цели Программы</a:t>
            </a:r>
          </a:p>
          <a:p>
            <a:r>
              <a:rPr lang="ru-RU" dirty="0" smtClean="0"/>
              <a:t>Создание условий для сохранения и развития коми - пермяцкого языка, формирование бережного отношения к языковым традициям, воспитание сознательного отношения к языку как к национально-культурной ценности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7923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МУ «Управление образования администрации Кудымкарского муниципального района» и  МАОУ «Ошибская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СОШ» провели конкурс учебно – исследовательских работ по сохранению, изучению и развитию коми – пермяцкого языка и культуры 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Основными задачами Конкурса являются: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поиск и поддержка талантливых обучающихся, способных к исследовательской деятельности; 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пропаганда научных знаний среди обучающейся молодежи,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развития этнокультурного образования в начальной, основной и средней школе.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	Учащиеся с интересом изучают  историю своего села, деревни, района.   Повысился интерес к коми-пермяцкой литературе, к обычаям и традициям коми-пермяков.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4862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6657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Развитию интеллектуально-творческого потенциала ребенка способствует организация конкурсов, смотров, фестивалей, работа учреждений дополнительного образования.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августе 2017 г. проводился традиционный фестиваль Сервинские зори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 фестивале приняли участие детские и подростковые коллективы образовательных организаций Кудымкарского района – 120 человек.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Цели и задачи фестиваля.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2.1. Сохранение коми-пермяцкой культуры; преумножение и дальнейшее развитие культурного наследия; расширение этнокультурного пространства.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2.2. Сохранение, популяризация и демонстрация многообразия  видов искусства коми-пермяцкого народа.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2.3. Активизация целенаправленной деятельности педагогов образовательных организаций, реализующих этнокультурный компонент в содержании образования и стимулирование творческой инициативы детей и подростков по созданию толерантной среды межкультурного взаимодействия.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2.4. Создание условий для целенаправленного выявления, обучения и развития, поддержки и сопровождения одаренных детей, их самореализации в различных видах деятельности.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2.5. Формирование чувства патриотизма и активной гражданской позиции молодежи.           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2.6.  Поддержка и популяризация военно-патриотической песни, профессионального и самодеятельного вокального творчества.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487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8822">
              <a:defRPr/>
            </a:pPr>
            <a:endParaRPr lang="ru-RU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defTabSz="908822">
              <a:defRPr/>
            </a:pPr>
            <a:endParaRPr lang="ru-RU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defTabSz="908822">
              <a:defRPr/>
            </a:pPr>
            <a:endParaRPr lang="ru-RU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defTabSz="908822">
              <a:defRPr/>
            </a:pPr>
            <a:endParaRPr lang="ru-RU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defTabSz="908822">
              <a:defRPr/>
            </a:pPr>
            <a:endParaRPr lang="ru-RU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defTabSz="908822">
              <a:defRPr/>
            </a:pPr>
            <a:endParaRPr lang="ru-RU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DA2A6-97E1-4C03-A0C7-C6D6778290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3064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1499C-D725-4A6D-9332-A95E0ED76CD1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2159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22 апреля 2017 г. на базе МАОУ «Кувинская СОШ» была проведена научно – практическая конференция по теме  «Формы работы с современными семьями в рамках ФГОС»  совместно с ЧОУ ДПО «Академия родительского образования» (г.Пермь)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В  конференции участвовало более ста человек. В основном это были педагоги, приехавшие из Кудымкарского района, а также из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Кочёвского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Юсьвинского. Были и   работники культурных учреждений, библиотек, воспитатели детских садов, педагоги коррекционных школ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Белоевского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сельского поселения, а также родители.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Началу конференции предшествовали приветственные выступления заместителя главы Кудымкарского муниципального района по социальным вопросам Леонида Петровича Вавилина и начальника Управления образования Кудымкарского муниципального района Германа Ивановича Мальцева, отметивших несомненную значимость проводимого мероприятия в деле воспитания и образования будущих граждан и пожелавших интересной и плодотворной работы в процессе конференции.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О смысле и задачах конференции объяснила присутствующим учредитель и ректор «Академии родительского образования» Елена Владимировна Бачева, отметив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Кувинскую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школу как одну из продуктивных площадок ЧОУ ДПО "Академия родительского образования"и выработавшей свою систему работы с родителями. Елена Владимировна рассказала о своей Академии, которая пока действует только в Пермском крае, о целях, задачах и формах работы своего необычного учебного учреждения. По ее словам, Академии удалось привлечь к себе внимание государственных лиц, к необходимости не только образования, но и воспитания детей и их родителей. Наконец-то начали понимать,  что в воспитании достойного гражданина общества  главная роль   отводится семье.  Дети в основном – это копии  родителей, и никакие беседы в школе не помогут переубедить  ребенка изменить стереотипы, заимствованные от папы или мамы. Поэтому школа заинтересована, какими ценностями живут в семье и,  как ни странно, учить пап и мам, какими они должны быть родителями, чтобы ребенку было спокойно, уютно и комфортно в семье. Конечно же, учить семейной жизни надо с малых лет. И это задача не только школ, но и библиотек, культурных учреждений, здравоохранения и других организаций, касающихся детства.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Конференция продолжилась короткими докладами о формах и содержании работы с родителями  заместителя директора по воспитательной части Натальи Анатольевны Климовой и учителя технологии Валентины Викторовны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Чудиновой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Наталья Анатольевна отметила, что в школе стало традиционным проведение месячника семьи, во время которого проводятся различные совместные  конкурсы родителей и детей. Ежегодно выпускаются тематические семейные газеты. Валентина Викторовна поделилась опытом работы Школ будущих первоклассников, семейного  уклада и родительского актива. Директор Школы любящих родителей Елена Николаевна Мелентьева рассказала о сложившихся традициях их учебного учреждения, о методах работы, о поощрении активных учеников-родителей, об отзывах, не забыв отметить, что с каждым учебным годом, а это уже четвертый, количество учащихся добавляется, не говоря уже о постоянных слушателях их уроков. Остается только постоянными учениками сделать отцов, потому что самыми любящими родителями пока оказываются только мамы. В этом году впервые были проведены уроки для бабушек и дедушек. Директор школы Елена Альбертовна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Чакилева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рассказала  о выработанной модели работы педагогического коллектива с родителями и детьми, касающейся семейного воспитания.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Что касается уроков Школы любящих родителей, то на пяти площадках были проведены мастер-классы. Участники конференции на определенное время сами становились учениками и вместе с педагогами решали   проблемы,   так или иначе возникающие в семье.  Одни названия уроков семейной любви интригуют. Например, «Супружество без брака» (учитель технологии Валентина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Чудинова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«Старость не в радость» (учитель русского языка и литературы Светлана Надымова), «Пойми меня правильно» (учитель начальных классов Маргарита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Тебенькова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«Как не стать тёткой» (учитель истории Людмила Климова), «Хвала похвале» (педагог дополнительного образования Елена Мелентьева). Были и другие темы.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	В заключение конференции участники поделились своими впечатлениями и поблагодарили коллектив педагогов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Кувинской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средней школы за доброе гостеприимство, за все уроки опыта, которые они получили в процессе работы.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На снимках: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Ректор Академии родительского образования Елена Владимировна Бачева: «Добро – это то, что делает нас человеком».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Участники конференции, посвященной родительскому образованию.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Маргарита Васильевна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Тебенькова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ведет урок семейной любви «Пойми меня правильно».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1054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kumimoji="0" lang="ru-RU" sz="12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ПОДВОЗА В ОБРАЗОВАТЕЛЬНЫХ  ОРГАНИЗАЦИЯХ КУДЫМКАРСКОГО МУНИЦИПАЛЬНОГО РАЙОНА  В 2017-2018 УЧЕБНОМ ГОДУ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ОСУЩЕСТВЛЯЛОСЬ  ШКОЛЬНЫМИ АВТОБУСАМИ, СООТВЕТСТВУЮЩИХ  ПО НАЗНАЧЕНИЮ  И КОНСТРУКЦИИ ТЕХНИЧЕСКИМ ТРЕБОВАНИЯМ К ПЕРЕВОЗКАМ ПАССАЖИРОВ  В КОЛИЧЕСТВЕ   32  ШТ. В  РАМКАХ</a:t>
            </a:r>
            <a:endParaRPr kumimoji="0" lang="ru-RU" sz="1200" b="1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 «Развитие системы образования в </a:t>
            </a:r>
            <a:r>
              <a:rPr lang="ru-RU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Кудымкарском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858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Приобретение школьных транспортных средств.</a:t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	В 2017-2018 учебном году поставлен один школьный автобус в МАОУ «Верх-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Иньвенская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СОШ» в рамках федеральной программы «Школьный автобус».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В сентябре 2018  года планируется приобретение школьного автобуса для МАОУ «Сервинская ООШ»  стоимостью 2 100 тыс. руб.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07023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6C984A-D4AF-4128-870A-3BE9D5EDA580}" type="slidenum">
              <a:rPr lang="ru-RU" altLang="ru-RU">
                <a:solidFill>
                  <a:prstClr val="black"/>
                </a:solidFill>
              </a:rPr>
              <a:pPr/>
              <a:t>52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На основании </a:t>
            </a:r>
            <a:r>
              <a:rPr lang="ru-RU" altLang="ru-RU" sz="1200" dirty="0" smtClean="0">
                <a:ea typeface="Calibri" pitchFamily="34" charset="0"/>
                <a:cs typeface="Times New Roman" pitchFamily="18" charset="0"/>
              </a:rPr>
              <a:t>Федеральный закон N 223-ФЗ от 18.07.2011 (ред. от 31.12.2017) "О закупках товаров, работ, услуг отдельными видами юридических лиц" (с изм. и доп., вступ. в силу с 09.01.2018)   </a:t>
            </a:r>
            <a:r>
              <a:rPr lang="ru-RU" altLang="ru-RU" sz="12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декабре 2017 г. были проведены  конкурсы     на право заключения муниципального контракта на оказание услуги  по организации горячего питания и обеспечения буфетной продукцией учащихся из многодетных малоимущих и малоимущих семей образовательных учреждениях Кудымкарского муниципального района.</a:t>
            </a:r>
          </a:p>
          <a:p>
            <a:endParaRPr lang="ru-RU" alt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466D20-7091-49B5-AF48-B25E24FFBEC8}" type="slidenum">
              <a:rPr lang="ru-RU" altLang="ru-RU">
                <a:solidFill>
                  <a:prstClr val="black"/>
                </a:solidFill>
              </a:rPr>
              <a:pPr/>
              <a:t>53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школьных столовых  - 24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59219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Согласно Постановлению  администрации Кудымкарского муниципального района  от  14  ноября 2017 года № 951-260-01-06 «Об утверждении Порядка обеспечения бесплатным двухразовым питанием  детей с ограниченными возможностями здоровья обучающихся в муниципальных общеобразовательных организациях Кудымкарского муниципального района» организовано 2-х разовое питание (завтрак + обед).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Вышеуказанным</a:t>
            </a:r>
            <a:r>
              <a:rPr lang="ru-RU" sz="1400" baseline="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Постановлением утверждена  денежная выплата которая установлена исходя из стоимости набора продуктов питания. Начальное звено – 83,17 руб. Основное и старшее звено – 95,66 руб.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Постановлению  администрации Кудымкарского муниципального района  от  14  ноября 2017 года № 951-260-01-06 «Об утверждении Порядка обеспечения бесплатным двухразовым питанием  детей с ограниченными возможностями здоровья обучающихся в муниципальных общеобразовательных организациях</a:t>
            </a:r>
            <a:br>
              <a:rPr lang="ru-RU" sz="14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4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Кудымкарского муниципального района»</a:t>
            </a:r>
            <a:r>
              <a:rPr lang="ru-RU" sz="12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ru-RU" sz="14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50C65FC-F337-4438-8A1C-527B4AA19037}" type="slidenum">
              <a:rPr lang="ru-RU" altLang="ru-RU">
                <a:solidFill>
                  <a:prstClr val="black"/>
                </a:solidFill>
                <a:latin typeface="Arial" charset="0"/>
              </a:rPr>
              <a:pPr>
                <a:spcBef>
                  <a:spcPct val="0"/>
                </a:spcBef>
              </a:pPr>
              <a:t>55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DA24D2A-42FB-47AB-867E-EB0A5AAAE3B5}" type="slidenum">
              <a:rPr lang="ru-RU" altLang="ru-RU">
                <a:solidFill>
                  <a:prstClr val="black"/>
                </a:solidFill>
                <a:latin typeface="Arial" charset="0"/>
              </a:rPr>
              <a:pPr>
                <a:spcBef>
                  <a:spcPct val="0"/>
                </a:spcBef>
              </a:pPr>
              <a:t>56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трёх разовое питание  - дети проживающие в пришкольных интернатах. 3 ОУ,  имеющих пришкольные интернаты (</a:t>
            </a:r>
            <a:r>
              <a:rPr lang="ru-RU" dirty="0" err="1" smtClean="0"/>
              <a:t>СамковскаяСОШ</a:t>
            </a:r>
            <a:r>
              <a:rPr lang="ru-RU" dirty="0" smtClean="0"/>
              <a:t>,  </a:t>
            </a:r>
            <a:r>
              <a:rPr lang="ru-RU" dirty="0" err="1" smtClean="0"/>
              <a:t>Ошибская</a:t>
            </a:r>
            <a:r>
              <a:rPr lang="ru-RU" dirty="0" smtClean="0"/>
              <a:t> СОШ, </a:t>
            </a:r>
            <a:r>
              <a:rPr lang="ru-RU" smtClean="0"/>
              <a:t>Ленинская СОШ). </a:t>
            </a:r>
            <a:r>
              <a:rPr lang="ru-RU" dirty="0" smtClean="0"/>
              <a:t>Всего в пришкольных интернатах проживает </a:t>
            </a:r>
            <a:r>
              <a:rPr lang="ru-RU" baseline="0" dirty="0" smtClean="0"/>
              <a:t>  35  </a:t>
            </a:r>
            <a:r>
              <a:rPr lang="ru-RU" dirty="0" smtClean="0"/>
              <a:t>учащийся.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27359C-5A94-488D-AFA3-ECF2081EFE8F}" type="slidenum">
              <a:rPr lang="ru-RU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94FEC-AA5B-457D-9202-E43FC975318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8064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7432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Организация отдыха и оздоровления детей в КМР осуществляется  в рамках муниципальной программы Семья и дети КМР, </a:t>
            </a:r>
            <a:r>
              <a:rPr lang="ru-RU" sz="1400" baseline="0" dirty="0" smtClean="0"/>
              <a:t>и </a:t>
            </a:r>
            <a:r>
              <a:rPr lang="ru-RU" sz="1400" dirty="0" smtClean="0"/>
              <a:t> подпрограммы 2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«Развитие системы отдыха и оздоровления детей Кудымкарского муниципального района»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400" dirty="0" smtClean="0"/>
          </a:p>
          <a:p>
            <a:endParaRPr lang="ru-RU" sz="1400" b="0" dirty="0" smtClean="0"/>
          </a:p>
          <a:p>
            <a:pPr>
              <a:lnSpc>
                <a:spcPts val="1200"/>
              </a:lnSpc>
              <a:spcAft>
                <a:spcPts val="2400"/>
              </a:spcAft>
            </a:pPr>
            <a:r>
              <a:rPr lang="ru-RU" sz="1400" b="0" dirty="0" smtClean="0">
                <a:effectLst/>
                <a:latin typeface="Times New Roman"/>
                <a:ea typeface="Times New Roman"/>
              </a:rPr>
              <a:t>В апреле вышло постановление администрации Кудымкарского муниципального района от 24.04.2018 г. № 305-26-01-06  «Об организации и обеспечении отдыха детей и их оздоровления в </a:t>
            </a:r>
            <a:r>
              <a:rPr lang="ru-RU" sz="1400" b="0" dirty="0" err="1" smtClean="0">
                <a:effectLst/>
                <a:latin typeface="Times New Roman"/>
                <a:ea typeface="Times New Roman"/>
              </a:rPr>
              <a:t>Кудымкарском</a:t>
            </a:r>
            <a:r>
              <a:rPr lang="ru-RU" sz="1400" b="0" dirty="0" smtClean="0">
                <a:effectLst/>
                <a:latin typeface="Times New Roman"/>
                <a:ea typeface="Times New Roman"/>
              </a:rPr>
              <a:t> муниципальном районе в 2018 году»</a:t>
            </a:r>
          </a:p>
          <a:p>
            <a:endParaRPr lang="ru-RU" sz="1400" dirty="0" smtClean="0"/>
          </a:p>
          <a:p>
            <a:r>
              <a:rPr lang="ru-RU" sz="1400" dirty="0" smtClean="0"/>
              <a:t>05.06.2018 года № 396-260-01-06  вышло постановление администрации Кудымкарского муниципального района Об утверждении порядков осуществления переданных государственных полномочий по организации и обеспечению отдыха детей и их оздоровления.</a:t>
            </a:r>
          </a:p>
          <a:p>
            <a:endParaRPr lang="ru-RU" sz="1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Всего детей  от 7 до 17 лет в КМР– 3147 чел.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них обучаются в школах КМР – 2813 чел.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2017 году меньше детей на 107 чел чем в 2018 году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1400" dirty="0" smtClean="0"/>
              <a:t>2018 год - 334 чел – дети зарегистрированные на территории КМР, но не обучаются в школах КМР.</a:t>
            </a:r>
          </a:p>
          <a:p>
            <a:r>
              <a:rPr lang="ru-RU" sz="1400" dirty="0" smtClean="0"/>
              <a:t>ПК  финансирование повысил на 9 %</a:t>
            </a:r>
          </a:p>
          <a:p>
            <a:r>
              <a:rPr lang="ru-RU" sz="1400" dirty="0" smtClean="0"/>
              <a:t>МБ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финансирование повысил на 9 %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400" dirty="0" smtClean="0"/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0038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baseline="0" dirty="0" smtClean="0"/>
              <a:t>Ежегодно Министерство социального развития ПК направляет Показатели  летней оздоровительной кампании  в рамках  Соглашения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предоставлении субвенций из бюджета Пермского края на выполнение отдельных  государственных полномочий по организации и обеспечению  отдыха детей и их оздоровления )</a:t>
            </a:r>
          </a:p>
          <a:p>
            <a:endParaRPr lang="ru-RU" sz="1400" b="0" baseline="0" dirty="0" smtClean="0"/>
          </a:p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ru-RU" sz="1400" b="0" baseline="0" dirty="0" smtClean="0"/>
              <a:t> 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ЛДП - при продолжительности пребывания 21 календарный день, стоимостью одного дня пребывания 151,20 рублей (при организации двухразового питания). В том числе родительский взнос - 20 % от стоимости путёвки (материально-техническое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обеспечение+экскурсии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и 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выезды в Кудымкар ) = 2721,60 руб.</a:t>
            </a:r>
          </a:p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ru-RU" sz="1400" dirty="0" err="1" smtClean="0">
                <a:effectLst/>
                <a:latin typeface="Times New Roman"/>
                <a:ea typeface="Times New Roman"/>
              </a:rPr>
              <a:t>Кувинский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лагерь остаётся Самым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бюджетным в ПК – 18 964,68 руб.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endParaRPr lang="ru-RU" sz="1400" dirty="0" smtClean="0"/>
          </a:p>
          <a:p>
            <a:endParaRPr lang="ru-RU" sz="1400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841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 smtClean="0"/>
              <a:t>Представлены цифры за 3 года</a:t>
            </a:r>
          </a:p>
          <a:p>
            <a:r>
              <a:rPr lang="ru-RU" sz="1400" baseline="0" dirty="0" smtClean="0"/>
              <a:t>Несмотря на то,  что субвенции  из краевого бюджета повысились на 9 %, и местный бюджет повысил финансирование на 9 %   по сравнению с прошлым годом,  количество детей запланировано оздоровить  столько же как в прошлом году (подорожала стоимость  путёвки в лагеря с круглосуточным пребыванием и лагеря с дневным пребыванием детей)</a:t>
            </a: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Лагеря палаточного  типа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Палаточный лагерь  г.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Горнозоводск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чел.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«Затерянный мир»</a:t>
            </a:r>
          </a:p>
          <a:p>
            <a:pPr rtl="0" eaLnBrk="1" fontAlgn="t" latinLnBrk="0" hangingPunct="1"/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Санаторий-профилакторий -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«Сосновый бор» 3 чел</a:t>
            </a:r>
          </a:p>
          <a:p>
            <a:pPr rtl="0" eaLnBrk="1" fontAlgn="t" latinLnBrk="0" hangingPunct="1"/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Загородные лагеря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ЗОЛ «Салют» 7 чел.</a:t>
            </a:r>
          </a:p>
          <a:p>
            <a:pPr rtl="0" eaLnBrk="1" fontAlgn="auto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ЗОЛ «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Буревестникь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7 чел</a:t>
            </a: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ЗОЛ Зорька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г. Лысьва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чел.</a:t>
            </a:r>
          </a:p>
          <a:p>
            <a:endParaRPr lang="ru-RU" sz="1400" baseline="0" dirty="0" smtClean="0"/>
          </a:p>
          <a:p>
            <a:endParaRPr lang="ru-RU" sz="1400" baseline="0" dirty="0" smtClean="0"/>
          </a:p>
          <a:p>
            <a:r>
              <a:rPr lang="ru-RU" sz="1400" baseline="0" dirty="0" smtClean="0"/>
              <a:t>В рамках оздоровительной кампании  запланировано оздоровить  1724 чел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637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4894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1) СОП</a:t>
            </a:r>
            <a:r>
              <a:rPr lang="ru-RU" baseline="0" dirty="0" smtClean="0"/>
              <a:t> – 2 чел (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Юноармейский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оборонно-спортивный лагерь «Гвардеец» г.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Кстов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Нижегородская обл.</a:t>
            </a:r>
            <a:r>
              <a:rPr lang="ru-RU" baseline="0" dirty="0" smtClean="0"/>
              <a:t>) + 22 чел (ОСЛ) + 17 чел (</a:t>
            </a:r>
            <a:r>
              <a:rPr lang="ru-RU" baseline="0" dirty="0" err="1" smtClean="0"/>
              <a:t>Кувинский</a:t>
            </a:r>
            <a:r>
              <a:rPr lang="ru-RU" baseline="0" dirty="0" smtClean="0"/>
              <a:t> лагерь) + 50 чел (ЛДП) = 91 чел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2) Дети-инвалиды – 4 чел. (ЛДП – </a:t>
            </a:r>
            <a:r>
              <a:rPr lang="ru-RU" baseline="0" dirty="0" err="1" smtClean="0"/>
              <a:t>Белонаская</a:t>
            </a:r>
            <a:r>
              <a:rPr lang="ru-RU" baseline="0" dirty="0" smtClean="0"/>
              <a:t> СОШ, </a:t>
            </a:r>
            <a:r>
              <a:rPr lang="ru-RU" baseline="0" dirty="0" err="1" smtClean="0"/>
              <a:t>Алёковская</a:t>
            </a:r>
            <a:r>
              <a:rPr lang="ru-RU" baseline="0" dirty="0" smtClean="0"/>
              <a:t> НОШ, </a:t>
            </a:r>
            <a:r>
              <a:rPr lang="ru-RU" baseline="0" dirty="0" err="1" smtClean="0"/>
              <a:t>Корчёвнинская</a:t>
            </a:r>
            <a:r>
              <a:rPr lang="ru-RU" baseline="0" dirty="0" smtClean="0"/>
              <a:t> ООШ, </a:t>
            </a:r>
            <a:r>
              <a:rPr lang="ru-RU" baseline="0" dirty="0" err="1" smtClean="0"/>
              <a:t>Дёминская</a:t>
            </a:r>
            <a:r>
              <a:rPr lang="ru-RU" baseline="0" dirty="0" smtClean="0"/>
              <a:t> ООШ)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3) 1253 (60 % от числа детей находящихся в малоимущих и малоимущих многодетных семей)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4) Опекаемые 23 чел.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4157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084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детей старшего возраста от 14 лет </a:t>
            </a:r>
          </a:p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прошлом году было 112 чел в 5 ЛТО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8BEEA-6E7F-4A9E-84E8-274EAC36772B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07947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6808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962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Участников ЕГЭ– 70 человек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2018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уч.году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ЕГЭ проводилось  Белоевская СОШ (ППЭ – 6524).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Данный пункт оборудован: онлайн наблюдение,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металлодетектором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Порядком</a:t>
            </a:r>
            <a:r>
              <a:rPr lang="ru-RU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проведения ЕГЭ применялась технология полной печати и сканирования  экзаменационных материалов в ППЭ (бланки черно-белые, односторонние)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</a:t>
            </a:r>
            <a:r>
              <a:rPr lang="ru-RU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роводится проверка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Обрнадзора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ПК, организовано независимое наблюдение  - нарушении не выявлено.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Экзамены прошли в доброжелательной обстановке, без нарушений.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78989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 основании приказа начальника управления образования от 04.05.2018 № 115 «Об организации и проведении оборонно-спортивного лагеря».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Проведён 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оборонно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– спортивный лагерь (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учебно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- полевые сборы) на базе муниципального автономного учреждения «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Кувинский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загородный лагерь» с 23 по 27 мая 2018 г.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оборонно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– спортивный лагерь (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учебно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- полевые сборы)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привлечены несовершеннолетние юноши, учащиеся 10-х классов образовательных организаций Кудымкарского муниципального района,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а также учащиеся  2003-2006 года рождения, состоящих на профилактических учётах в КДН, ПДН и Группе риска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том числе 1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реб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СОП /ПДН</a:t>
            </a:r>
          </a:p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ОСЛ  Приняли участие юноши, учащиеся  10-х классов  школ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г. Кудымкара в количестве 36 чел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Направлены  для работы в оборонно-спортивный лагерь (учебно-полевые сборы)  тренерами – преподавателями преподаватели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ОБЖ и учителя физкультуры ОО   КМР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Старшим тренером-преподавателем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оборонно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– спортивного лагеря (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учебно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- полевые сборы)  назначен Ваньков Василий Николаевич, преподавателя ОБЖ филиала МАОУ «Верх-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Иньвенская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СОШ» «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Дёминская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ООШ».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 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3624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В рамках подпрограммы</a:t>
            </a:r>
            <a:r>
              <a:rPr lang="ru-RU" sz="1200" baseline="0" dirty="0" smtClean="0">
                <a:effectLst/>
                <a:latin typeface="Times New Roman"/>
                <a:ea typeface="Times New Roman"/>
                <a:cs typeface="Times New Roman"/>
              </a:rPr>
              <a:t> «Развитие этнокультурной среды в КМР»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С 31 мая по 06 июня 2018 года на базе МАУ «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Кувинский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загородный лагерь» впервые состоялась технологическая сессия 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лагерь) «Вперёд в будущее». Данная сессия 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лагерь) организована МУ «Управление образования администрации Кудымкарского муниципального района» при содействии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Автономной некоммерческой образовательной организации «Сетевой институт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ПрЭСТО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», г. Пермь.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Тема технологической сессии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лагерь): профессиональное самоопределение,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метапредметность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, обучение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тьюторству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На данное мероприятие были приглашены дети в возрасте от 13 до 17 лет (одарённые дети - активные, лидеры, с активной жизненной позицией), и педагоги образовательных организаций, которые в последующем в школе будут  кадровым ресурсом по направлениям: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тьюторство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, профессиональное  самоопределение,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метапредметность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. 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В</a:t>
            </a:r>
            <a:r>
              <a:rPr lang="ru-RU" sz="1200" baseline="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baseline="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baseline="0" dirty="0" smtClean="0">
                <a:effectLst/>
                <a:latin typeface="Times New Roman"/>
                <a:ea typeface="Times New Roman"/>
                <a:cs typeface="Times New Roman"/>
              </a:rPr>
              <a:t> лагерь  были приглашены педагоги и дети КМР - 33 чел и Карагайского района - 33 чел.  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Были выявлены победители </a:t>
            </a:r>
            <a:r>
              <a:rPr lang="ru-RU" sz="1200" baseline="0" dirty="0" err="1" smtClean="0">
                <a:effectLst/>
                <a:latin typeface="Times New Roman"/>
                <a:ea typeface="Calibri"/>
                <a:cs typeface="Times New Roman"/>
              </a:rPr>
              <a:t>тьюторского</a:t>
            </a: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 лагеря  - Абсолютным победителем стала учитель МАОУ «</a:t>
            </a:r>
            <a:r>
              <a:rPr lang="ru-RU" sz="1200" baseline="0" dirty="0" err="1" smtClean="0">
                <a:effectLst/>
                <a:latin typeface="Times New Roman"/>
                <a:ea typeface="Calibri"/>
                <a:cs typeface="Times New Roman"/>
              </a:rPr>
              <a:t>Кувинская</a:t>
            </a: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 СОШ» </a:t>
            </a:r>
            <a:r>
              <a:rPr lang="ru-RU" sz="1200" baseline="0" dirty="0" err="1" smtClean="0">
                <a:effectLst/>
                <a:latin typeface="Times New Roman"/>
                <a:ea typeface="Calibri"/>
                <a:cs typeface="Times New Roman"/>
              </a:rPr>
              <a:t>Епанова</a:t>
            </a: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 Анна Александровна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3549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Кроме того  в вечернее время суток в течение всего времени года были организованы 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Малозатратные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лагеря для детей и подростков (ОМЖ, КМЖ).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Всего в данной форме занятости были задействованы 1671 чел.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2775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841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4894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6125"/>
            <a:ext cx="497522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b="1" dirty="0" smtClean="0">
              <a:solidFill>
                <a:srgbClr val="FF0000"/>
              </a:solidFill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63B0E11-DF3B-4122-8C05-B870B5D0F607}" type="slidenum">
              <a:rPr lang="ru-RU" altLang="ru-RU">
                <a:solidFill>
                  <a:prstClr val="black"/>
                </a:solidFill>
              </a:rPr>
              <a:pPr eaLnBrk="1" hangingPunct="1"/>
              <a:t>73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6808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962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 основании приказа начальника управления образования от 04.05.2018 № 115 «Об организации и проведении оборонно-спортивного лагеря».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Проведён 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оборонно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– спортивный лагерь (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учебно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- полевые сборы) на базе муниципального автономного учреждения «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Кувинский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загородный лагерь» с 23 по 27 мая 2018 г.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оборонно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– спортивный лагерь (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учебно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- полевые сборы)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привлечены несовершеннолетние юноши, учащиеся 10-х классов образовательных организаций Кудымкарского муниципального района,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а также учащиеся  2003-2006 года рождения, состоящих на профилактических учётах в КДН, ПДН и Группе риска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том числе 1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реб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СОП /ПДН</a:t>
            </a:r>
          </a:p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ОСЛ  Приняли участие юноши, учащиеся  10-х классов  школ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г. Кудымкара в количестве 36 чел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Направлены  для работы в оборонно-спортивный лагерь (учебно-полевые сборы)  тренерами – преподавателями преподаватели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ОБЖ и учителя физкультуры ОО   КМР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Старшим тренером-преподавателем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оборонно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– спортивного лагеря (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учебно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- полевые сборы)  назначен Ваньков Василий Николаевич, преподавателя ОБЖ филиала МАОУ «Верх-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Иньвенская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СОШ» «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Дёминская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ООШ».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 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3624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В рамках подпрограммы</a:t>
            </a:r>
            <a:r>
              <a:rPr lang="ru-RU" sz="1200" baseline="0" dirty="0" smtClean="0">
                <a:effectLst/>
                <a:latin typeface="Times New Roman"/>
                <a:ea typeface="Times New Roman"/>
                <a:cs typeface="Times New Roman"/>
              </a:rPr>
              <a:t> «Развитие этнокультурной среды в КМР»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С 31 мая по 06 июня 2018 года на базе МАУ «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Кувинский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загородный лагерь» впервые состоялась технологическая сессия 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лагерь) «Вперёд в будущее». Данная сессия 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лагерь) организована МУ «Управление образования администрации Кудымкарского муниципального района» при содействии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Автономной некоммерческой образовательной организации «Сетевой институт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ПрЭСТО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», г. Пермь.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Тема технологической сессии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лагерь): профессиональное самоопределение,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метапредметность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, обучение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тьюторству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На данное мероприятие были приглашены дети в возрасте от 13 до 17 лет (одарённые дети - активные, лидеры, с активной жизненной позицией), и педагоги образовательных организаций, которые в последующем в школе будут  кадровым ресурсом по направлениям: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тьюторство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, профессиональное  самоопределение,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метапредметность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. 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В</a:t>
            </a:r>
            <a:r>
              <a:rPr lang="ru-RU" sz="1200" baseline="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baseline="0" dirty="0" err="1" smtClean="0">
                <a:effectLst/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1200" baseline="0" dirty="0" smtClean="0">
                <a:effectLst/>
                <a:latin typeface="Times New Roman"/>
                <a:ea typeface="Times New Roman"/>
                <a:cs typeface="Times New Roman"/>
              </a:rPr>
              <a:t> лагерь  были приглашены педагоги и дети КМР - 33 чел и Карагайского района - 33 чел.  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Были выявлены победители </a:t>
            </a:r>
            <a:r>
              <a:rPr lang="ru-RU" sz="1200" baseline="0" dirty="0" err="1" smtClean="0">
                <a:effectLst/>
                <a:latin typeface="Times New Roman"/>
                <a:ea typeface="Calibri"/>
                <a:cs typeface="Times New Roman"/>
              </a:rPr>
              <a:t>тьюторского</a:t>
            </a: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 лагеря  - Абсолютным победителем стала учитель МАОУ «</a:t>
            </a:r>
            <a:r>
              <a:rPr lang="ru-RU" sz="1200" baseline="0" dirty="0" err="1" smtClean="0">
                <a:effectLst/>
                <a:latin typeface="Times New Roman"/>
                <a:ea typeface="Calibri"/>
                <a:cs typeface="Times New Roman"/>
              </a:rPr>
              <a:t>Кувинская</a:t>
            </a: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 СОШ» </a:t>
            </a:r>
            <a:r>
              <a:rPr lang="ru-RU" sz="1200" baseline="0" dirty="0" err="1" smtClean="0">
                <a:effectLst/>
                <a:latin typeface="Times New Roman"/>
                <a:ea typeface="Calibri"/>
                <a:cs typeface="Times New Roman"/>
              </a:rPr>
              <a:t>Епанова</a:t>
            </a:r>
            <a:r>
              <a:rPr lang="ru-RU" sz="1200" baseline="0" dirty="0" smtClean="0">
                <a:effectLst/>
                <a:latin typeface="Times New Roman"/>
                <a:ea typeface="Calibri"/>
                <a:cs typeface="Times New Roman"/>
              </a:rPr>
              <a:t> Анна Александровна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35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Выпускники показали следующие результаты в сравнении с прошлым годом.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 предметам: незначительно повысились результаты в сравнении с прошлым годом , математика (базовая и профиль),</a:t>
            </a:r>
            <a:r>
              <a:rPr lang="ru-RU" baseline="0" dirty="0" smtClean="0">
                <a:solidFill>
                  <a:srgbClr val="FF0000"/>
                </a:solidFill>
              </a:rPr>
              <a:t> физика.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100%</a:t>
            </a:r>
            <a:r>
              <a:rPr lang="ru-RU" baseline="0" dirty="0" smtClean="0">
                <a:solidFill>
                  <a:srgbClr val="FF0000"/>
                </a:solidFill>
              </a:rPr>
              <a:t> - порог пройден</a:t>
            </a:r>
          </a:p>
          <a:p>
            <a:r>
              <a:rPr lang="ru-RU" baseline="0" dirty="0" smtClean="0">
                <a:solidFill>
                  <a:srgbClr val="FF0000"/>
                </a:solidFill>
              </a:rPr>
              <a:t>Меньше – выпускник не преодолел порог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Задача ОО – качество</a:t>
            </a:r>
            <a:r>
              <a:rPr lang="ru-RU" baseline="0" dirty="0" smtClean="0">
                <a:solidFill>
                  <a:srgbClr val="FF0000"/>
                </a:solidFill>
              </a:rPr>
              <a:t> подготовки выпускников к экзаменам.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13942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Кроме того  в вечернее время суток в течение всего времени года были организованы 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Малозатратные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лагеря для детей и подростков (ОМЖ, КМЖ).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Всего в данной форме занятости были задействованы 1671 чел.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2775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841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2975" y="746125"/>
            <a:ext cx="497205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Всего детей  от 7 до 17 лет в КМР– 3147 чел.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них обучаются в школах КМР – 2813 чел.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2017 году меньше детей на 107 чел чем в 2018 году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sz="1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1400" dirty="0" smtClean="0"/>
              <a:t>2018 год - 334 чел – дети зарегистрированные на территории КМР, но не обучаются в школах КМР.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3229" indent="-28585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429" indent="-22868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800" indent="-22868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8171" indent="-22868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5543" indent="-228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2914" indent="-228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30286" indent="-228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7657" indent="-228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63B0E11-DF3B-4122-8C05-B870B5D0F607}" type="slidenum">
              <a:rPr lang="ru-RU" altLang="ru-RU">
                <a:solidFill>
                  <a:prstClr val="black"/>
                </a:solidFill>
              </a:rPr>
              <a:pPr eaLnBrk="1" hangingPunct="1"/>
              <a:t>80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ПК  финансирование повысил на 9 %</a:t>
            </a:r>
          </a:p>
          <a:p>
            <a:r>
              <a:rPr lang="ru-RU" sz="1400" dirty="0" smtClean="0"/>
              <a:t>МБ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финансирование повысил на 9 %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1648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ЛДП - при продолжительности пребывания 21 календарный день, стоимостью одного дня пребывания 151,20 рублей (при организации двухразового питания). В том числе родительский взнос - 20 % от стоимости путёвки (материально-техническое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обеспечение+экскурсии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и 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выезды в Кудымкар ) = 2721,60 руб.</a:t>
            </a:r>
          </a:p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ru-RU" sz="1400" dirty="0" err="1" smtClean="0">
                <a:effectLst/>
                <a:latin typeface="Times New Roman"/>
                <a:ea typeface="Times New Roman"/>
              </a:rPr>
              <a:t>Кувинский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лагерь остаётся Самым</a:t>
            </a:r>
            <a:r>
              <a:rPr lang="ru-RU" sz="1400" baseline="0" dirty="0" smtClean="0">
                <a:effectLst/>
                <a:latin typeface="Times New Roman"/>
                <a:ea typeface="Times New Roman"/>
              </a:rPr>
              <a:t> бюджетным в ПК – 18 964,68 руб.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0CD49-A688-401D-B292-C51D45750842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6433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Кроме того  в вечернее время суток в течение всего времени года были организованы 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Малозатратные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лагеря для детей и подростков (ОМЖ, КМЖ).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Всего в данной форме занятости были задействованы 1671 чел.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2775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E5060-2716-4772-B55B-EDC258012429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841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96589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0314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90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представлен</a:t>
            </a:r>
            <a:r>
              <a:rPr lang="ru-RU" baseline="0" dirty="0" smtClean="0"/>
              <a:t> список выпускников, набравших наибольшее кол-во баллов.</a:t>
            </a:r>
          </a:p>
          <a:p>
            <a:r>
              <a:rPr lang="ru-RU" baseline="0" dirty="0" smtClean="0"/>
              <a:t>Русский язык – Белоевская СОШ – 5 чел. набрали хорошие баллы.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26711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82937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DBDBD-54F0-40BD-B763-BC878F4136A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493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С целью приведения образовательных организаций Кудымкарского муниципального</a:t>
            </a:r>
            <a:r>
              <a:rPr lang="ru-RU" sz="1400" baseline="0" dirty="0" smtClean="0"/>
              <a:t> района в нормативное состояние в 2018 году выполнены следующие ремонтные работы: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МАОУ «Верх-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Юсьвинская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ООШ»: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полов в обеденном зале, монтаж уличного освещения,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замена дощатых покрытий полов в спортивном зале.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МАОУ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Корчевнинская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ООШ»: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помещений и замена оконных блоков в здании школы, установка системы видеонаблюдения.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МАОУ «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Сервинская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ООШ»: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помещений в здании школы, расчет величины индивидуального пожарного риска, установка системы видеонаблюдения в филиале «Учительский дом в д. </a:t>
            </a: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Тарова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ремонт ограждения территории.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МАОУ «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Велвинская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ООШ»: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спортивного зала, установка системы видеонаблюдения.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МАООУ «Ленинская санаторная школа-интернат»: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санузлов в зданиях учебных корпусов и столовой,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системы видеонаблюдения.</a:t>
            </a: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МАОУ «Верх-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Иньвенская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СОШ»: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помещений, котла и дымовой трубы структурного подразделения «Детский сад в с. Верх-</a:t>
            </a: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Иньва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DBDBD-54F0-40BD-B763-BC878F4136A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3194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МАОУ «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Белоевская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СОШ»: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проектно-сметной документации на перепланировку здания начальной школы, ремонт ограждения территории, расширение дверных проемов.</a:t>
            </a:r>
            <a:endParaRPr lang="ru-RU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МАОУ «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Пешнигортская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СОШ»: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проектно-сметной документации на перепланировку помещений и перепланировка помещений, установка </a:t>
            </a: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аудиодомофонов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подъездах № 1,2,3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структурного подразделения «Детский сад в с. </a:t>
            </a: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Пешнигорт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ремонт кровли котельной.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МАОУ «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Самковская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замена дверных блоков, замена ограждения раздевалки, замена прибора РСПИ «Стрелец-Мониторинг», замена ограждения лестничных маршей.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МАОУ «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Полвинская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видеодомофонной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системы, замена электроосвещения в гараже.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МАОУ «Ленинская СОШ»: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монтаж технических средств охраны и  установка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видеодомофонной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системы, ремонт пожарного водоема в в структурном подразделении «Детский сад в с. Ленинск», установка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аудиодомофона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замена погружного насоса на водонапорной башне.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DBDBD-54F0-40BD-B763-BC878F4136A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6326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МАОУ «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Ёгвинская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замена дверных блоков, установка системы видеонаблюдения, ремонт ограждения территории, замена покрытия пола в спортивном зале.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МАОУ «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Кувинская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помещений.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МАОУ «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Ошибская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котла в филиале «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Егоровская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ООШ», ремонт дымовой трубы котельной структурного подразделения «Детский сад в с.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Ошиб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МАОУ «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Кувинская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ОШИ для обучающихся с ОВЗ»: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системы видеонаблюдения, ремонт пищеблока.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МАДОУ «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Белоевский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детский сад»: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системы видеонаблюдения.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МАОУ «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Белоевская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ОШИ для обучающихся с ОВЗ»: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системы видеонаблюдения, замена дверных блоков.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ЧОУ ОО «НОШ-Учительский дом в д. </a:t>
            </a:r>
            <a:r>
              <a:rPr lang="ru-RU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Алекова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»: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ремонт полов и крыльца.</a:t>
            </a:r>
            <a:endParaRPr lang="ru-RU" sz="1200" b="1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BEEA-6E7F-4A9E-84E8-274EAC3677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3502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94FEC-AA5B-457D-9202-E43FC975318A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106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Ежегодно подводятся итоги  по</a:t>
            </a:r>
            <a:r>
              <a:rPr lang="ru-RU" baseline="0" dirty="0" smtClean="0"/>
              <a:t> экзаменам.</a:t>
            </a:r>
          </a:p>
          <a:p>
            <a:r>
              <a:rPr lang="ru-RU" baseline="0" dirty="0" smtClean="0"/>
              <a:t>В этом году выпускников набравших – 225 б., и выше – 4 чел. (</a:t>
            </a:r>
            <a:r>
              <a:rPr lang="ru-RU" baseline="0" dirty="0" err="1" smtClean="0"/>
              <a:t>Ошибская</a:t>
            </a:r>
            <a:r>
              <a:rPr lang="ru-RU" baseline="0" dirty="0" smtClean="0"/>
              <a:t> СОШ, </a:t>
            </a:r>
            <a:r>
              <a:rPr lang="ru-RU" baseline="0" dirty="0" err="1" smtClean="0"/>
              <a:t>Кувинская</a:t>
            </a:r>
            <a:r>
              <a:rPr lang="ru-RU" baseline="0" dirty="0" smtClean="0"/>
              <a:t> СОШ», Белоевская СОШ)</a:t>
            </a:r>
          </a:p>
          <a:p>
            <a:r>
              <a:rPr lang="ru-RU" baseline="0" dirty="0" smtClean="0"/>
              <a:t>Выпускники получили аттестат с отличием и медали «За особые успехи в учении» - 4 чел. (</a:t>
            </a:r>
            <a:r>
              <a:rPr lang="ru-RU" baseline="0" dirty="0" err="1" smtClean="0"/>
              <a:t>Кувинская</a:t>
            </a:r>
            <a:r>
              <a:rPr lang="ru-RU" baseline="0" dirty="0" smtClean="0"/>
              <a:t> , </a:t>
            </a:r>
            <a:r>
              <a:rPr lang="ru-RU" baseline="0" dirty="0" err="1" smtClean="0"/>
              <a:t>Самковская</a:t>
            </a:r>
            <a:r>
              <a:rPr lang="ru-RU" baseline="0" dirty="0" smtClean="0"/>
              <a:t> СОШ)</a:t>
            </a:r>
          </a:p>
          <a:p>
            <a:r>
              <a:rPr lang="ru-RU" baseline="0" dirty="0" smtClean="0"/>
              <a:t>Так же эти выпускники получили  аттестаты особого образца.</a:t>
            </a:r>
          </a:p>
          <a:p>
            <a:r>
              <a:rPr lang="ru-RU" baseline="0" dirty="0" smtClean="0"/>
              <a:t>20.07. – торжественный прием выпускников и их родителей в 11.00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639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9780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4990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62794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68313" y="333375"/>
            <a:ext cx="8229600" cy="459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090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8090076"/>
      </p:ext>
    </p:extLst>
  </p:cSld>
  <p:clrMapOvr>
    <a:masterClrMapping/>
  </p:clrMapOvr>
  <p:transition spd="slow" advClick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246991"/>
      </p:ext>
    </p:extLst>
  </p:cSld>
  <p:clrMapOvr>
    <a:masterClrMapping/>
  </p:clrMapOvr>
  <p:transition spd="slow" advClick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326535"/>
      </p:ext>
    </p:extLst>
  </p:cSld>
  <p:clrMapOvr>
    <a:masterClrMapping/>
  </p:clrMapOvr>
  <p:transition spd="slow" advClick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4912260"/>
      </p:ext>
    </p:extLst>
  </p:cSld>
  <p:clrMapOvr>
    <a:masterClrMapping/>
  </p:clrMapOvr>
  <p:transition spd="slow" advClick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8931567"/>
      </p:ext>
    </p:extLst>
  </p:cSld>
  <p:clrMapOvr>
    <a:masterClrMapping/>
  </p:clrMapOvr>
  <p:transition spd="slow" advClick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0526202"/>
      </p:ext>
    </p:extLst>
  </p:cSld>
  <p:clrMapOvr>
    <a:masterClrMapping/>
  </p:clrMapOvr>
  <p:transition spd="slow" advClick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0485635"/>
      </p:ext>
    </p:extLst>
  </p:cSld>
  <p:clrMapOvr>
    <a:masterClrMapping/>
  </p:clrMapOvr>
  <p:transition spd="slow" advClick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10712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4112719"/>
      </p:ext>
    </p:extLst>
  </p:cSld>
  <p:clrMapOvr>
    <a:masterClrMapping/>
  </p:clrMapOvr>
  <p:transition spd="slow" advClick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7798423"/>
      </p:ext>
    </p:extLst>
  </p:cSld>
  <p:clrMapOvr>
    <a:masterClrMapping/>
  </p:clrMapOvr>
  <p:transition spd="slow" advClick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5813021"/>
      </p:ext>
    </p:extLst>
  </p:cSld>
  <p:clrMapOvr>
    <a:masterClrMapping/>
  </p:clrMapOvr>
  <p:transition spd="slow" advClick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1332536"/>
      </p:ext>
    </p:extLst>
  </p:cSld>
  <p:clrMapOvr>
    <a:masterClrMapping/>
  </p:clrMapOvr>
  <p:transition spd="slow" advClick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21761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51879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27169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13060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26892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5547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12422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416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 spd="slow">
    <p:push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79A0D-F961-4928-88C2-2CFF52E87FA8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99EF6-B59A-461D-B618-5273C3C29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0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slow" advClick="0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>
            <a:spLocks noChangeArrowheads="1"/>
          </p:cNvSpPr>
          <p:nvPr/>
        </p:nvSpPr>
        <p:spPr bwMode="auto">
          <a:xfrm flipH="1">
            <a:off x="2267744" y="548680"/>
            <a:ext cx="4968552" cy="5201424"/>
          </a:xfrm>
          <a:prstGeom prst="rect">
            <a:avLst/>
          </a:prstGeom>
          <a:solidFill>
            <a:schemeClr val="bg2">
              <a:alpha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Августовская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педагогическая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конференция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МУ «Управление образования КМР»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28 августа 2018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Белоево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406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908720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Список участников ЕГЭ, набравших 225 баллов и более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7472245"/>
              </p:ext>
            </p:extLst>
          </p:nvPr>
        </p:nvGraphicFramePr>
        <p:xfrm>
          <a:off x="395536" y="1988840"/>
          <a:ext cx="8229601" cy="3872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6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42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31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75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79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 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Предмет, балл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Предмет, балл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 по выбору, балл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баллов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Петрова Анастасия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язык,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Математика, 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обществознание, 81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Фирсова Валерия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язык,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 б.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Математика,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Биология,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241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Власова Анастасия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язык,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Математика, 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Биология,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Баранова Ольга</a:t>
                      </a:r>
                      <a:endParaRPr lang="ru-RU" sz="14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язык,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Математика, 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Биология,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б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51667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040688" cy="4032448"/>
          </a:xfrm>
        </p:spPr>
        <p:txBody>
          <a:bodyPr vert="horz" anchor="ctr"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ОГЭ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(основной государственный экзамен по образовательным программам основного общего образования)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0114479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08012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cs typeface="Times New Roman" pitchFamily="18" charset="0"/>
              </a:rPr>
              <a:t/>
            </a:r>
            <a:br>
              <a:rPr lang="ru-RU" sz="4000" b="1" dirty="0" smtClean="0">
                <a:cs typeface="Times New Roman" pitchFamily="18" charset="0"/>
              </a:rPr>
            </a:br>
            <a:r>
              <a:rPr lang="ru-RU" sz="4000" b="1" dirty="0" smtClean="0">
                <a:cs typeface="Times New Roman" pitchFamily="18" charset="0"/>
              </a:rPr>
              <a:t/>
            </a:r>
            <a:br>
              <a:rPr lang="ru-RU" sz="4000" b="1" dirty="0" smtClean="0">
                <a:cs typeface="Times New Roman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Участников ОГЭ –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260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(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прошлом году -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239)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cs typeface="Times New Roman" pitchFamily="18" charset="0"/>
              </a:rPr>
              <a:t/>
            </a:r>
            <a:br>
              <a:rPr lang="ru-RU" sz="4000" b="1" dirty="0"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68313" y="1340768"/>
            <a:ext cx="7467600" cy="532859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Белоевская СОШ - 39   - ППЭ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Кувинская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- 25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Ленинская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-9 –ППЭ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Полвинская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 – 11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 – Юсьвинская - 8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шибская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27 (+6 Егоровская ООШ) -ППЭ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Велвинская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 - 11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Гуринская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- 13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Корчевнинская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9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Егвинская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11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Иньвенская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-33 (+2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Деминская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ООШ) –ППЭ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Самковская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- 20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Пешнигортская – 20 -ППЭ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Сервинская ООШ - 16</a:t>
            </a:r>
          </a:p>
          <a:p>
            <a:pPr marL="0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19588222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4968552"/>
          </a:xfrm>
        </p:spPr>
        <p:txBody>
          <a:bodyPr anchor="t">
            <a:norm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ОГЭ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основной государственный экзамен –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252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ГВЭ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государственный выпускной экзамен-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 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 ОВЗ – МАОУ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«Верх-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Иньвенская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МАОУ «Пешнигортская СОШ»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МАОУ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Корчевнинская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ООШ»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260648"/>
            <a:ext cx="8229600" cy="50405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cs typeface="Times New Roman" pitchFamily="18" charset="0"/>
              </a:rPr>
              <a:t/>
            </a:r>
            <a:br>
              <a:rPr lang="ru-RU" sz="4000" b="1" dirty="0" smtClean="0"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Формат сдачи экзамена: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8612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692696"/>
            <a:ext cx="7543800" cy="4191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ИТОГИ ОГЭ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5867029"/>
              </p:ext>
            </p:extLst>
          </p:nvPr>
        </p:nvGraphicFramePr>
        <p:xfrm>
          <a:off x="395536" y="1484784"/>
          <a:ext cx="8496943" cy="513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14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14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15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14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14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15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84367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36284">
                <a:tc rowSpan="2">
                  <a:txBody>
                    <a:bodyPr/>
                    <a:lstStyle/>
                    <a:p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284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ср.оц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ср.оц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252/8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252/8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0,1 б.)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Математика  </a:t>
                      </a: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252/8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252/8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1,3 б.)</a:t>
                      </a: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Биология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0,2 б.)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0,1 б.)</a:t>
                      </a: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(&lt; на 0,4 б.)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0,4 б.)</a:t>
                      </a: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098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Информатика и ИКТ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0,1 б.)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10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Английский язык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733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357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(&lt; на 1,1 б.)</a:t>
                      </a: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734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Коми-пермяцкий язык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(&lt; на 0,5 б.)</a:t>
                      </a:r>
                    </a:p>
                  </a:txBody>
                  <a:tcPr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71552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47873" y="188640"/>
            <a:ext cx="9191873" cy="204061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3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Выпускники </a:t>
            </a: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9-х классов, получившие по результатам ОГЭ высокие баллы в 2016-2017 уч. г</a:t>
            </a:r>
            <a:r>
              <a:rPr lang="ru-RU" sz="3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30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0800000" flipV="1">
            <a:off x="4595936" y="4026836"/>
            <a:ext cx="3792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020072"/>
              </p:ext>
            </p:extLst>
          </p:nvPr>
        </p:nvGraphicFramePr>
        <p:xfrm>
          <a:off x="203447" y="2492896"/>
          <a:ext cx="8784975" cy="3439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5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8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3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37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744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баллов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 учителя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4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Ваньков Кирилл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Верх-Иньвенская СОШ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(32 б.)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32/100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Боталова О.В.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9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Рочева Виктория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Ёгвинская ООШ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32/100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Кольчурина Г.А.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9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Гуляева Валерия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Корчевнинская ООШ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30/93,7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Лунегова О.В.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Исыпова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Анжела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32/100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4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Чудинова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Екатерина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Белоевская СОШ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(32 б.)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32/100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Плотникова Л.Н.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61758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0751478"/>
              </p:ext>
            </p:extLst>
          </p:nvPr>
        </p:nvGraphicFramePr>
        <p:xfrm>
          <a:off x="115888" y="1268413"/>
          <a:ext cx="9110662" cy="5229225"/>
        </p:xfrm>
        <a:graphic>
          <a:graphicData uri="http://schemas.openxmlformats.org/presentationml/2006/ole">
            <p:oleObj spid="_x0000_s3116" name="Лист" r:id="rId4" imgW="9115363" imgH="5229153" progId="">
              <p:embed/>
            </p:oleObj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6308" y="116632"/>
            <a:ext cx="8676456" cy="954107"/>
          </a:xfrm>
          <a:prstGeom prst="rect">
            <a:avLst/>
          </a:prstGeom>
          <a:noFill/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</a:rPr>
              <a:t>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ОГЭ по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русскому языку (средний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балл)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9644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3052696"/>
              </p:ext>
            </p:extLst>
          </p:nvPr>
        </p:nvGraphicFramePr>
        <p:xfrm>
          <a:off x="80963" y="1268413"/>
          <a:ext cx="8891587" cy="5153025"/>
        </p:xfrm>
        <a:graphic>
          <a:graphicData uri="http://schemas.openxmlformats.org/presentationml/2006/ole">
            <p:oleObj spid="_x0000_s4140" name="Лист" r:id="rId4" imgW="8896441" imgH="5153032" progId="">
              <p:embed/>
            </p:oleObj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5536" y="110804"/>
            <a:ext cx="8748464" cy="954107"/>
          </a:xfrm>
          <a:prstGeom prst="rect">
            <a:avLst/>
          </a:prstGeom>
          <a:noFill/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</a:rPr>
              <a:t>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ОГЭ по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математике (средний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балл)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3590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9841719"/>
              </p:ext>
            </p:extLst>
          </p:nvPr>
        </p:nvGraphicFramePr>
        <p:xfrm>
          <a:off x="467544" y="1556792"/>
          <a:ext cx="8280920" cy="5417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8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959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баллов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 учителя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Мелентьев Максим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Химия (33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33/92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Надымова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Р.Н.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9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Лунегова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Валерия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Егвинская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География (32 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32/100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Кольчурина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Г.А.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Фирсова Светлана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Пешнигортская СОШ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(31 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31/93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Тупицына С.И.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Никитина Ольга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83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Биология (41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41/90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Денисова М.Г.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Габова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Елизавета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 (39б)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39/100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Зубова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Н.В.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Четина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Полина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 (38б)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38/94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Якобчук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Людмила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Полвинская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(31 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31/93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Анферова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Г.В.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Меркулов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Максим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Самковская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(29 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29/92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Четина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Анна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Егоровна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Харин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Денис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(28 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28/90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Петрова Алина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 (39б)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39/100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Сидорова С.М.,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84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Лесников Кирилл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 (39б)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39/100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Бабиков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Андрей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183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 (38б)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38/94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23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Попова Дарья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Ленинская СОШ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 (38б)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38/94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Рачева Т.Ф.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479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Игонина Анна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 (38б)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38/94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7544" y="260648"/>
            <a:ext cx="8724327" cy="1107996"/>
          </a:xfrm>
          <a:prstGeom prst="rect">
            <a:avLst/>
          </a:prstGeom>
          <a:noFill/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Выпускники 9-х классов, получившие по результатам ОГЭ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высокие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баллы в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2017-2018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2497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39552" y="97240"/>
            <a:ext cx="8604448" cy="830997"/>
          </a:xfrm>
          <a:prstGeom prst="rect">
            <a:avLst/>
          </a:prstGeom>
          <a:noFill/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ГИА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выпускников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2017-2018 годах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(обязательные экзамены)</a:t>
            </a:r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56313811"/>
              </p:ext>
            </p:extLst>
          </p:nvPr>
        </p:nvGraphicFramePr>
        <p:xfrm>
          <a:off x="414338" y="1447800"/>
          <a:ext cx="3937000" cy="2139950"/>
        </p:xfrm>
        <a:graphic>
          <a:graphicData uri="http://schemas.openxmlformats.org/presentationml/2006/ole">
            <p:oleObj spid="_x0000_s5290" name="Лист" r:id="rId4" imgW="4619498" imgH="2562210" progId="">
              <p:embed/>
            </p:oleObj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96707389"/>
              </p:ext>
            </p:extLst>
          </p:nvPr>
        </p:nvGraphicFramePr>
        <p:xfrm>
          <a:off x="5030459" y="1556792"/>
          <a:ext cx="3751262" cy="1951037"/>
        </p:xfrm>
        <a:graphic>
          <a:graphicData uri="http://schemas.openxmlformats.org/presentationml/2006/ole">
            <p:oleObj spid="_x0000_s5291" name="Лист" r:id="rId5" imgW="4562541" imgH="3019477" progId="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58927966"/>
              </p:ext>
            </p:extLst>
          </p:nvPr>
        </p:nvGraphicFramePr>
        <p:xfrm>
          <a:off x="414338" y="4149725"/>
          <a:ext cx="3895725" cy="2108200"/>
        </p:xfrm>
        <a:graphic>
          <a:graphicData uri="http://schemas.openxmlformats.org/presentationml/2006/ole">
            <p:oleObj spid="_x0000_s5292" name="Лист" r:id="rId6" imgW="4571989" imgH="2524149" progId="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39431990"/>
              </p:ext>
            </p:extLst>
          </p:nvPr>
        </p:nvGraphicFramePr>
        <p:xfrm>
          <a:off x="4824413" y="4149725"/>
          <a:ext cx="3876675" cy="2151063"/>
        </p:xfrm>
        <a:graphic>
          <a:graphicData uri="http://schemas.openxmlformats.org/presentationml/2006/ole">
            <p:oleObj spid="_x0000_s5293" name="Лист" r:id="rId7" imgW="4571989" imgH="3105046" progId="">
              <p:embed/>
            </p:oleObj>
          </a:graphicData>
        </a:graphic>
      </p:graphicFrame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490661" y="1237244"/>
            <a:ext cx="4105275" cy="19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1600" b="1" dirty="0">
                <a:solidFill>
                  <a:srgbClr val="990033"/>
                </a:solidFill>
                <a:latin typeface="Arial" charset="0"/>
              </a:rPr>
              <a:t>Качество обучения, % </a:t>
            </a:r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524744" y="3789040"/>
            <a:ext cx="4105275" cy="19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1600" b="1" dirty="0">
                <a:solidFill>
                  <a:srgbClr val="990033"/>
                </a:solidFill>
                <a:latin typeface="Arial" charset="0"/>
              </a:rPr>
              <a:t>Качество обучения, </a:t>
            </a:r>
            <a:r>
              <a:rPr lang="ru-RU" sz="1600" b="1" dirty="0" smtClean="0">
                <a:solidFill>
                  <a:srgbClr val="990033"/>
                </a:solidFill>
                <a:latin typeface="Arial" charset="0"/>
              </a:rPr>
              <a:t>(</a:t>
            </a:r>
            <a:r>
              <a:rPr lang="ru-RU" sz="1600" b="1" dirty="0" err="1" smtClean="0">
                <a:solidFill>
                  <a:srgbClr val="990033"/>
                </a:solidFill>
                <a:latin typeface="Arial" charset="0"/>
              </a:rPr>
              <a:t>ср.б</a:t>
            </a:r>
            <a:r>
              <a:rPr lang="ru-RU" sz="1600" b="1" dirty="0" smtClean="0">
                <a:solidFill>
                  <a:srgbClr val="990033"/>
                </a:solidFill>
                <a:latin typeface="Arial" charset="0"/>
              </a:rPr>
              <a:t>.) </a:t>
            </a:r>
            <a:endParaRPr lang="ru-RU" sz="16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5292080" y="1155995"/>
            <a:ext cx="3193107" cy="29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1600" b="1" dirty="0">
                <a:solidFill>
                  <a:srgbClr val="990033"/>
                </a:solidFill>
                <a:latin typeface="Arial" charset="0"/>
              </a:rPr>
              <a:t>Успеваемость, % </a:t>
            </a:r>
            <a:endParaRPr lang="ru-RU" sz="16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5309537" y="3691805"/>
            <a:ext cx="3193107" cy="29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1600" b="1" dirty="0">
                <a:solidFill>
                  <a:srgbClr val="990033"/>
                </a:solidFill>
                <a:latin typeface="Arial" charset="0"/>
              </a:rPr>
              <a:t>Успеваемость, % </a:t>
            </a:r>
            <a:endParaRPr lang="ru-RU" sz="16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5691" y="1048139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5691" y="3652991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1465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 vert="horz" anchor="ctr"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общего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1"/>
            <a:ext cx="8686800" cy="468052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 юридических лиц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СОШ, 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ООШ,</a:t>
            </a:r>
          </a:p>
          <a:p>
            <a:pPr lvl="0"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ОШИ для детей с ОВЗ, 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санаторная школа-интернат, 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Учительских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дома.</a:t>
            </a:r>
          </a:p>
          <a:p>
            <a:pPr lvl="0">
              <a:buFont typeface="Wingdings" panose="05000000000000000000" pitchFamily="2" charset="2"/>
              <a:buChar char="v"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ДЮСШ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v"/>
              <a:defRPr/>
            </a:pP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Кувинский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лагерь,</a:t>
            </a:r>
          </a:p>
          <a:p>
            <a:pPr lvl="0" indent="14288">
              <a:buClr>
                <a:prstClr val="white"/>
              </a:buClr>
              <a:buFont typeface="Wingdings" pitchFamily="2" charset="2"/>
              <a:buChar char="v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кроме этого: 4 филиала – 2 основные школы и 2 начальные школы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филиалы средних школ (с. Верх-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Иньва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с.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Ошиб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  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14288">
              <a:buClr>
                <a:prstClr val="white"/>
              </a:buClr>
              <a:buFont typeface="Wingdings" pitchFamily="2" charset="2"/>
              <a:buChar char="v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31.05.2018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2814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58272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b="1" dirty="0" smtClean="0">
                <a:latin typeface="Arial" charset="0"/>
              </a:rPr>
              <a:t/>
            </a:r>
            <a:br>
              <a:rPr lang="ru-RU" sz="2800" b="1" dirty="0" smtClean="0">
                <a:latin typeface="Arial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ПРОГРАММ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Подпрограмма: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Дополнительное образование в Кудымкарском муниципальном районе 2017/18 учебном году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916832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F0000"/>
                </a:solidFill>
                <a:latin typeface="Arial" charset="0"/>
              </a:rPr>
              <a:t/>
            </a:r>
            <a:br>
              <a:rPr lang="ru-RU" sz="2800" b="1" dirty="0">
                <a:solidFill>
                  <a:srgbClr val="7F0000"/>
                </a:solidFill>
                <a:latin typeface="Arial" charset="0"/>
              </a:rPr>
            </a:b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57224" y="2000240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Главная цель: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для разностороннего развития и самореализации подрастающего поколения Кудымкарского муниципального района.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37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6632"/>
            <a:ext cx="8822587" cy="14549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Учреждением дополнительного образования является,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«Детско-юношеская спортивная школа»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расположенная в с. Верх-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Иньва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8778427"/>
              </p:ext>
            </p:extLst>
          </p:nvPr>
        </p:nvGraphicFramePr>
        <p:xfrm>
          <a:off x="642910" y="2000240"/>
          <a:ext cx="8143932" cy="40286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997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06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78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78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178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71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Отделение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(вид спорта)</a:t>
                      </a: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Кол-во групп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обучающихся</a:t>
                      </a: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Кол-во групп </a:t>
                      </a: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обучающихся</a:t>
                      </a: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2016 - 2017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2016 - 217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2017 - 2018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2017 - 2018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2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Баскетбол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219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18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218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5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Волейбол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89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7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85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Легкая атлетика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7</a:t>
                      </a:r>
                      <a:endParaRPr lang="ru-RU" sz="20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150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11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143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Лыжные гонки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76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6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70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Самбо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6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</a:rPr>
                        <a:t>82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Итого: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534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598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305278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4294967295"/>
          </p:nvPr>
        </p:nvSpPr>
        <p:spPr>
          <a:xfrm>
            <a:off x="714348" y="642918"/>
            <a:ext cx="8229600" cy="22860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Доля охваченных программами дополнительного образования детей в образовательных организациях составила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6221903"/>
              </p:ext>
            </p:extLst>
          </p:nvPr>
        </p:nvGraphicFramePr>
        <p:xfrm>
          <a:off x="1214414" y="2571744"/>
          <a:ext cx="6643734" cy="280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18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1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68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2016-2017 уч.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2017-2018 уч.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8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3200" kern="1200" dirty="0" smtClean="0"/>
                        <a:t> 2332 ч.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3200" dirty="0" smtClean="0"/>
                        <a:t>2140 ч.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8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3200" dirty="0" smtClean="0"/>
                        <a:t>64%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3200" dirty="0" smtClean="0"/>
                        <a:t>59,2%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6858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3200" dirty="0" smtClean="0"/>
                        <a:t> СОП,</a:t>
                      </a:r>
                      <a:r>
                        <a:rPr lang="ru-RU" sz="3200" baseline="0" dirty="0" smtClean="0"/>
                        <a:t> </a:t>
                      </a:r>
                      <a:r>
                        <a:rPr lang="ru-RU" sz="3200" dirty="0" smtClean="0"/>
                        <a:t>Гр.</a:t>
                      </a:r>
                      <a:r>
                        <a:rPr lang="ru-RU" sz="3200" baseline="0" dirty="0" smtClean="0"/>
                        <a:t> </a:t>
                      </a:r>
                      <a:r>
                        <a:rPr lang="ru-RU" sz="3200" dirty="0" smtClean="0"/>
                        <a:t>Риска  – 364 чел. 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3200" dirty="0" smtClean="0"/>
                        <a:t> СОП, Гр. Риска  – 373 чел. 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28732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6033314"/>
              </p:ext>
            </p:extLst>
          </p:nvPr>
        </p:nvGraphicFramePr>
        <p:xfrm>
          <a:off x="395535" y="1700808"/>
          <a:ext cx="7764110" cy="25237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356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8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9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Направление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451" marR="41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Доля детей от общей численности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451" marR="41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Художественное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41,5%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Физкультурно-спортивное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26,2%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Социально-педагогическое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14,7%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Естественно-научное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11,1%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Туристско-краеведческое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4,8%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Техническое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3,7%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214282" y="214290"/>
            <a:ext cx="857256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Занятость обучающихся в кружках, секциях  на базе ОО Кудымкарского района в 2017-2018 учебном году по направлениям деятельности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57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2647370"/>
              </p:ext>
            </p:extLst>
          </p:nvPr>
        </p:nvGraphicFramePr>
        <p:xfrm>
          <a:off x="395536" y="1340768"/>
          <a:ext cx="8034115" cy="53629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43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98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2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9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№ п\п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Общеобразовательная организация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Кол-во </a:t>
                      </a:r>
                      <a:r>
                        <a:rPr lang="ru-RU" sz="1800" dirty="0">
                          <a:effectLst/>
                        </a:rPr>
                        <a:t>выданных сертификатов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Белоевская СОШ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Верх-Иньвенская СОШ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Кувинская СОШ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Гуринская СОШ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Ленинская СОШ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2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Ошибская СОШ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Самковская СОШ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Пешнигортская СОШ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Велвинская ООШ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Верх-Юсьвинская ООШ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Полвинская ООШ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Корчевнинская ООШ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13.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Сервинская ООШ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Ёгвинская ООШ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2711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Всего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142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214282" y="506678"/>
            <a:ext cx="8572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Предоставление услуг дополнительного образования по сертификатам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501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95536" y="404664"/>
            <a:ext cx="8229600" cy="45974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6040" b="4167"/>
          <a:stretch/>
        </p:blipFill>
        <p:spPr bwMode="auto">
          <a:xfrm>
            <a:off x="0" y="0"/>
            <a:ext cx="9144000" cy="605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9654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8072462" y="0"/>
            <a:ext cx="1071538" cy="100010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r="13663"/>
          <a:stretch>
            <a:fillRect/>
          </a:stretch>
        </p:blipFill>
        <p:spPr bwMode="auto">
          <a:xfrm>
            <a:off x="214282" y="500042"/>
            <a:ext cx="4451706" cy="290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6487" r="11319"/>
          <a:stretch>
            <a:fillRect/>
          </a:stretch>
        </p:blipFill>
        <p:spPr bwMode="auto">
          <a:xfrm>
            <a:off x="4857752" y="500042"/>
            <a:ext cx="3929090" cy="286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083" y="3429000"/>
            <a:ext cx="4030168" cy="286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1799" y="-171400"/>
            <a:ext cx="370046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2506737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5879" y="3541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31840" y="3541032"/>
            <a:ext cx="260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МАОУ «Кувинская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9982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86116" y="2000240"/>
            <a:ext cx="4557713" cy="122396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этап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6864" cy="1143000"/>
          </a:xfrm>
        </p:spPr>
        <p:txBody>
          <a:bodyPr vert="horz" anchor="ctr"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Выявление, поддержка, развитие и социализация одаренных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928671"/>
            <a:ext cx="635798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Всероссийская олимпиада школьников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 – 2018 уч. г.</a:t>
            </a:r>
            <a:endParaRPr lang="ru-RU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42910" y="1857290"/>
            <a:ext cx="2577323" cy="1857462"/>
            <a:chOff x="435" y="133"/>
            <a:chExt cx="1195" cy="1667"/>
          </a:xfrm>
        </p:grpSpPr>
        <p:sp>
          <p:nvSpPr>
            <p:cNvPr id="7" name="Oval 2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>
                    <a:alpha val="28000"/>
                  </a:srgbClr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>
                    <a:alpha val="28000"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AutoShape 21"/>
            <p:cNvSpPr>
              <a:spLocks noChangeArrowheads="1"/>
            </p:cNvSpPr>
            <p:nvPr/>
          </p:nvSpPr>
          <p:spPr bwMode="ltGray">
            <a:xfrm>
              <a:off x="435" y="133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28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endParaRPr>
            </a:p>
            <a:p>
              <a:pPr algn="ctr">
                <a:defRPr/>
              </a:pPr>
              <a:r>
                <a:rPr lang="ru-RU" sz="2800" b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</a:rPr>
                <a:t>642 </a:t>
              </a:r>
            </a:p>
            <a:p>
              <a:pPr algn="ctr">
                <a:defRPr/>
              </a:pPr>
              <a:r>
                <a:rPr lang="ru-RU" sz="2800" b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</a:rPr>
                <a:t>обучающихся</a:t>
              </a:r>
              <a:endParaRPr lang="ru-RU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endParaRPr lang="ru-RU" dirty="0"/>
            </a:p>
          </p:txBody>
        </p:sp>
      </p:grpSp>
      <p:sp>
        <p:nvSpPr>
          <p:cNvPr id="10" name="AutoShape 9"/>
          <p:cNvSpPr>
            <a:spLocks noChangeArrowheads="1"/>
          </p:cNvSpPr>
          <p:nvPr/>
        </p:nvSpPr>
        <p:spPr bwMode="gray">
          <a:xfrm>
            <a:off x="3286116" y="2500306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42910" y="3857628"/>
            <a:ext cx="2581277" cy="1714512"/>
            <a:chOff x="471" y="272"/>
            <a:chExt cx="1161" cy="1539"/>
          </a:xfrm>
        </p:grpSpPr>
        <p:sp>
          <p:nvSpPr>
            <p:cNvPr id="17" name="Oval 14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>
                    <a:alpha val="20000"/>
                  </a:srgbClr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>
                    <a:alpha val="20000"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2800" b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5 </a:t>
              </a:r>
            </a:p>
            <a:p>
              <a:pPr algn="ctr">
                <a:defRPr/>
              </a:pPr>
              <a:r>
                <a:rPr lang="ru-RU" sz="2800" b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</a:rPr>
                <a:t>обучающихся</a:t>
              </a:r>
              <a:endParaRPr lang="ru-RU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ru-RU" sz="28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AutoShape 4"/>
          <p:cNvSpPr>
            <a:spLocks noChangeArrowheads="1"/>
          </p:cNvSpPr>
          <p:nvPr/>
        </p:nvSpPr>
        <p:spPr bwMode="gray">
          <a:xfrm>
            <a:off x="3357554" y="4071942"/>
            <a:ext cx="4572000" cy="122396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Краевой очный этап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gray">
          <a:xfrm>
            <a:off x="3357554" y="4572008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4601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«Ученик года -2018»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554162"/>
            <a:ext cx="441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 муниципального этапа и призер Всероссийского этапа конкурса</a:t>
            </a:r>
          </a:p>
          <a:p>
            <a:pPr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Рукавицына Карина, </a:t>
            </a:r>
          </a:p>
          <a:p>
            <a:pPr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«Белоевская СОШ»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Рисунок 2" descr="https://pp.userapi.com/c633520/v633520537/37d4f/tnlXfzk2RnA.jpg"/>
          <p:cNvPicPr>
            <a:picLocks noChangeAspect="1" noChangeArrowheads="1"/>
          </p:cNvPicPr>
          <p:nvPr/>
        </p:nvPicPr>
        <p:blipFill>
          <a:blip r:embed="rId2"/>
          <a:srcRect l="34270" t="53754" r="42625" b="2640"/>
          <a:stretch>
            <a:fillRect/>
          </a:stretch>
        </p:blipFill>
        <p:spPr bwMode="auto">
          <a:xfrm>
            <a:off x="1071538" y="1571612"/>
            <a:ext cx="3397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47873" y="120"/>
            <a:ext cx="9191873" cy="101566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endParaRPr lang="ru-RU" sz="3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3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Конкурс «Гордость Пермского края»</a:t>
            </a:r>
            <a:endParaRPr lang="ru-RU" sz="30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428736"/>
          <a:ext cx="8429685" cy="4292614"/>
        </p:xfrm>
        <a:graphic>
          <a:graphicData uri="http://schemas.openxmlformats.org/drawingml/2006/table">
            <a:tbl>
              <a:tblPr/>
              <a:tblGrid>
                <a:gridCol w="677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5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50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19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4379">
                <a:tc>
                  <a:txBody>
                    <a:bodyPr/>
                    <a:lstStyle/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</a:br>
                      <a:r>
                        <a:rPr lang="ru-RU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ФИО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Наименование ОО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балл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2745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Гусельников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Владислав Викторович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«Ошибская средняя общеобразовательная школа»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98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2745"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Баранова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Ольга Ивановна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2400" spc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«Ошибская средняя общеобразовательная школа»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205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2745"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Фатыхов</a:t>
                      </a: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Эдуард </a:t>
                      </a:r>
                      <a:r>
                        <a:rPr lang="ru-RU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Марсович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2400" spc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«Белоевская средняя общеобразовательная школа»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indent="4572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93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15000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040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2018-2019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Начальное общее образование: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- 1355 (333 чел. – первоклассников)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Основное общее образование: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- 1330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(220 чел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выпускников)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Среднее общее образование: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130 человека (59 чел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–выпускников)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Всего: 2815 чел.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94507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714356"/>
          <a:ext cx="8858312" cy="587323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227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0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774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72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6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Секции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Ф.И.О. участника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ОУ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587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«Краеведение»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группа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Мутовкина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Наталья, 9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«Егоровская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ОШ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Кольчурина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Дарья, 10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«Ошибская СОШ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Казаринова Наталья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7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АОУ «Верх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– Юсьвинская О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ОШ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Кудымов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Тимофей,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«Пешнигортская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43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«Краеведение»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60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Балаева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Эльвира, 9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«Верх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– Юсьвинская О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ОШ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Щукина Светлана,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«Кувинская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Чугаева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Виктория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«Кувинская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643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«Иностранный язык»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Ковыляева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Мария, 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</a:t>
                      </a:r>
                      <a:r>
                        <a:rPr lang="en-US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Верх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– Иньвенская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Мельникова Наталья, 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«Самковская СОШ»</a:t>
                      </a:r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4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Головина </a:t>
                      </a: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Виолетта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10класс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«Самковская СОШ»</a:t>
                      </a:r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6432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«Медицина, биология, психология»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Лунегова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Виктория, 11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«Егвинская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ООШ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Караваев Василий, 6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МАОУ «Полвинская ООШ»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Исыпова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Александра, 5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«Корчевнинская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Зотева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Диана, 6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«Пешнигортская СОШ»</a:t>
                      </a:r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Бразгина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Арина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«Егоровская О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ОШ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6432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«Юный исследователь» начальные классы </a:t>
                      </a:r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группа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Ермаков Максим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 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«Кувинская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Щукина Анна,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«Кувинская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Радостева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Анастасия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«Егвинская ООШ»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2336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Плотникова Дарья, 4 </a:t>
                      </a:r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«Белоевская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2643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«Юный исследователь» начальные классы </a:t>
                      </a:r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2 группа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Надымов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Владислав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«Гуринская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Бушуев Дмитрий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«Самковская СОШ»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26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омилин Матвей,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МАОУ «Пешнигортская СОШ»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063" marR="160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857224" y="0"/>
            <a:ext cx="6858016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39561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Результаты победителей и призёров муниципального  конкурса учебно-исследовательских работ.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6143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857388"/>
          </a:xfrm>
        </p:spPr>
        <p:txBody>
          <a:bodyPr>
            <a:normAutofit fontScale="90000"/>
          </a:bodyPr>
          <a:lstStyle/>
          <a:p>
            <a:pPr lvl="0" algn="ctr" eaLnBrk="1" hangingPunct="1">
              <a:tabLst>
                <a:tab pos="1060450" algn="l"/>
              </a:tabLs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itchFamily="34" charset="0"/>
              </a:rPr>
            </a:br>
            <a:endParaRPr lang="ru-RU" dirty="0"/>
          </a:p>
        </p:txBody>
      </p:sp>
      <p:sp>
        <p:nvSpPr>
          <p:cNvPr id="222209" name="Rectangle 1"/>
          <p:cNvSpPr>
            <a:spLocks noChangeArrowheads="1"/>
          </p:cNvSpPr>
          <p:nvPr/>
        </p:nvSpPr>
        <p:spPr bwMode="auto">
          <a:xfrm>
            <a:off x="357158" y="-357214"/>
            <a:ext cx="85011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призеры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краевого конкурса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учебно исследовательских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Муравьишка»  для обучающихся 1-6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классов (март, 2017)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-1" y="690446"/>
          <a:ext cx="9144000" cy="5883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2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58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58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7160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03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1 - 2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3 - 4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5 - 6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Егвинская 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ОШ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диплом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Кольчурина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Л.Ю.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Четин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И.Д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Самковская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диплом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Колупаева В.В.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Кувинская СОШ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грамота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Тебенькова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М.В.</a:t>
                      </a: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Санникова Е.В.</a:t>
                      </a:r>
                    </a:p>
                    <a:p>
                      <a:pPr algn="ctr"/>
                      <a:endParaRPr lang="ru-RU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Отинова Т.А.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Истомина Т.М.</a:t>
                      </a:r>
                    </a:p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Тотьмянина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Щукина Н.А.</a:t>
                      </a:r>
                    </a:p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Тотьмянина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Егоровская ООШ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Батина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Т.Н.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Егоровская ООШ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Нешатаева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О.Н.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Пешнигортская СОШ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Денисова М.Г.</a:t>
                      </a:r>
                    </a:p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Хозяшева Т.А.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1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Полвинская</a:t>
                      </a:r>
                      <a:r>
                        <a:rPr lang="ru-R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ООШ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Новикова М.И.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6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Гуринская СОШ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грамота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Гусельникова</a:t>
                      </a: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А.Н.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Нечаева М.И.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6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Ленинская  санаторная школа - интернат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диплом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Сторожева С.В.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Итого: 20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призеров и победителей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9802687"/>
      </p:ext>
    </p:extLst>
  </p:cSld>
  <p:clrMapOvr>
    <a:masterClrMapping/>
  </p:clrMapOvr>
  <p:transition spd="slow" advClick="0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XXXIII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краевой конкурс исследовательских работ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29"/>
          <a:stretch>
            <a:fillRect/>
          </a:stretch>
        </p:blipFill>
        <p:spPr bwMode="auto">
          <a:xfrm>
            <a:off x="4929190" y="1142984"/>
            <a:ext cx="3521248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r="3879"/>
          <a:stretch>
            <a:fillRect/>
          </a:stretch>
        </p:blipFill>
        <p:spPr bwMode="auto">
          <a:xfrm>
            <a:off x="1000100" y="1142984"/>
            <a:ext cx="3500462" cy="500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воспитание в школах </a:t>
            </a:r>
            <a:b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Кудымкарского муниципального района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:\DCIM\108PHOTO\SAM_155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43" y="1556792"/>
            <a:ext cx="3041730" cy="222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DCIM\108PHOTO\SAM_16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443" y="1484784"/>
            <a:ext cx="3402260" cy="273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312368" cy="279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3443" y="3941669"/>
            <a:ext cx="3875114" cy="277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15403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000" b="1" kern="1800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  <a:cs typeface="Times New Roman"/>
              </a:rPr>
              <a:t>Второй муниципальный фестиваль-форум кадетских классов «Виват, кадеты!», посвящённый году Гражданской обороны России.</a:t>
            </a:r>
            <a:r>
              <a:rPr lang="ru-RU" sz="2000" dirty="0">
                <a:solidFill>
                  <a:schemeClr val="tx2"/>
                </a:solidFill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chemeClr val="tx2"/>
                </a:solidFill>
                <a:ea typeface="Times New Roman"/>
                <a:cs typeface="Times New Roman"/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572" y="1268760"/>
            <a:ext cx="4032449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65712"/>
            <a:ext cx="389086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155" y="4226012"/>
            <a:ext cx="4095147" cy="27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90501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Кадетские классы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44756924"/>
              </p:ext>
            </p:extLst>
          </p:nvPr>
        </p:nvGraphicFramePr>
        <p:xfrm>
          <a:off x="323528" y="1124746"/>
          <a:ext cx="8640961" cy="51845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8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78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27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17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897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 образовательной организации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классов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09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МАОУ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Белоевская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МЧС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609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МАОУ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МЧС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4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МВД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283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МАОУ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«Верх-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Иньвенская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МВД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566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МАОУ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Пешнигортская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МЧС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852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МАОУ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Самковская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СОШ»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МЧС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852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МАОУ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Ёгвинская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ООШ»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МВД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7566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 МЧС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МВД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153804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1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Мастер-классы от служб </a:t>
            </a:r>
            <a:br>
              <a:rPr lang="ru-RU" dirty="0" smtClean="0"/>
            </a:br>
            <a:r>
              <a:rPr lang="ru-RU" dirty="0" smtClean="0"/>
              <a:t>МВД и МЧС</a:t>
            </a:r>
            <a:endParaRPr lang="ru-RU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450" y="1044582"/>
            <a:ext cx="3834683" cy="255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057" y="4197782"/>
            <a:ext cx="3984551" cy="26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603" y="4247501"/>
            <a:ext cx="3835298" cy="255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67240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84446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«Визитка»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903008" cy="260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053375" cy="270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5" y="4077072"/>
            <a:ext cx="41149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57947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55" y="32859"/>
            <a:ext cx="6589199" cy="1280890"/>
          </a:xfrm>
        </p:spPr>
        <p:txBody>
          <a:bodyPr/>
          <a:lstStyle/>
          <a:p>
            <a:pPr algn="ctr"/>
            <a:r>
              <a:rPr lang="ru-RU" dirty="0" smtClean="0"/>
              <a:t>Кадетский бал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0206"/>
            <a:ext cx="4267002" cy="284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0844" y="836712"/>
            <a:ext cx="3987068" cy="26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10" y="3702629"/>
            <a:ext cx="4032448" cy="300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0844" y="3702629"/>
            <a:ext cx="3987068" cy="289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85341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85083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Спортивно-спасательная эстафета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267002" cy="284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5581" y="908720"/>
            <a:ext cx="4095148" cy="27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4203227" cy="28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9752" y="3861048"/>
            <a:ext cx="3046805" cy="280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004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5" y="332656"/>
            <a:ext cx="9121425" cy="664840"/>
          </a:xfrm>
        </p:spPr>
        <p:txBody>
          <a:bodyPr vert="horz" anchor="ctr">
            <a:normAutofit/>
          </a:bodyPr>
          <a:lstStyle/>
          <a:p>
            <a:pPr algn="ctr"/>
            <a:r>
              <a:rPr lang="ru-RU" sz="3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46" y="1052736"/>
            <a:ext cx="9144000" cy="230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Всего работников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971+доу чел.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руководящих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работников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78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педагогических работников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550+доу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чел. (педагоги доп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образования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психологи, логопеды, соц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педагоги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воспитатели, педагоги доп. образования и т.д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3579959"/>
            <a:ext cx="475252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439837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1358"/>
            <a:ext cx="6589199" cy="1280890"/>
          </a:xfrm>
        </p:spPr>
        <p:txBody>
          <a:bodyPr/>
          <a:lstStyle/>
          <a:p>
            <a:pPr algn="ctr"/>
            <a:r>
              <a:rPr lang="ru-RU" dirty="0" smtClean="0"/>
              <a:t>Закрытие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4203227" cy="28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05767"/>
            <a:ext cx="3660127" cy="287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942"/>
            <a:ext cx="4332476" cy="255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110" y="3984444"/>
            <a:ext cx="4018017" cy="267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660231" y="5445224"/>
            <a:ext cx="2075951" cy="100811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42664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87624" y="537314"/>
            <a:ext cx="7200800" cy="193899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этнокультурной среды в образовательных организациях </a:t>
            </a:r>
            <a:r>
              <a:rPr lang="ru-RU" sz="3000" b="1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Кудымкарского</a:t>
            </a: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муниципального района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0689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2772" y="5172"/>
            <a:ext cx="9121227" cy="1047563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algn="ctr">
              <a:spcBef>
                <a:spcPct val="0"/>
              </a:spcBef>
              <a:buNone/>
              <a:defRPr kumimoji="0" sz="3000" b="1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Изучение коми-пермяцкого языка в общеобразовательных организациях, как предмета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399" t="15111" r="24605" b="16891"/>
          <a:stretch>
            <a:fillRect/>
          </a:stretch>
        </p:blipFill>
        <p:spPr bwMode="auto">
          <a:xfrm>
            <a:off x="3428992" y="2143116"/>
            <a:ext cx="1857388" cy="26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214554"/>
            <a:ext cx="2000264" cy="27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412354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Создание условий для сохранения и развития коми - пермяцкого языка, формирование бережного отношения к языковым традициям, воспитание сознательного отношения к языку как к национально-культурной ценности.</a:t>
            </a:r>
          </a:p>
          <a:p>
            <a:endParaRPr lang="ru-RU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57356" y="1214422"/>
            <a:ext cx="4888214" cy="584775"/>
          </a:xfrm>
          <a:prstGeom prst="rect">
            <a:avLst/>
          </a:prstGeom>
          <a:noFill/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РЕАЛИЗАЦИЯ</a:t>
            </a:r>
            <a:r>
              <a:rPr lang="ru-RU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ПРОГРАММ</a:t>
            </a:r>
            <a:endParaRPr lang="ru-RU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7224" y="2000240"/>
            <a:ext cx="735811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Подпрограмма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«Развитие этнокультурной среды  в образовательных организациях Кудымкарского муниципального района»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1000108"/>
            <a:ext cx="627051" cy="785818"/>
          </a:xfrm>
          <a:prstGeom prst="rect">
            <a:avLst/>
          </a:prstGeom>
          <a:noFill/>
        </p:spPr>
      </p:pic>
      <p:pic>
        <p:nvPicPr>
          <p:cNvPr id="1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2357430"/>
            <a:ext cx="627051" cy="785818"/>
          </a:xfrm>
          <a:prstGeom prst="rect">
            <a:avLst/>
          </a:prstGeom>
          <a:noFill/>
        </p:spPr>
      </p:pic>
      <p:pic>
        <p:nvPicPr>
          <p:cNvPr id="1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4929198"/>
            <a:ext cx="627051" cy="785818"/>
          </a:xfrm>
          <a:prstGeom prst="rect">
            <a:avLst/>
          </a:prstGeom>
          <a:noFill/>
        </p:spPr>
      </p:pic>
      <p:pic>
        <p:nvPicPr>
          <p:cNvPr id="1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1714488"/>
            <a:ext cx="627051" cy="785818"/>
          </a:xfrm>
          <a:prstGeom prst="rect">
            <a:avLst/>
          </a:prstGeom>
          <a:noFill/>
        </p:spPr>
      </p:pic>
      <p:pic>
        <p:nvPicPr>
          <p:cNvPr id="1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3000372"/>
            <a:ext cx="627051" cy="785818"/>
          </a:xfrm>
          <a:prstGeom prst="rect">
            <a:avLst/>
          </a:prstGeom>
          <a:noFill/>
        </p:spPr>
      </p:pic>
      <p:pic>
        <p:nvPicPr>
          <p:cNvPr id="1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3643314"/>
            <a:ext cx="627051" cy="785818"/>
          </a:xfrm>
          <a:prstGeom prst="rect">
            <a:avLst/>
          </a:prstGeom>
          <a:noFill/>
        </p:spPr>
      </p:pic>
      <p:pic>
        <p:nvPicPr>
          <p:cNvPr id="1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4286256"/>
            <a:ext cx="627051" cy="785818"/>
          </a:xfrm>
          <a:prstGeom prst="rect">
            <a:avLst/>
          </a:prstGeom>
          <a:noFill/>
        </p:spPr>
      </p:pic>
      <p:pic>
        <p:nvPicPr>
          <p:cNvPr id="1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6072182"/>
            <a:ext cx="627051" cy="785818"/>
          </a:xfrm>
          <a:prstGeom prst="rect">
            <a:avLst/>
          </a:prstGeom>
          <a:noFill/>
        </p:spPr>
      </p:pic>
      <p:pic>
        <p:nvPicPr>
          <p:cNvPr id="1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5572140"/>
            <a:ext cx="627051" cy="785818"/>
          </a:xfrm>
          <a:prstGeom prst="rect">
            <a:avLst/>
          </a:prstGeom>
          <a:noFill/>
        </p:spPr>
      </p:pic>
      <p:pic>
        <p:nvPicPr>
          <p:cNvPr id="1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857232"/>
            <a:ext cx="627051" cy="785818"/>
          </a:xfrm>
          <a:prstGeom prst="rect">
            <a:avLst/>
          </a:prstGeom>
          <a:noFill/>
        </p:spPr>
      </p:pic>
      <p:pic>
        <p:nvPicPr>
          <p:cNvPr id="2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1571612"/>
            <a:ext cx="627051" cy="785818"/>
          </a:xfrm>
          <a:prstGeom prst="rect">
            <a:avLst/>
          </a:prstGeom>
          <a:noFill/>
        </p:spPr>
      </p:pic>
      <p:pic>
        <p:nvPicPr>
          <p:cNvPr id="2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4357694"/>
            <a:ext cx="627051" cy="785818"/>
          </a:xfrm>
          <a:prstGeom prst="rect">
            <a:avLst/>
          </a:prstGeom>
          <a:noFill/>
        </p:spPr>
      </p:pic>
      <p:pic>
        <p:nvPicPr>
          <p:cNvPr id="2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2285992"/>
            <a:ext cx="627051" cy="785818"/>
          </a:xfrm>
          <a:prstGeom prst="rect">
            <a:avLst/>
          </a:prstGeom>
          <a:noFill/>
        </p:spPr>
      </p:pic>
      <p:pic>
        <p:nvPicPr>
          <p:cNvPr id="2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6072182"/>
            <a:ext cx="627051" cy="785818"/>
          </a:xfrm>
          <a:prstGeom prst="rect">
            <a:avLst/>
          </a:prstGeom>
          <a:noFill/>
        </p:spPr>
      </p:pic>
      <p:pic>
        <p:nvPicPr>
          <p:cNvPr id="2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2928934"/>
            <a:ext cx="627051" cy="785818"/>
          </a:xfrm>
          <a:prstGeom prst="rect">
            <a:avLst/>
          </a:prstGeom>
          <a:noFill/>
        </p:spPr>
      </p:pic>
      <p:pic>
        <p:nvPicPr>
          <p:cNvPr id="2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5643578"/>
            <a:ext cx="627051" cy="785818"/>
          </a:xfrm>
          <a:prstGeom prst="rect">
            <a:avLst/>
          </a:prstGeom>
          <a:noFill/>
        </p:spPr>
      </p:pic>
      <p:pic>
        <p:nvPicPr>
          <p:cNvPr id="2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5000636"/>
            <a:ext cx="627051" cy="785818"/>
          </a:xfrm>
          <a:prstGeom prst="rect">
            <a:avLst/>
          </a:prstGeom>
          <a:noFill/>
        </p:spPr>
      </p:pic>
      <p:pic>
        <p:nvPicPr>
          <p:cNvPr id="3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3643314"/>
            <a:ext cx="627051" cy="785818"/>
          </a:xfrm>
          <a:prstGeom prst="rect">
            <a:avLst/>
          </a:prstGeom>
          <a:noFill/>
        </p:spPr>
      </p:pic>
      <p:pic>
        <p:nvPicPr>
          <p:cNvPr id="2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642918"/>
            <a:ext cx="627051" cy="785818"/>
          </a:xfrm>
          <a:prstGeom prst="rect">
            <a:avLst/>
          </a:prstGeom>
          <a:noFill/>
        </p:spPr>
      </p:pic>
      <p:pic>
        <p:nvPicPr>
          <p:cNvPr id="3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0"/>
            <a:ext cx="627051" cy="785818"/>
          </a:xfrm>
          <a:prstGeom prst="rect">
            <a:avLst/>
          </a:prstGeom>
          <a:noFill/>
        </p:spPr>
      </p:pic>
      <p:pic>
        <p:nvPicPr>
          <p:cNvPr id="3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285728"/>
            <a:ext cx="627051" cy="785818"/>
          </a:xfrm>
          <a:prstGeom prst="rect">
            <a:avLst/>
          </a:prstGeom>
          <a:noFill/>
        </p:spPr>
      </p:pic>
      <p:pic>
        <p:nvPicPr>
          <p:cNvPr id="3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0"/>
            <a:ext cx="627051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60689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6072182"/>
            <a:ext cx="627051" cy="785818"/>
          </a:xfrm>
          <a:prstGeom prst="rect">
            <a:avLst/>
          </a:prstGeom>
          <a:noFill/>
        </p:spPr>
      </p:pic>
      <p:pic>
        <p:nvPicPr>
          <p:cNvPr id="3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5786454"/>
            <a:ext cx="627051" cy="785818"/>
          </a:xfrm>
          <a:prstGeom prst="rect">
            <a:avLst/>
          </a:prstGeom>
          <a:noFill/>
        </p:spPr>
      </p:pic>
      <p:pic>
        <p:nvPicPr>
          <p:cNvPr id="3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0"/>
            <a:ext cx="627051" cy="785818"/>
          </a:xfrm>
          <a:prstGeom prst="rect">
            <a:avLst/>
          </a:prstGeom>
          <a:noFill/>
        </p:spPr>
      </p:pic>
      <p:pic>
        <p:nvPicPr>
          <p:cNvPr id="3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5715016"/>
            <a:ext cx="627051" cy="785818"/>
          </a:xfrm>
          <a:prstGeom prst="rect">
            <a:avLst/>
          </a:prstGeom>
          <a:noFill/>
        </p:spPr>
      </p:pic>
      <p:sp>
        <p:nvSpPr>
          <p:cNvPr id="6" name="Содержимое 8"/>
          <p:cNvSpPr txBox="1">
            <a:spLocks/>
          </p:cNvSpPr>
          <p:nvPr/>
        </p:nvSpPr>
        <p:spPr bwMode="auto">
          <a:xfrm>
            <a:off x="714348" y="2285968"/>
            <a:ext cx="807249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320" marR="0" lvl="0" indent="-274320" algn="just" defTabSz="914400" rtl="0" eaLnBrk="0" fontAlgn="auto" latin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b="7145"/>
          <a:stretch>
            <a:fillRect/>
          </a:stretch>
        </p:blipFill>
        <p:spPr bwMode="auto">
          <a:xfrm>
            <a:off x="0" y="3643314"/>
            <a:ext cx="627051" cy="928694"/>
          </a:xfrm>
          <a:prstGeom prst="rect">
            <a:avLst/>
          </a:prstGeom>
          <a:noFill/>
        </p:spPr>
      </p:pic>
      <p:pic>
        <p:nvPicPr>
          <p:cNvPr id="1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6072182"/>
            <a:ext cx="627051" cy="785818"/>
          </a:xfrm>
          <a:prstGeom prst="rect">
            <a:avLst/>
          </a:prstGeom>
          <a:noFill/>
        </p:spPr>
      </p:pic>
      <p:pic>
        <p:nvPicPr>
          <p:cNvPr id="1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/>
          <a:stretch>
            <a:fillRect/>
          </a:stretch>
        </p:blipFill>
        <p:spPr bwMode="auto">
          <a:xfrm>
            <a:off x="0" y="4429132"/>
            <a:ext cx="627051" cy="928718"/>
          </a:xfrm>
          <a:prstGeom prst="rect">
            <a:avLst/>
          </a:prstGeom>
          <a:noFill/>
        </p:spPr>
      </p:pic>
      <p:pic>
        <p:nvPicPr>
          <p:cNvPr id="2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5072074"/>
            <a:ext cx="627051" cy="785818"/>
          </a:xfrm>
          <a:prstGeom prst="rect">
            <a:avLst/>
          </a:prstGeom>
          <a:noFill/>
        </p:spPr>
      </p:pic>
      <p:pic>
        <p:nvPicPr>
          <p:cNvPr id="2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1142984"/>
            <a:ext cx="627051" cy="785818"/>
          </a:xfrm>
          <a:prstGeom prst="rect">
            <a:avLst/>
          </a:prstGeom>
          <a:noFill/>
        </p:spPr>
      </p:pic>
      <p:pic>
        <p:nvPicPr>
          <p:cNvPr id="2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714356"/>
            <a:ext cx="627051" cy="785818"/>
          </a:xfrm>
          <a:prstGeom prst="rect">
            <a:avLst/>
          </a:prstGeom>
          <a:noFill/>
        </p:spPr>
      </p:pic>
      <p:pic>
        <p:nvPicPr>
          <p:cNvPr id="2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1785926"/>
            <a:ext cx="627051" cy="785818"/>
          </a:xfrm>
          <a:prstGeom prst="rect">
            <a:avLst/>
          </a:prstGeom>
          <a:noFill/>
        </p:spPr>
      </p:pic>
      <p:pic>
        <p:nvPicPr>
          <p:cNvPr id="2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2428868"/>
            <a:ext cx="627051" cy="785818"/>
          </a:xfrm>
          <a:prstGeom prst="rect">
            <a:avLst/>
          </a:prstGeom>
          <a:noFill/>
        </p:spPr>
      </p:pic>
      <p:pic>
        <p:nvPicPr>
          <p:cNvPr id="2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3071810"/>
            <a:ext cx="627051" cy="785818"/>
          </a:xfrm>
          <a:prstGeom prst="rect">
            <a:avLst/>
          </a:prstGeom>
          <a:noFill/>
        </p:spPr>
      </p:pic>
      <p:pic>
        <p:nvPicPr>
          <p:cNvPr id="2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1928802"/>
            <a:ext cx="627051" cy="785818"/>
          </a:xfrm>
          <a:prstGeom prst="rect">
            <a:avLst/>
          </a:prstGeom>
          <a:noFill/>
        </p:spPr>
      </p:pic>
      <p:pic>
        <p:nvPicPr>
          <p:cNvPr id="2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2571744"/>
            <a:ext cx="627051" cy="785818"/>
          </a:xfrm>
          <a:prstGeom prst="rect">
            <a:avLst/>
          </a:prstGeom>
          <a:noFill/>
        </p:spPr>
      </p:pic>
      <p:pic>
        <p:nvPicPr>
          <p:cNvPr id="3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5143512"/>
            <a:ext cx="627051" cy="785818"/>
          </a:xfrm>
          <a:prstGeom prst="rect">
            <a:avLst/>
          </a:prstGeom>
          <a:noFill/>
        </p:spPr>
      </p:pic>
      <p:pic>
        <p:nvPicPr>
          <p:cNvPr id="3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3214686"/>
            <a:ext cx="627051" cy="785818"/>
          </a:xfrm>
          <a:prstGeom prst="rect">
            <a:avLst/>
          </a:prstGeom>
          <a:noFill/>
        </p:spPr>
      </p:pic>
      <p:pic>
        <p:nvPicPr>
          <p:cNvPr id="3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4500570"/>
            <a:ext cx="627051" cy="785818"/>
          </a:xfrm>
          <a:prstGeom prst="rect">
            <a:avLst/>
          </a:prstGeom>
          <a:noFill/>
        </p:spPr>
      </p:pic>
      <p:pic>
        <p:nvPicPr>
          <p:cNvPr id="3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3857628"/>
            <a:ext cx="627051" cy="785818"/>
          </a:xfrm>
          <a:prstGeom prst="rect">
            <a:avLst/>
          </a:prstGeom>
          <a:noFill/>
        </p:spPr>
      </p:pic>
      <p:pic>
        <p:nvPicPr>
          <p:cNvPr id="3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642918"/>
            <a:ext cx="627051" cy="785818"/>
          </a:xfrm>
          <a:prstGeom prst="rect">
            <a:avLst/>
          </a:prstGeom>
          <a:noFill/>
        </p:spPr>
      </p:pic>
      <p:pic>
        <p:nvPicPr>
          <p:cNvPr id="3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0"/>
            <a:ext cx="627051" cy="785818"/>
          </a:xfrm>
          <a:prstGeom prst="rect">
            <a:avLst/>
          </a:prstGeom>
          <a:noFill/>
        </p:spPr>
      </p:pic>
      <p:pic>
        <p:nvPicPr>
          <p:cNvPr id="3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1285860"/>
            <a:ext cx="627051" cy="785818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500034" y="0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муниципального конкурса учебно – исследовательских работ по сохранению, изучению и развитию коми – пермяцкого языка и культуры </a:t>
            </a:r>
            <a:endParaRPr lang="ru-RU" sz="2400" dirty="0"/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7465560"/>
              </p:ext>
            </p:extLst>
          </p:nvPr>
        </p:nvGraphicFramePr>
        <p:xfrm>
          <a:off x="1214414" y="1285860"/>
          <a:ext cx="7000924" cy="210312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8554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5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6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ОО </a:t>
                      </a:r>
                      <a:r>
                        <a:rPr lang="ru-RU" sz="2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         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1" marR="5627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Этнография и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     фольклор </a:t>
                      </a:r>
                      <a:endParaRPr lang="ru-RU" sz="240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271" marR="56271" marT="0" marB="0">
                    <a:lnL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Самковская </a:t>
                      </a: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СОШ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1" marR="5627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м. - 1</a:t>
                      </a:r>
                    </a:p>
                  </a:txBody>
                  <a:tcPr marL="56271" marR="56271" marT="0" marB="0">
                    <a:lnL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Кувинская СОШ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1" marR="5627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II  </a:t>
                      </a: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м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. - 1</a:t>
                      </a:r>
                    </a:p>
                  </a:txBody>
                  <a:tcPr marL="56271" marR="56271" marT="0" marB="0">
                    <a:lnL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12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Егоровская ООШ 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71" marR="5627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III 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м. - 1</a:t>
                      </a:r>
                    </a:p>
                  </a:txBody>
                  <a:tcPr marL="56271" marR="56271" marT="0" marB="0">
                    <a:lnL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 t="12879" r="22986"/>
          <a:stretch>
            <a:fillRect/>
          </a:stretch>
        </p:blipFill>
        <p:spPr bwMode="auto">
          <a:xfrm>
            <a:off x="2643174" y="3547814"/>
            <a:ext cx="4649111" cy="3083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1648449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2500330"/>
          </a:xfrm>
        </p:spPr>
        <p:txBody>
          <a:bodyPr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Победители и призеры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краевого конкурса рефератов среди обучающихся образовательных организаций по краеведению и этнографии </a:t>
            </a:r>
            <a:b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 Пермский край», 2017 г.</a:t>
            </a:r>
            <a:endParaRPr lang="ru-RU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1" y="2857496"/>
          <a:ext cx="8715436" cy="257176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17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29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9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97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228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28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777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ФИО</a:t>
                      </a:r>
                    </a:p>
                    <a:p>
                      <a:pPr algn="ctr"/>
                      <a:r>
                        <a:rPr lang="ru-RU" sz="2400" dirty="0" smtClean="0"/>
                        <a:t>участника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Класс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Направление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ФИО учителя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 smtClean="0"/>
                        <a:t>Результат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39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Петрова Ирина</a:t>
                      </a:r>
                    </a:p>
                    <a:p>
                      <a:pPr algn="ctr"/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МАОУ </a:t>
                      </a: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"Самковская СОШ"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Этнография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Четина</a:t>
                      </a: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Галина Ивановна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Диплом</a:t>
                      </a:r>
                    </a:p>
                    <a:p>
                      <a:pPr algn="ctr"/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9299292"/>
      </p:ext>
    </p:extLst>
  </p:cSld>
  <p:clrMapOvr>
    <a:masterClrMapping/>
  </p:clrMapOvr>
  <p:transition spd="slow" advClick="0"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9592" y="54889"/>
            <a:ext cx="7429552" cy="1141863"/>
          </a:xfrm>
          <a:prstGeom prst="rect">
            <a:avLst/>
          </a:prstGeom>
          <a:ln w="12700" cap="rnd" cmpd="sng" algn="ctr">
            <a:noFill/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Фестиваль «Сервинские зори» детских коллективов образовательных организаций с этнокультурным компонентом  содержания образования, август 2017 года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0"/>
            <a:ext cx="627051" cy="785818"/>
          </a:xfrm>
          <a:prstGeom prst="rect">
            <a:avLst/>
          </a:prstGeom>
          <a:noFill/>
        </p:spPr>
      </p:pic>
      <p:pic>
        <p:nvPicPr>
          <p:cNvPr id="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17171" y="4037807"/>
            <a:ext cx="627051" cy="785818"/>
          </a:xfrm>
          <a:prstGeom prst="rect">
            <a:avLst/>
          </a:prstGeom>
          <a:noFill/>
        </p:spPr>
      </p:pic>
      <p:pic>
        <p:nvPicPr>
          <p:cNvPr id="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17171" y="3341609"/>
            <a:ext cx="627051" cy="785818"/>
          </a:xfrm>
          <a:prstGeom prst="rect">
            <a:avLst/>
          </a:prstGeom>
          <a:noFill/>
        </p:spPr>
      </p:pic>
      <p:pic>
        <p:nvPicPr>
          <p:cNvPr id="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-1" y="2636912"/>
            <a:ext cx="627051" cy="785818"/>
          </a:xfrm>
          <a:prstGeom prst="rect">
            <a:avLst/>
          </a:prstGeom>
          <a:noFill/>
        </p:spPr>
      </p:pic>
      <p:pic>
        <p:nvPicPr>
          <p:cNvPr id="1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1988840"/>
            <a:ext cx="627051" cy="785818"/>
          </a:xfrm>
          <a:prstGeom prst="rect">
            <a:avLst/>
          </a:prstGeom>
          <a:noFill/>
        </p:spPr>
      </p:pic>
      <p:pic>
        <p:nvPicPr>
          <p:cNvPr id="1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1355700"/>
            <a:ext cx="627051" cy="785818"/>
          </a:xfrm>
          <a:prstGeom prst="rect">
            <a:avLst/>
          </a:prstGeom>
          <a:noFill/>
        </p:spPr>
      </p:pic>
      <p:pic>
        <p:nvPicPr>
          <p:cNvPr id="1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639247"/>
            <a:ext cx="627051" cy="785818"/>
          </a:xfrm>
          <a:prstGeom prst="rect">
            <a:avLst/>
          </a:prstGeom>
          <a:noFill/>
        </p:spPr>
      </p:pic>
      <p:pic>
        <p:nvPicPr>
          <p:cNvPr id="1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2051471"/>
            <a:ext cx="627051" cy="785818"/>
          </a:xfrm>
          <a:prstGeom prst="rect">
            <a:avLst/>
          </a:prstGeom>
          <a:noFill/>
        </p:spPr>
      </p:pic>
      <p:pic>
        <p:nvPicPr>
          <p:cNvPr id="1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1355700"/>
            <a:ext cx="627051" cy="785818"/>
          </a:xfrm>
          <a:prstGeom prst="rect">
            <a:avLst/>
          </a:prstGeom>
          <a:noFill/>
        </p:spPr>
      </p:pic>
      <p:pic>
        <p:nvPicPr>
          <p:cNvPr id="1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8" y="641093"/>
            <a:ext cx="627051" cy="785818"/>
          </a:xfrm>
          <a:prstGeom prst="rect">
            <a:avLst/>
          </a:prstGeom>
          <a:noFill/>
        </p:spPr>
      </p:pic>
      <p:pic>
        <p:nvPicPr>
          <p:cNvPr id="1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48833"/>
            <a:ext cx="627051" cy="785818"/>
          </a:xfrm>
          <a:prstGeom prst="rect">
            <a:avLst/>
          </a:prstGeom>
          <a:noFill/>
        </p:spPr>
      </p:pic>
      <p:pic>
        <p:nvPicPr>
          <p:cNvPr id="1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7" y="4125664"/>
            <a:ext cx="627051" cy="785818"/>
          </a:xfrm>
          <a:prstGeom prst="rect">
            <a:avLst/>
          </a:prstGeom>
          <a:noFill/>
        </p:spPr>
      </p:pic>
      <p:pic>
        <p:nvPicPr>
          <p:cNvPr id="2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3422730"/>
            <a:ext cx="627051" cy="785818"/>
          </a:xfrm>
          <a:prstGeom prst="rect">
            <a:avLst/>
          </a:prstGeom>
          <a:noFill/>
        </p:spPr>
      </p:pic>
      <p:pic>
        <p:nvPicPr>
          <p:cNvPr id="2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2774658"/>
            <a:ext cx="627051" cy="785818"/>
          </a:xfrm>
          <a:prstGeom prst="rect">
            <a:avLst/>
          </a:prstGeom>
          <a:noFill/>
        </p:spPr>
      </p:pic>
      <p:pic>
        <p:nvPicPr>
          <p:cNvPr id="2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17171" y="4731414"/>
            <a:ext cx="627051" cy="785818"/>
          </a:xfrm>
          <a:prstGeom prst="rect">
            <a:avLst/>
          </a:prstGeom>
          <a:noFill/>
        </p:spPr>
      </p:pic>
      <p:pic>
        <p:nvPicPr>
          <p:cNvPr id="2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00054" y="6072182"/>
            <a:ext cx="627051" cy="785818"/>
          </a:xfrm>
          <a:prstGeom prst="rect">
            <a:avLst/>
          </a:prstGeom>
          <a:noFill/>
        </p:spPr>
      </p:pic>
      <p:pic>
        <p:nvPicPr>
          <p:cNvPr id="2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00053" y="5517232"/>
            <a:ext cx="627051" cy="785818"/>
          </a:xfrm>
          <a:prstGeom prst="rect">
            <a:avLst/>
          </a:prstGeom>
          <a:noFill/>
        </p:spPr>
      </p:pic>
      <p:pic>
        <p:nvPicPr>
          <p:cNvPr id="2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00054" y="4815526"/>
            <a:ext cx="627051" cy="785818"/>
          </a:xfrm>
          <a:prstGeom prst="rect">
            <a:avLst/>
          </a:prstGeom>
          <a:noFill/>
        </p:spPr>
      </p:pic>
      <p:pic>
        <p:nvPicPr>
          <p:cNvPr id="2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23749" y="5373216"/>
            <a:ext cx="627051" cy="785818"/>
          </a:xfrm>
          <a:prstGeom prst="rect">
            <a:avLst/>
          </a:prstGeom>
          <a:noFill/>
        </p:spPr>
      </p:pic>
      <p:pic>
        <p:nvPicPr>
          <p:cNvPr id="2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24027" y="6072182"/>
            <a:ext cx="627051" cy="785818"/>
          </a:xfrm>
          <a:prstGeom prst="rect">
            <a:avLst/>
          </a:prstGeom>
          <a:noFill/>
        </p:spPr>
      </p:pic>
      <p:sp>
        <p:nvSpPr>
          <p:cNvPr id="28" name="Содержимое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1762815"/>
      </p:ext>
    </p:extLst>
  </p:cSld>
  <p:clrMapOvr>
    <a:masterClrMapping/>
  </p:clrMapOvr>
  <p:transition spd="slow"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0"/>
            <a:ext cx="627051" cy="785818"/>
          </a:xfrm>
          <a:prstGeom prst="rect">
            <a:avLst/>
          </a:prstGeom>
          <a:noFill/>
        </p:spPr>
      </p:pic>
      <p:pic>
        <p:nvPicPr>
          <p:cNvPr id="3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0"/>
            <a:ext cx="627051" cy="785818"/>
          </a:xfrm>
          <a:prstGeom prst="rect">
            <a:avLst/>
          </a:prstGeom>
          <a:noFill/>
        </p:spPr>
      </p:pic>
      <p:pic>
        <p:nvPicPr>
          <p:cNvPr id="2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6072182"/>
            <a:ext cx="627051" cy="785818"/>
          </a:xfrm>
          <a:prstGeom prst="rect">
            <a:avLst/>
          </a:prstGeom>
          <a:noFill/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 фестиваля «Сервинские зори»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детских и подростковых коллективов образовательных учреждений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Кудымкарского муниципального района</a:t>
            </a:r>
            <a:endParaRPr lang="ru-RU" sz="1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142852"/>
            <a:ext cx="627051" cy="785818"/>
          </a:xfrm>
          <a:prstGeom prst="rect">
            <a:avLst/>
          </a:prstGeom>
          <a:noFill/>
        </p:spPr>
      </p:pic>
      <p:pic>
        <p:nvPicPr>
          <p:cNvPr id="1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1428736"/>
            <a:ext cx="627051" cy="785818"/>
          </a:xfrm>
          <a:prstGeom prst="rect">
            <a:avLst/>
          </a:prstGeom>
          <a:noFill/>
        </p:spPr>
      </p:pic>
      <p:pic>
        <p:nvPicPr>
          <p:cNvPr id="1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2143116"/>
            <a:ext cx="627051" cy="785818"/>
          </a:xfrm>
          <a:prstGeom prst="rect">
            <a:avLst/>
          </a:prstGeom>
          <a:noFill/>
        </p:spPr>
      </p:pic>
      <p:pic>
        <p:nvPicPr>
          <p:cNvPr id="1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785794"/>
            <a:ext cx="627051" cy="785818"/>
          </a:xfrm>
          <a:prstGeom prst="rect">
            <a:avLst/>
          </a:prstGeom>
          <a:noFill/>
        </p:spPr>
      </p:pic>
      <p:pic>
        <p:nvPicPr>
          <p:cNvPr id="1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4714884"/>
            <a:ext cx="627051" cy="785818"/>
          </a:xfrm>
          <a:prstGeom prst="rect">
            <a:avLst/>
          </a:prstGeom>
          <a:noFill/>
        </p:spPr>
      </p:pic>
      <p:pic>
        <p:nvPicPr>
          <p:cNvPr id="1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3429000"/>
            <a:ext cx="627051" cy="785818"/>
          </a:xfrm>
          <a:prstGeom prst="rect">
            <a:avLst/>
          </a:prstGeom>
          <a:noFill/>
        </p:spPr>
      </p:pic>
      <p:pic>
        <p:nvPicPr>
          <p:cNvPr id="1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2786058"/>
            <a:ext cx="627051" cy="785818"/>
          </a:xfrm>
          <a:prstGeom prst="rect">
            <a:avLst/>
          </a:prstGeom>
          <a:noFill/>
        </p:spPr>
      </p:pic>
      <p:pic>
        <p:nvPicPr>
          <p:cNvPr id="1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4071942"/>
            <a:ext cx="627051" cy="785818"/>
          </a:xfrm>
          <a:prstGeom prst="rect">
            <a:avLst/>
          </a:prstGeom>
          <a:noFill/>
        </p:spPr>
      </p:pic>
      <p:pic>
        <p:nvPicPr>
          <p:cNvPr id="1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5357826"/>
            <a:ext cx="627051" cy="785818"/>
          </a:xfrm>
          <a:prstGeom prst="rect">
            <a:avLst/>
          </a:prstGeom>
          <a:noFill/>
        </p:spPr>
      </p:pic>
      <p:pic>
        <p:nvPicPr>
          <p:cNvPr id="1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8516949" y="6072182"/>
            <a:ext cx="627051" cy="785818"/>
          </a:xfrm>
          <a:prstGeom prst="rect">
            <a:avLst/>
          </a:prstGeom>
          <a:noFill/>
        </p:spPr>
      </p:pic>
      <p:pic>
        <p:nvPicPr>
          <p:cNvPr id="2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428604"/>
            <a:ext cx="627051" cy="785818"/>
          </a:xfrm>
          <a:prstGeom prst="rect">
            <a:avLst/>
          </a:prstGeom>
          <a:noFill/>
        </p:spPr>
      </p:pic>
      <p:pic>
        <p:nvPicPr>
          <p:cNvPr id="2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1071546"/>
            <a:ext cx="627051" cy="785818"/>
          </a:xfrm>
          <a:prstGeom prst="rect">
            <a:avLst/>
          </a:prstGeom>
          <a:noFill/>
        </p:spPr>
      </p:pic>
      <p:pic>
        <p:nvPicPr>
          <p:cNvPr id="2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3714752"/>
            <a:ext cx="627051" cy="785818"/>
          </a:xfrm>
          <a:prstGeom prst="rect">
            <a:avLst/>
          </a:prstGeom>
          <a:noFill/>
        </p:spPr>
      </p:pic>
      <p:pic>
        <p:nvPicPr>
          <p:cNvPr id="2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3000372"/>
            <a:ext cx="627051" cy="785818"/>
          </a:xfrm>
          <a:prstGeom prst="rect">
            <a:avLst/>
          </a:prstGeom>
          <a:noFill/>
        </p:spPr>
      </p:pic>
      <p:pic>
        <p:nvPicPr>
          <p:cNvPr id="2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1714488"/>
            <a:ext cx="627051" cy="785818"/>
          </a:xfrm>
          <a:prstGeom prst="rect">
            <a:avLst/>
          </a:prstGeom>
          <a:noFill/>
        </p:spPr>
      </p:pic>
      <p:pic>
        <p:nvPicPr>
          <p:cNvPr id="2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2357430"/>
            <a:ext cx="627051" cy="785818"/>
          </a:xfrm>
          <a:prstGeom prst="rect">
            <a:avLst/>
          </a:prstGeom>
          <a:noFill/>
        </p:spPr>
      </p:pic>
      <p:pic>
        <p:nvPicPr>
          <p:cNvPr id="2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4357694"/>
            <a:ext cx="627051" cy="785818"/>
          </a:xfrm>
          <a:prstGeom prst="rect">
            <a:avLst/>
          </a:prstGeom>
          <a:noFill/>
        </p:spPr>
      </p:pic>
      <p:pic>
        <p:nvPicPr>
          <p:cNvPr id="2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5643578"/>
            <a:ext cx="627051" cy="785818"/>
          </a:xfrm>
          <a:prstGeom prst="rect">
            <a:avLst/>
          </a:prstGeom>
          <a:noFill/>
        </p:spPr>
      </p:pic>
      <p:pic>
        <p:nvPicPr>
          <p:cNvPr id="2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3" cstate="print"/>
          <a:srcRect t="7143" b="14288"/>
          <a:stretch>
            <a:fillRect/>
          </a:stretch>
        </p:blipFill>
        <p:spPr bwMode="auto">
          <a:xfrm>
            <a:off x="0" y="5000636"/>
            <a:ext cx="627051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66931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15616" y="214290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Материальная поддержка детских коллективов художественной самодеятельности этнокультурной направленности (пошив костюмов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большая часть детских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музыкальных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коллективов укомплектована народными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музыкальными инструментами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костюмами.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23695" y="821028"/>
            <a:ext cx="627051" cy="785818"/>
          </a:xfrm>
          <a:prstGeom prst="rect">
            <a:avLst/>
          </a:prstGeom>
          <a:noFill/>
        </p:spPr>
      </p:pic>
      <p:pic>
        <p:nvPicPr>
          <p:cNvPr id="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33394" y="1479639"/>
            <a:ext cx="627051" cy="785818"/>
          </a:xfrm>
          <a:prstGeom prst="rect">
            <a:avLst/>
          </a:prstGeom>
          <a:noFill/>
        </p:spPr>
      </p:pic>
      <p:pic>
        <p:nvPicPr>
          <p:cNvPr id="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23695" y="0"/>
            <a:ext cx="627051" cy="945349"/>
          </a:xfrm>
          <a:prstGeom prst="rect">
            <a:avLst/>
          </a:prstGeom>
          <a:noFill/>
        </p:spPr>
      </p:pic>
      <p:pic>
        <p:nvPicPr>
          <p:cNvPr id="1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16949" y="6072182"/>
            <a:ext cx="627051" cy="785818"/>
          </a:xfrm>
          <a:prstGeom prst="rect">
            <a:avLst/>
          </a:prstGeom>
          <a:noFill/>
        </p:spPr>
      </p:pic>
      <p:pic>
        <p:nvPicPr>
          <p:cNvPr id="1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01005" y="5517232"/>
            <a:ext cx="627051" cy="785818"/>
          </a:xfrm>
          <a:prstGeom prst="rect">
            <a:avLst/>
          </a:prstGeom>
          <a:noFill/>
        </p:spPr>
      </p:pic>
      <p:pic>
        <p:nvPicPr>
          <p:cNvPr id="1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09313" y="4869160"/>
            <a:ext cx="627051" cy="785818"/>
          </a:xfrm>
          <a:prstGeom prst="rect">
            <a:avLst/>
          </a:prstGeom>
          <a:noFill/>
        </p:spPr>
      </p:pic>
      <p:pic>
        <p:nvPicPr>
          <p:cNvPr id="1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09314" y="4221088"/>
            <a:ext cx="627051" cy="785818"/>
          </a:xfrm>
          <a:prstGeom prst="rect">
            <a:avLst/>
          </a:prstGeom>
          <a:noFill/>
        </p:spPr>
      </p:pic>
      <p:pic>
        <p:nvPicPr>
          <p:cNvPr id="1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09315" y="3573016"/>
            <a:ext cx="627051" cy="785818"/>
          </a:xfrm>
          <a:prstGeom prst="rect">
            <a:avLst/>
          </a:prstGeom>
          <a:noFill/>
        </p:spPr>
      </p:pic>
      <p:pic>
        <p:nvPicPr>
          <p:cNvPr id="1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09316" y="2903526"/>
            <a:ext cx="627051" cy="785818"/>
          </a:xfrm>
          <a:prstGeom prst="rect">
            <a:avLst/>
          </a:prstGeom>
          <a:noFill/>
        </p:spPr>
      </p:pic>
      <p:pic>
        <p:nvPicPr>
          <p:cNvPr id="1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16949" y="2242542"/>
            <a:ext cx="627051" cy="785818"/>
          </a:xfrm>
          <a:prstGeom prst="rect">
            <a:avLst/>
          </a:prstGeom>
          <a:noFill/>
        </p:spPr>
      </p:pic>
      <p:pic>
        <p:nvPicPr>
          <p:cNvPr id="17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16949" y="1606846"/>
            <a:ext cx="627051" cy="785818"/>
          </a:xfrm>
          <a:prstGeom prst="rect">
            <a:avLst/>
          </a:prstGeom>
          <a:noFill/>
        </p:spPr>
      </p:pic>
      <p:pic>
        <p:nvPicPr>
          <p:cNvPr id="18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16949" y="930602"/>
            <a:ext cx="627051" cy="785818"/>
          </a:xfrm>
          <a:prstGeom prst="rect">
            <a:avLst/>
          </a:prstGeom>
          <a:noFill/>
        </p:spPr>
      </p:pic>
      <p:pic>
        <p:nvPicPr>
          <p:cNvPr id="19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8516949" y="0"/>
            <a:ext cx="627051" cy="1000108"/>
          </a:xfrm>
          <a:prstGeom prst="rect">
            <a:avLst/>
          </a:prstGeom>
          <a:noFill/>
        </p:spPr>
      </p:pic>
      <p:pic>
        <p:nvPicPr>
          <p:cNvPr id="20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33394" y="2194556"/>
            <a:ext cx="627051" cy="785818"/>
          </a:xfrm>
          <a:prstGeom prst="rect">
            <a:avLst/>
          </a:prstGeom>
          <a:noFill/>
        </p:spPr>
      </p:pic>
      <p:pic>
        <p:nvPicPr>
          <p:cNvPr id="21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33393" y="4323201"/>
            <a:ext cx="627051" cy="785818"/>
          </a:xfrm>
          <a:prstGeom prst="rect">
            <a:avLst/>
          </a:prstGeom>
          <a:noFill/>
        </p:spPr>
      </p:pic>
      <p:pic>
        <p:nvPicPr>
          <p:cNvPr id="22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26064" y="3636293"/>
            <a:ext cx="627051" cy="785818"/>
          </a:xfrm>
          <a:prstGeom prst="rect">
            <a:avLst/>
          </a:prstGeom>
          <a:noFill/>
        </p:spPr>
      </p:pic>
      <p:pic>
        <p:nvPicPr>
          <p:cNvPr id="23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33394" y="2903526"/>
            <a:ext cx="627051" cy="785818"/>
          </a:xfrm>
          <a:prstGeom prst="rect">
            <a:avLst/>
          </a:prstGeom>
          <a:noFill/>
        </p:spPr>
      </p:pic>
      <p:pic>
        <p:nvPicPr>
          <p:cNvPr id="24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33392" y="5006602"/>
            <a:ext cx="627051" cy="785818"/>
          </a:xfrm>
          <a:prstGeom prst="rect">
            <a:avLst/>
          </a:prstGeom>
          <a:noFill/>
        </p:spPr>
      </p:pic>
      <p:pic>
        <p:nvPicPr>
          <p:cNvPr id="25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33394" y="5684266"/>
            <a:ext cx="627051" cy="785818"/>
          </a:xfrm>
          <a:prstGeom prst="rect">
            <a:avLst/>
          </a:prstGeom>
          <a:noFill/>
        </p:spPr>
      </p:pic>
      <p:pic>
        <p:nvPicPr>
          <p:cNvPr id="26" name="Picture 2" descr="http://img.zlotracker.org/image/2456_2.jpg"/>
          <p:cNvPicPr>
            <a:picLocks noChangeAspect="1" noChangeArrowheads="1"/>
          </p:cNvPicPr>
          <p:nvPr/>
        </p:nvPicPr>
        <p:blipFill>
          <a:blip r:embed="rId2" cstate="print"/>
          <a:srcRect t="7143" b="14288"/>
          <a:stretch>
            <a:fillRect/>
          </a:stretch>
        </p:blipFill>
        <p:spPr bwMode="auto">
          <a:xfrm>
            <a:off x="26063" y="6072182"/>
            <a:ext cx="627051" cy="785818"/>
          </a:xfrm>
          <a:prstGeom prst="rect">
            <a:avLst/>
          </a:prstGeom>
          <a:noFill/>
        </p:spPr>
      </p:pic>
      <p:pic>
        <p:nvPicPr>
          <p:cNvPr id="31746" name="Picture 2" descr="C:\Documents and Settings\User\Рабочий стол\фото\коми костюмы белоево Фотографии ансамбля Дзоридзок\DSC_3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3982780" cy="260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357430"/>
            <a:ext cx="3864385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237018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0"/>
            <a:ext cx="6643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Научно – практическая конференция «Формы работы с современными семьями в рамках ФГОС»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119591" cy="3089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71942"/>
            <a:ext cx="3786214" cy="2469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71942"/>
            <a:ext cx="4318029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714356"/>
            <a:ext cx="4071966" cy="305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1316351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 vert="horz" anchor="ctr"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Количество педагогических работников, имеющих квалификационные категории на 01.06.2017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8092" y="980728"/>
            <a:ext cx="7336396" cy="262975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чел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них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77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чел.-высшая кв. категория, 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228 чел.-первая кв. категория, 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 чел.- соответствие занимаемой должности.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Категорию имеют 61 % педагогов.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HozGruppa\Desktop\Фотографии к отчету\конференция\20.11.15__3_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16"/>
          <a:stretch/>
        </p:blipFill>
        <p:spPr bwMode="auto">
          <a:xfrm>
            <a:off x="3897007" y="3212976"/>
            <a:ext cx="5220072" cy="3561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088844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707441"/>
            <a:ext cx="8280920" cy="16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Arial" pitchFamily="34" charset="0"/>
              </a:rPr>
              <a:t>     </a:t>
            </a:r>
            <a:r>
              <a:rPr kumimoji="0" lang="ru-RU" sz="24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ПОДВОЗА В ОБРАЗОВАТЕЛЬНЫХ  ОРГАНИЗАЦИЯХ КУДЫМКАРСКОГО МУНИЦИПАЛЬНОГО РАЙОНА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3"/>
            <a:ext cx="3696685" cy="221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51210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900113" y="12700"/>
            <a:ext cx="7772400" cy="10400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Количество детей на подвозе 2017-2018 учебный год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49793940"/>
              </p:ext>
            </p:extLst>
          </p:nvPr>
        </p:nvGraphicFramePr>
        <p:xfrm>
          <a:off x="251520" y="3068960"/>
          <a:ext cx="8351837" cy="2458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71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2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46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71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47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4130">
                <a:tc row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организации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детей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подвозе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8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Начальное звено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Основное звено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Старшее звено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6153"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319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558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523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1460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(52 %)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03" marB="45703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4" name="Рисунок 3" descr="DSCN98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56176" y="794935"/>
            <a:ext cx="2660458" cy="1769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3" descr="Лениск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386941">
            <a:off x="490512" y="926201"/>
            <a:ext cx="2440383" cy="1828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928259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437112"/>
            <a:ext cx="7632204" cy="11521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горячего питания учащихся в образовательных организациях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6265863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137797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286750" cy="1190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744" y="764965"/>
            <a:ext cx="2187116" cy="177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4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765245" cy="206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92317"/>
            <a:ext cx="7749344" cy="224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7000"/>
              </a:lnSpc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открытых конкурсов</a:t>
            </a:r>
            <a:b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оказание услуг по организации горячего питания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аутсорсинг.</a:t>
            </a:r>
            <a:endParaRPr lang="ru-RU" altLang="ru-RU" sz="2000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ОУ  - ИП  Петров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alt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д</a:t>
            </a:r>
            <a:r>
              <a:rPr lang="ru-RU" alt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оговор </a:t>
            </a:r>
            <a:r>
              <a:rPr lang="ru-RU" alt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поставку </a:t>
            </a:r>
            <a:r>
              <a:rPr lang="ru-RU" alt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продуктов)</a:t>
            </a:r>
          </a:p>
          <a:p>
            <a:pPr lvl="0"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ОУ – ИП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Четин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(в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. д</a:t>
            </a:r>
            <a:r>
              <a:rPr lang="ru-RU" alt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оговор </a:t>
            </a:r>
            <a:r>
              <a:rPr lang="ru-RU" alt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поставку </a:t>
            </a:r>
            <a:r>
              <a:rPr lang="ru-RU" alt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продуктов) </a:t>
            </a:r>
            <a:endParaRPr lang="ru-RU" alt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ОУ – ИП Тарасов</a:t>
            </a:r>
          </a:p>
          <a:p>
            <a:pPr lvl="0"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ОУ - </a:t>
            </a:r>
            <a:r>
              <a:rPr lang="ru-RU" alt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Белоевское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с/п</a:t>
            </a:r>
          </a:p>
          <a:p>
            <a:pPr lvl="0">
              <a:defRPr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Договор на поставку продуктов – 31 учреждение (детские сады)</a:t>
            </a:r>
          </a:p>
        </p:txBody>
      </p:sp>
      <p:graphicFrame>
        <p:nvGraphicFramePr>
          <p:cNvPr id="7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02167603"/>
              </p:ext>
            </p:extLst>
          </p:nvPr>
        </p:nvGraphicFramePr>
        <p:xfrm>
          <a:off x="395536" y="3140969"/>
          <a:ext cx="6984776" cy="1767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8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26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7898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ОУ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от общего количества ОУ, %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62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школ, в которых организацию питания осуществляют профильные коммерческие организации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54,16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666096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836924-0B03-4F65-A6D7-B93C65DA12FF}" type="slidenum">
              <a:rPr lang="ru-RU" smtClean="0">
                <a:solidFill>
                  <a:srgbClr val="898989"/>
                </a:solidFill>
              </a:rPr>
              <a:pPr eaLnBrk="1" hangingPunct="1"/>
              <a:t>54</a:t>
            </a:fld>
            <a:endParaRPr lang="ru-RU" smtClean="0">
              <a:solidFill>
                <a:srgbClr val="898989"/>
              </a:solidFill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79694943"/>
              </p:ext>
            </p:extLst>
          </p:nvPr>
        </p:nvGraphicFramePr>
        <p:xfrm>
          <a:off x="323528" y="116632"/>
          <a:ext cx="8229600" cy="1895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88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85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684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пищеблоков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32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пищеблоков полного цикла (сырьевые)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45,83 %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79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доготовочных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пищеблоков,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работающих на полуфабрикатах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54,16 %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84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буфетов-раздаточных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54,16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944216" cy="23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0713545"/>
              </p:ext>
            </p:extLst>
          </p:nvPr>
        </p:nvGraphicFramePr>
        <p:xfrm>
          <a:off x="395536" y="2348880"/>
          <a:ext cx="6336704" cy="40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89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812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18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ОУ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ремонта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(руб.)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9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«В-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Юсьвинская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полов в обеденном зале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154 444,0</a:t>
                      </a: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728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МАООУ «Ленинская санаторная школа-интернат»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санузлов в столовой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1 087 102,84</a:t>
                      </a: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05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Кувинская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ОШИ для обучающихся с ОВЗ»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пищеблока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1 455 886,00</a:t>
                      </a:r>
                    </a:p>
                  </a:txBody>
                  <a:tcPr marL="91435" marR="91435" marT="45729" marB="45729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295625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9"/>
            <a:ext cx="7786688" cy="1656928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горячего питания для детей с ОВЗ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703453583"/>
              </p:ext>
            </p:extLst>
          </p:nvPr>
        </p:nvGraphicFramePr>
        <p:xfrm>
          <a:off x="600509" y="1340768"/>
          <a:ext cx="7654552" cy="199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7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3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33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086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(кол-во  детей)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27" marB="456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Кувинская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ОШИ  для обучающихся с ОВЗ»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(кол-во  детей)</a:t>
                      </a:r>
                    </a:p>
                  </a:txBody>
                  <a:tcPr marL="91434" marR="91434" marT="45627" marB="45627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МАОУ  «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Белоевская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ОШИ 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обучающихся с ОВЗ»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(кол-во  детей)</a:t>
                      </a:r>
                    </a:p>
                  </a:txBody>
                  <a:tcPr marL="91434" marR="91434" marT="45627" marB="456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27" marB="456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27" marB="456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27" marB="456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4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 223 чел.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27" marB="45627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27" marB="45627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27" marB="456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6031531"/>
              </p:ext>
            </p:extLst>
          </p:nvPr>
        </p:nvGraphicFramePr>
        <p:xfrm>
          <a:off x="611560" y="3573016"/>
          <a:ext cx="7539037" cy="1554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6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9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25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884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в  образовательной организации с дневным пребыванием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(кол-во  детей)</a:t>
                      </a:r>
                    </a:p>
                  </a:txBody>
                  <a:tcPr marL="91431" marR="9143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Сухой паёк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(кол-во  детей)</a:t>
                      </a: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в денежном эквиваленте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(кол-во  детей)</a:t>
                      </a: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68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539" name="Прямоугольник 2"/>
          <p:cNvSpPr>
            <a:spLocks noChangeArrowheads="1"/>
          </p:cNvSpPr>
          <p:nvPr/>
        </p:nvSpPr>
        <p:spPr bwMode="auto">
          <a:xfrm>
            <a:off x="781050" y="5445125"/>
            <a:ext cx="74882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C61AE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ABBDF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ACC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CC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CC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CC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CC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Стоимость двухразового питания  для детей с ОВЗ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Начальное звено – 83,17 руб.  </a:t>
            </a:r>
            <a:b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Основное и старшее звено – 95,66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 smtClean="0">
              <a:solidFill>
                <a:prstClr val="black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509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9"/>
            <a:ext cx="8229600" cy="6488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горячего питания в пришкольных интернатах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273050" indent="-273050" algn="just" eaLnBrk="1" hangingPunct="1">
              <a:spcBef>
                <a:spcPct val="0"/>
              </a:spcBef>
              <a:spcAft>
                <a:spcPts val="1200"/>
              </a:spcAft>
              <a:buClr>
                <a:srgbClr val="0F6FC6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КМР от 18.03.2016 № 87-01-06 «Об утверждении порядка финансирования питания обучающихся за счёт средств бюджета КМР, проживающих в  пришкольных интернатах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КМР» организуется финансирование питания учащихся в проживающих в пришкольных интернатах в размере 50 рублей в день на 1 учащегося.</a:t>
            </a:r>
          </a:p>
          <a:p>
            <a:pPr marL="273050" indent="-273050" algn="just" eaLnBrk="1" hangingPunct="1">
              <a:spcBef>
                <a:spcPct val="0"/>
              </a:spcBef>
              <a:spcAft>
                <a:spcPts val="1200"/>
              </a:spcAft>
              <a:buClr>
                <a:srgbClr val="0F6FC6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пришкольных интернатах проживает 35 учащихся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812B0D-9E3D-43F7-A21D-036B0E7DFABA}" type="slidenum">
              <a:rPr lang="ru-RU" altLang="ru-RU" sz="1200" smtClean="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ru-RU" altLang="ru-RU" sz="1200" smtClean="0">
              <a:solidFill>
                <a:srgbClr val="898989"/>
              </a:solidFill>
              <a:latin typeface="Arial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750" y="3716338"/>
          <a:ext cx="7920038" cy="1962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11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6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проживающих детей п пришкольном интернате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8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Самковская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</a:t>
                      </a: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чел.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8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Ошибская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чел.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78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«Ленинская СОШ»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чел.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999127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-684584" y="260648"/>
            <a:ext cx="7311727" cy="1343025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охват питанием  в дневных общеобразовательных организациях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возрастным группам</a:t>
            </a:r>
          </a:p>
        </p:txBody>
      </p:sp>
      <p:sp>
        <p:nvSpPr>
          <p:cNvPr id="2052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E70B67-F53B-4ADD-B93D-EB9AEC9D64DB}" type="slidenum">
              <a:rPr lang="ru-RU" smtClean="0">
                <a:solidFill>
                  <a:srgbClr val="898989"/>
                </a:solidFill>
              </a:rPr>
              <a:pPr eaLnBrk="1" hangingPunct="1"/>
              <a:t>57</a:t>
            </a:fld>
            <a:endParaRPr lang="ru-RU" smtClean="0">
              <a:solidFill>
                <a:srgbClr val="898989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71469984"/>
              </p:ext>
            </p:extLst>
          </p:nvPr>
        </p:nvGraphicFramePr>
        <p:xfrm>
          <a:off x="323526" y="2564904"/>
          <a:ext cx="8064897" cy="3158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70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27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65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97393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в дневных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учреждениях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одноразовым горячим питанием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двухразовым горячим питанием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3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обучающихся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2616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1036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1-4 классы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1327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5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5-9 классы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926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67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классы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6307"/>
            <a:ext cx="3268280" cy="231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63712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средств, предусмотренных  на организацию горячего питания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для детей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находящиеся в трудной жизненной </a:t>
            </a: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ситуации и получающих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бесплатное </a:t>
            </a: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питание </a:t>
            </a:r>
            <a:b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2135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чел. – </a:t>
            </a: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76 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b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77754917"/>
              </p:ext>
            </p:extLst>
          </p:nvPr>
        </p:nvGraphicFramePr>
        <p:xfrm>
          <a:off x="323528" y="1700808"/>
          <a:ext cx="8352928" cy="2564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7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1844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получателей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 в бюджете Пермского края на   2018 год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 отчётный период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97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Бесплатное питание учащихся из многодетных малоимущих семей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1053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11951000 руб.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7023976,14 руб.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64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Бесплатное питание учащихся из малоимущих семей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1082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14114000 руб.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7298294,04 руб.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57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E95F8A-F5C0-4167-A3E8-BC4D1BC8B752}" type="slidenum">
              <a:rPr lang="ru-RU" smtClean="0">
                <a:solidFill>
                  <a:srgbClr val="898989"/>
                </a:solidFill>
              </a:rPr>
              <a:pPr eaLnBrk="1" hangingPunct="1"/>
              <a:t>58</a:t>
            </a:fld>
            <a:endParaRPr lang="ru-RU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4732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8424936" cy="1872208"/>
          </a:xfrm>
        </p:spPr>
        <p:txBody>
          <a:bodyPr>
            <a:normAutofit fontScale="90000"/>
          </a:bodyPr>
          <a:lstStyle/>
          <a:p>
            <a: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sm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cap="sm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Организация и обеспечение отдыха </a:t>
            </a:r>
            <a:b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оздоровления детей и подростков Кудымкарского муниципального района </a:t>
            </a:r>
            <a:b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2018  году</a:t>
            </a:r>
            <a:br>
              <a:rPr lang="ru-RU" sz="3100" b="1" i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149080"/>
            <a:ext cx="7704856" cy="2376264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	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97724170"/>
              </p:ext>
            </p:extLst>
          </p:nvPr>
        </p:nvGraphicFramePr>
        <p:xfrm>
          <a:off x="467544" y="2276872"/>
          <a:ext cx="8363272" cy="256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2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502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2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краевого бюджета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4 244 700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4 274  900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2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1 873 647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2 100 602,22</a:t>
                      </a:r>
                    </a:p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6 118 347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6 375 502,22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70624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052736"/>
            <a:ext cx="7200800" cy="410445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ИТОГИ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ГИА</a:t>
            </a:r>
          </a:p>
          <a:p>
            <a:pPr algn="ctr">
              <a:spcBef>
                <a:spcPct val="0"/>
              </a:spcBef>
            </a:pPr>
            <a:r>
              <a:rPr lang="ru-RU" sz="3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(ЕГЭ </a:t>
            </a: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единый государственный экзамен по образовательным программам среднего общего образования)</a:t>
            </a:r>
            <a:b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2018 </a:t>
            </a:r>
            <a:r>
              <a:rPr lang="ru-RU" sz="3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25314012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Показатели летней </a:t>
            </a:r>
            <a:b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оздоровительной кампании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53844888"/>
              </p:ext>
            </p:extLst>
          </p:nvPr>
        </p:nvGraphicFramePr>
        <p:xfrm>
          <a:off x="467544" y="1124744"/>
          <a:ext cx="8280920" cy="5700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7863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(соглашение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№ 153 от 24.01.2018 О предоставлении субвенций из бюджета Пермского края на выполнение отдельных  государственных полномочий по организации и обеспечению  отдыха детей и их оздоровления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514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 детей, охваченных различными формами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оздоровления, отдыха и  занятости за счёт средств консолидированного бюджета и привлечённых средств не менее 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92 %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числа детей в возрасте от 7 до 17 лет (включительно)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91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в загородных и санаторно-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оздоровительных лагерях не менее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413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и направленных в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лагеря труда и отдыха, в стационарные палаточные лагеря, в туристические походы не менее 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49 %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4763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состоящих на учёте в  комиссии по делам  несовершеннолетних, охваченных организованными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формами отдыха и оздоровления, не менее 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числа детей в возрасте от 7 до 17 лет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607341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44" y="188640"/>
            <a:ext cx="8928992" cy="129614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1800" b="1" cap="small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Плановые показатели Кудымкарского муниципального района </a:t>
            </a:r>
            <a:br>
              <a:rPr lang="ru-RU" sz="1800" b="1" cap="small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r>
              <a:rPr lang="ru-RU" sz="1800" b="1" cap="small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летней  </a:t>
            </a:r>
            <a:r>
              <a:rPr lang="ru-RU" sz="1800" b="1" cap="small" dirty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оздоровительной </a:t>
            </a:r>
            <a:r>
              <a:rPr lang="ru-RU" sz="1800" b="1" cap="small" dirty="0" smtClean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кампании в рамках постановления администрации Кудымкарского  муниципального района от 24.04.2018 № 305-260-01-06 «Об организации  и обеспечении отдыха детей и их оздоровления </a:t>
            </a:r>
            <a:r>
              <a:rPr lang="ru-RU" sz="1600" b="1" cap="small" dirty="0" smtClean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/>
            </a:r>
            <a:br>
              <a:rPr lang="ru-RU" sz="1600" b="1" cap="small" dirty="0" smtClean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r>
              <a:rPr lang="ru-RU" sz="1800" b="1" cap="small" dirty="0" smtClean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в </a:t>
            </a:r>
            <a:r>
              <a:rPr lang="ru-RU" sz="1800" b="1" cap="small" dirty="0" err="1" smtClean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Кудымкарском</a:t>
            </a:r>
            <a:r>
              <a:rPr lang="ru-RU" sz="1800" b="1" cap="small" dirty="0" smtClean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 муниципальном районе в 2018 году»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62483896"/>
              </p:ext>
            </p:extLst>
          </p:nvPr>
        </p:nvGraphicFramePr>
        <p:xfrm>
          <a:off x="426451" y="1529780"/>
          <a:ext cx="8291097" cy="2324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0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5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33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10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49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15" marR="878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15" marR="878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15" marR="878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15" marR="8781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Лагерь с дневным пребыванием детей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1561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1544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1552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Профильный лагерь «Юный спасатель» 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МАУ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Кувинский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загородный лагерь»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Оборонно-спортивный лагерь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698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Предоставление компенсации  родителям, дети которых отдохнули в ЗОЛ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861" marR="6586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61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Всего: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1745</a:t>
                      </a: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1723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1724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861" marR="6586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55576" y="388620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Оздоровлено несовершеннолетних  детей в круглосуточных лагерях за территорией  Пермского края 27 чел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594715"/>
              </p:ext>
            </p:extLst>
          </p:nvPr>
        </p:nvGraphicFramePr>
        <p:xfrm>
          <a:off x="467544" y="4581127"/>
          <a:ext cx="8136905" cy="2197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6350"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Загородные лагеря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Профильные лагеря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270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МДЦ «Артек»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чел.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Юноармейский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оборонно-спортивный лагерь «Гвардеец»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Кстов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Нижегородская обл.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64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 «Нептун» (Краснодарский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край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670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чел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14732702"/>
      </p:ext>
    </p:extLst>
  </p:cSld>
  <p:clrMapOvr>
    <a:masterClrMapping/>
  </p:clrMapOvr>
  <p:transition spd="slow">
    <p:push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оздоровлено </a:t>
            </a:r>
            <a:r>
              <a:rPr lang="ru-RU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лагерях с круглосуточным и дневным пребыванием детей 1889 чел (60 </a:t>
            </a:r>
            <a:r>
              <a:rPr lang="ru-RU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br>
              <a:rPr lang="ru-RU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9285024"/>
              </p:ext>
            </p:extLst>
          </p:nvPr>
        </p:nvGraphicFramePr>
        <p:xfrm>
          <a:off x="251520" y="908721"/>
          <a:ext cx="8640960" cy="544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1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27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00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5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98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070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898993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Лагеря дневного пребывания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(1563 чел.)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МАУ «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Кувинский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загородный лагерь»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(227 чел.)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загородные оздоровительные лагеря, расположенные на территории ПК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(72 чел)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загородные оздоровительные лагеря, расположенные за пределами ПК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(27 чел.)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58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Лагеря дневного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пребывания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труда и отдыха (в том числе)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Оздоровительные смены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(оборонно-спортивный лагерь,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тьюторский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лагерь  «Вперёд в будущее»,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«Юный спасатель»)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Оздоровительные смены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Оздоровительные смены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37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69866035"/>
      </p:ext>
    </p:extLst>
  </p:cSld>
  <p:clrMapOvr>
    <a:masterClrMapping/>
  </p:clrMapOvr>
  <p:transition spd="slow">
    <p:push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Оздоровлено детей, находящиеся в трудной жизненной ситуации 73 %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63991857"/>
              </p:ext>
            </p:extLst>
          </p:nvPr>
        </p:nvGraphicFramePr>
        <p:xfrm>
          <a:off x="683568" y="1484784"/>
          <a:ext cx="799289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1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28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15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28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087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оздоровленных детей- инвалидов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оздоровленных детей из малоимущи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х,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малоимущих  многодетных семей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оздоровленных детей,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находящихся в замещающих семьях и опекаемые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оздоровлена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1371 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(73 %)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865" y="4293096"/>
            <a:ext cx="2708983" cy="222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303875"/>
            <a:ext cx="2664296" cy="214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625309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воспитательных программ лагерей с дневным пребыванием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33441356"/>
              </p:ext>
            </p:extLst>
          </p:nvPr>
        </p:nvGraphicFramePr>
        <p:xfrm>
          <a:off x="215008" y="1052736"/>
          <a:ext cx="8928992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939239195"/>
      </p:ext>
    </p:extLst>
  </p:cSld>
  <p:clrMapOvr>
    <a:masterClrMapping/>
  </p:clrMapOvr>
  <p:transition spd="slow">
    <p:push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занятость 150 чел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36007352"/>
              </p:ext>
            </p:extLst>
          </p:nvPr>
        </p:nvGraphicFramePr>
        <p:xfrm>
          <a:off x="467544" y="620689"/>
          <a:ext cx="8424935" cy="2469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80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8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1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93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598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919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трудоустроенных подростков в возрасте от 14 до 18 лет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908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 том числе количество подростков в возрасте от 14 до 18 лет, состоящих в СОП, из общего числа трудоустроенных подростков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86000" y="3105835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образовательных организаций (129 чел)</a:t>
            </a:r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03613115"/>
              </p:ext>
            </p:extLst>
          </p:nvPr>
        </p:nvGraphicFramePr>
        <p:xfrm>
          <a:off x="1043608" y="3573015"/>
          <a:ext cx="7355160" cy="2658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8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53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17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72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5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Белоевская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5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«В-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Иньвенская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5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Гуринская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5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Ошибская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Ёгвинская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36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«Ленинская СОШ»</a:t>
                      </a:r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771" marR="10077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10330972"/>
      </p:ext>
    </p:extLst>
  </p:cSld>
  <p:clrMapOvr>
    <a:masterClrMapping/>
  </p:clrMapOvr>
  <p:transition spd="slow">
    <p:push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36712"/>
            <a:ext cx="3394472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4587" y="200700"/>
            <a:ext cx="4255845" cy="3024336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8" b="907"/>
          <a:stretch/>
        </p:blipFill>
        <p:spPr>
          <a:xfrm>
            <a:off x="4204587" y="3356992"/>
            <a:ext cx="4255845" cy="35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078723"/>
      </p:ext>
    </p:extLst>
  </p:cSld>
  <p:clrMapOvr>
    <a:masterClrMapping/>
  </p:clrMapOvr>
  <p:transition spd="slow">
    <p:push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МАУ «Кувинский загородный лагерь»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Оздоровлено всего: 145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2050327"/>
              </p:ext>
            </p:extLst>
          </p:nvPr>
        </p:nvGraphicFramePr>
        <p:xfrm>
          <a:off x="251520" y="1412784"/>
          <a:ext cx="8568952" cy="2561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0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01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01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04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080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989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ОСЛ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Технологическая сессия (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тьюторский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лагерь)  «Вперёд в будущее». 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смена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смена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смена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 смена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спасатель»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973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0997531"/>
              </p:ext>
            </p:extLst>
          </p:nvPr>
        </p:nvGraphicFramePr>
        <p:xfrm>
          <a:off x="251521" y="5085184"/>
          <a:ext cx="8568950" cy="155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8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41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41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12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Малоимущие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Малоимущие многодетные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на 1 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члена семьи  до 2-х ПМ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9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7707"/>
            <a:ext cx="1344490" cy="107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45063"/>
            <a:ext cx="1512168" cy="109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5316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Оборонно-спортивный лагерь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0672512"/>
              </p:ext>
            </p:extLst>
          </p:nvPr>
        </p:nvGraphicFramePr>
        <p:xfrm>
          <a:off x="467544" y="764704"/>
          <a:ext cx="82296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10-и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классники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2060848"/>
            <a:ext cx="80914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0983785"/>
      </p:ext>
    </p:extLst>
  </p:cSld>
  <p:clrMapOvr>
    <a:masterClrMapping/>
  </p:clrMapOvr>
  <p:transition spd="slow">
    <p:push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1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Технологическая сессия (</a:t>
            </a:r>
            <a:r>
              <a:rPr lang="ru-RU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лагерь)  «Вперёд в будущее».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5" y="2297777"/>
            <a:ext cx="28441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57" y="1018083"/>
            <a:ext cx="4126078" cy="309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35754"/>
            <a:ext cx="4681899" cy="351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2592977" cy="345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1063265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cs typeface="Times New Roman" pitchFamily="18" charset="0"/>
              </a:rPr>
              <a:t/>
            </a:r>
            <a:br>
              <a:rPr lang="ru-RU" sz="4000" b="1" dirty="0" smtClean="0">
                <a:cs typeface="Times New Roman" pitchFamily="18" charset="0"/>
              </a:rPr>
            </a:br>
            <a:r>
              <a:rPr lang="ru-RU" sz="4000" b="1" dirty="0" smtClean="0">
                <a:cs typeface="Times New Roman" pitchFamily="18" charset="0"/>
              </a:rPr>
              <a:t>      </a:t>
            </a:r>
            <a:br>
              <a:rPr lang="ru-RU" sz="4000" b="1" dirty="0" smtClean="0"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ЕГЭ (единый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государственный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экзамен)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образовательным программам среднего общего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Участников ЕГЭ – 70 человек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(в прошлом году - 66)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266429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Белоевская СОШ-19 чел.  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Кувинская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-11 чел.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Ошибская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- 8 чел.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-8 чел.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Ленинская СОШ -14 чел.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Верх 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Иньвенская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-5 чел.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Самковская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– 5 чел.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5235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313" y="0"/>
            <a:ext cx="700087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3660143"/>
              </p:ext>
            </p:extLst>
          </p:nvPr>
        </p:nvGraphicFramePr>
        <p:xfrm>
          <a:off x="539553" y="144488"/>
          <a:ext cx="8136904" cy="34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7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06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6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61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00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69518">
                <a:tc gridSpan="6"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Отряды по месту жительства</a:t>
                      </a: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28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2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Picture 4" descr="DSCN00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44" y="3843553"/>
            <a:ext cx="3096344" cy="248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44629"/>
            <a:ext cx="322785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6333" y="4221088"/>
            <a:ext cx="355185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5779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показателей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летней 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оздоровительной кампании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63614432"/>
              </p:ext>
            </p:extLst>
          </p:nvPr>
        </p:nvGraphicFramePr>
        <p:xfrm>
          <a:off x="107504" y="980728"/>
          <a:ext cx="8856984" cy="474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68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(соглашение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№ 530 О предоставлении субвенций из бюджета ПК на выполнение государственных полномочий по организации и обеспечению оздоровления и отдыха детей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10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 детей, охваченных различными формами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оздоровления, отдыха и  занятости за счёт средств консолидированного бюджета и привлечённых средств не менее 92 % от числа детей в возрасте от 7 до 17 лет (включительно)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3147  чел.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-за счёт средств консолидированного бюджета и привлечённых средств </a:t>
                      </a:r>
                      <a:r>
                        <a:rPr kumimoji="0" lang="ru-RU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-2043 чел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.- 65 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85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в загородных и санаторно-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оздоровительных лагерях не менее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15 %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  чел.  (10, 35 %)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88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и направленных 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лагеря труда и отдыха, в стационарные палаточные лагеря, в туристические походы не менее 49 %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1713  чел.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(54,43 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88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Кроме того: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Малозатратные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вечерние  лагеря для детей и подростков (ОМЖ, КМЖ)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чел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33718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оздоровлено </a:t>
            </a:r>
            <a:r>
              <a:rPr lang="ru-RU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лагерях с круглосуточным и дневным пребыванием детей 1889 чел (60 </a:t>
            </a:r>
            <a:r>
              <a:rPr lang="ru-RU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br>
              <a:rPr lang="ru-RU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9285024"/>
              </p:ext>
            </p:extLst>
          </p:nvPr>
        </p:nvGraphicFramePr>
        <p:xfrm>
          <a:off x="251520" y="908721"/>
          <a:ext cx="8640960" cy="544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1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27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00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5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98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070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898993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Лагеря дневного пребывания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(1563 чел.)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МАУ «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Кувинский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загородный лагерь»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(227 чел.)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загородные оздоровительные лагеря, расположенные на территории ПК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(72 чел)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загородные оздоровительные лагеря, расположенные за пределами ПК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(27 чел.)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58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Лагеря дневного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пребывания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труда и отдыха (в том числе)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Оздоровительные смены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(оборонно-спортивный лагерь,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тьюторский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лагерь  «Вперёд в будущее»,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«Юный спасатель»)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Оздоровительные смены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Оздоровительные смены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37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69866035"/>
      </p:ext>
    </p:extLst>
  </p:cSld>
  <p:clrMapOvr>
    <a:masterClrMapping/>
  </p:clrMapOvr>
  <p:transition spd="slow">
    <p:push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>
          <a:xfrm>
            <a:off x="467545" y="274639"/>
            <a:ext cx="8176394" cy="56207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Оздоровлено несовершеннолетних  детей в круглосуточных лагерях за территорией  Пермского края 27 чел</a:t>
            </a:r>
            <a:endParaRPr lang="ru-RU" sz="2400" b="1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604448" y="6237312"/>
            <a:ext cx="82352" cy="28803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7816067"/>
              </p:ext>
            </p:extLst>
          </p:nvPr>
        </p:nvGraphicFramePr>
        <p:xfrm>
          <a:off x="323528" y="1412776"/>
          <a:ext cx="8136905" cy="2845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8904"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Загородные лагеря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Профильные лагеря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72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МДЦ «Артек»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чел.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Юноармейский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оборонно-спортивный лагерь «Гвардеец»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Кстов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Нижегородская обл.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3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 «Нептун» (Краснодарский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край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7233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чел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12952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36712"/>
            <a:ext cx="3394472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4587" y="200700"/>
            <a:ext cx="4255845" cy="3024336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8" b="907"/>
          <a:stretch/>
        </p:blipFill>
        <p:spPr>
          <a:xfrm>
            <a:off x="4204587" y="3356992"/>
            <a:ext cx="4255845" cy="35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078723"/>
      </p:ext>
    </p:extLst>
  </p:cSld>
  <p:clrMapOvr>
    <a:masterClrMapping/>
  </p:clrMapOvr>
  <p:transition spd="slow">
    <p:push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МАУ «Кувинский загородный лагерь» - 331 чел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Оздоровлено всего: 145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2050327"/>
              </p:ext>
            </p:extLst>
          </p:nvPr>
        </p:nvGraphicFramePr>
        <p:xfrm>
          <a:off x="251520" y="1412784"/>
          <a:ext cx="8568952" cy="2561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0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01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01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04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080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989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ОСЛ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Технологическая сессия (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тьюторский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лагерь)  «Вперёд в будущее». 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смена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смена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смена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 смена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спасатель»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973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0997531"/>
              </p:ext>
            </p:extLst>
          </p:nvPr>
        </p:nvGraphicFramePr>
        <p:xfrm>
          <a:off x="251521" y="5085184"/>
          <a:ext cx="8568950" cy="155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8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41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41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12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Малоимущие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Малоимущие многодетные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на 1 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члена семьи  до 2-х ПМ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9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7707"/>
            <a:ext cx="1344490" cy="107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45063"/>
            <a:ext cx="1512168" cy="109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5316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Оборонно-спортивный лагерь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0608135"/>
              </p:ext>
            </p:extLst>
          </p:nvPr>
        </p:nvGraphicFramePr>
        <p:xfrm>
          <a:off x="457200" y="1600200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10-и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классники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75608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0983785"/>
      </p:ext>
    </p:extLst>
  </p:cSld>
  <p:clrMapOvr>
    <a:masterClrMapping/>
  </p:clrMapOvr>
  <p:transition spd="slow">
    <p:push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1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Технологическая сессия (</a:t>
            </a:r>
            <a:r>
              <a:rPr lang="ru-RU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тьюторский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лагерь)  «Вперёд в будущее».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5" y="2297777"/>
            <a:ext cx="28441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57" y="1018083"/>
            <a:ext cx="4126078" cy="309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35754"/>
            <a:ext cx="4681899" cy="351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2592977" cy="345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1063265"/>
      </p:ext>
    </p:extLst>
  </p:cSld>
  <p:clrMapOvr>
    <a:masterClrMapping/>
  </p:clrMapOvr>
  <p:transition spd="slow">
    <p:push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313" y="0"/>
            <a:ext cx="700087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3660143"/>
              </p:ext>
            </p:extLst>
          </p:nvPr>
        </p:nvGraphicFramePr>
        <p:xfrm>
          <a:off x="539553" y="144488"/>
          <a:ext cx="8136904" cy="34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7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06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6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61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00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69518">
                <a:tc gridSpan="6"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Отряды по месту жительства</a:t>
                      </a: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28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2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Picture 4" descr="DSCN00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44" y="3843553"/>
            <a:ext cx="3096344" cy="248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44629"/>
            <a:ext cx="322785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6333" y="4221088"/>
            <a:ext cx="355185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5779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показателей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летней 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оздоровительной кампании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63614432"/>
              </p:ext>
            </p:extLst>
          </p:nvPr>
        </p:nvGraphicFramePr>
        <p:xfrm>
          <a:off x="107504" y="980728"/>
          <a:ext cx="8856984" cy="474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68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(соглашение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№ 530 О предоставлении субвенций из бюджета ПК на выполнение государственных полномочий по организации и обеспечению оздоровления и отдыха детей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10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 детей, охваченных различными формами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оздоровления, отдыха и  занятости за счёт средств консолидированного бюджета и привлечённых средств не менее 92 % от числа детей в возрасте от 7 до 17 лет (включительно)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3147  чел.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-за счёт средств консолидированного бюджета и привлечённых средств </a:t>
                      </a:r>
                      <a:r>
                        <a:rPr kumimoji="0" lang="ru-RU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-2043 чел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.- 65 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85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в загородных и санаторно-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оздоровительных лагерях не менее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15 %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  чел.  (10, 35 %)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88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и направленных 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лагеря труда и отдыха, в стационарные палаточные лагеря, в туристические походы не менее 49 %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1713  чел.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(54,43 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88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Кроме того: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Малозатратные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вечерние  лагеря для детей и подростков (ОМЖ, КМЖ)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чел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33718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908720"/>
            <a:ext cx="7543800" cy="4191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ИТОГИ ЕГЭ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7592587"/>
              </p:ext>
            </p:extLst>
          </p:nvPr>
        </p:nvGraphicFramePr>
        <p:xfrm>
          <a:off x="683568" y="1556792"/>
          <a:ext cx="8064897" cy="4707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3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2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01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46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09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47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74992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10709">
                <a:tc rowSpan="2">
                  <a:txBody>
                    <a:bodyPr/>
                    <a:lstStyle/>
                    <a:p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70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ср.б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ср.б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8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66,5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1,5 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8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 (база)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0,3 б.)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 (проф.)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92,3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1,2 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8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7 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7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Биология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47,7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1,7 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28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3 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28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3 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28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(&lt; на 5 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754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Иностранный язык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07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6,4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366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(&gt; на 7,3 б.)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393190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>
          <a:xfrm>
            <a:off x="1643063" y="274638"/>
            <a:ext cx="7000875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Содержимое 5"/>
          <p:cNvSpPr>
            <a:spLocks noGrp="1"/>
          </p:cNvSpPr>
          <p:nvPr>
            <p:ph idx="1"/>
          </p:nvPr>
        </p:nvSpPr>
        <p:spPr>
          <a:xfrm>
            <a:off x="457200" y="1600206"/>
            <a:ext cx="8435280" cy="4525963"/>
          </a:xfrm>
        </p:spPr>
        <p:txBody>
          <a:bodyPr>
            <a:normAutofit/>
          </a:bodyPr>
          <a:lstStyle/>
          <a:p>
            <a:pPr eaLnBrk="1" hangingPunct="1"/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885645"/>
            <a:ext cx="30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Велвинская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7191" y="5910452"/>
            <a:ext cx="392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ЧОУ ОО «НОШ-Учительский дом д.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Алёкова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7183685"/>
              </p:ext>
            </p:extLst>
          </p:nvPr>
        </p:nvGraphicFramePr>
        <p:xfrm>
          <a:off x="251518" y="260648"/>
          <a:ext cx="8681205" cy="2618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24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00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515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данным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росстата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ПК зарегистрированных и проживающих на территории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КМР детей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7до 17 лет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3040 чел.</a:t>
                      </a:r>
                      <a:r>
                        <a:rPr lang="ru-RU" alt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3147 чел.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5082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обучаются в школах КМР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2733 чел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2813 чел.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Picture 3" descr="C:\Users\школа\Desktop\IMG_20180613_110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191" y="3386121"/>
            <a:ext cx="3925640" cy="237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3" descr="C:\Users\matrix\Desktop\IMG_0281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3096344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864830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cap="none" dirty="0">
                <a:latin typeface="Times New Roman" pitchFamily="18" charset="0"/>
                <a:cs typeface="Times New Roman" pitchFamily="18" charset="0"/>
              </a:rPr>
              <a:t>Финансирование</a:t>
            </a:r>
            <a:endParaRPr lang="ru-RU" dirty="0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4743139"/>
              </p:ext>
            </p:extLst>
          </p:nvPr>
        </p:nvGraphicFramePr>
        <p:xfrm>
          <a:off x="457200" y="1600200"/>
          <a:ext cx="8363272" cy="256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2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502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2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краевого бюджета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4 244 700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4 274  900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2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1 873 647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2 100 602,22</a:t>
                      </a:r>
                    </a:p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6 118 347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6 375 502,22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7" marR="82687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5730090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Пермского края от 14.03.2018 № 115-п «О внесении изменений в постановление Правительства Пермского края от 01 апреля 2013 г. № 173-п «Об обеспечении отдыха и оздоровления детей в Пермском крае»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0891213"/>
              </p:ext>
            </p:extLst>
          </p:nvPr>
        </p:nvGraphicFramePr>
        <p:xfrm>
          <a:off x="539553" y="1916832"/>
          <a:ext cx="8147247" cy="2011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286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организации летней оздоровительной кампании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Расчётная стоимость путёвки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Расчётная стоимость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одного дня пребывания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4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ЛДП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2721,60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4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Загородный лагерь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18 964,68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903,08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068083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313" y="0"/>
            <a:ext cx="700087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3660143"/>
              </p:ext>
            </p:extLst>
          </p:nvPr>
        </p:nvGraphicFramePr>
        <p:xfrm>
          <a:off x="539553" y="144488"/>
          <a:ext cx="8136904" cy="3435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5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7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06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6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61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00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69518">
                <a:tc gridSpan="6"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Отряды по месту жительства</a:t>
                      </a: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89999" marR="89999" marT="58138" marB="46799" horzOverflow="overflow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28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школ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2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9" marR="89999" marT="58138" marB="46799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Picture 4" descr="DSCN00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44" y="3843553"/>
            <a:ext cx="3096344" cy="248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44629"/>
            <a:ext cx="322785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6333" y="4221088"/>
            <a:ext cx="355185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5779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показателей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летней 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оздоровительной кампании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63614432"/>
              </p:ext>
            </p:extLst>
          </p:nvPr>
        </p:nvGraphicFramePr>
        <p:xfrm>
          <a:off x="107504" y="980728"/>
          <a:ext cx="8856984" cy="474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68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(соглашение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№ 530 О предоставлении субвенций из бюджета ПК на выполнение государственных полномочий по организации и обеспечению оздоровления и отдыха детей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10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 детей, охваченных различными формами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оздоровления, отдыха и  занятости за счёт средств консолидированного бюджета и привлечённых средств не менее 92 % от числа детей в возрасте от 7 до 17 лет (включительно)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3147  чел.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-за счёт средств консолидированного бюджета и привлечённых средств </a:t>
                      </a:r>
                      <a:r>
                        <a:rPr kumimoji="0" lang="ru-RU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-2043 чел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.- 65 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85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в загородных и санаторно-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оздоровительных лагерях не менее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15 %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  чел.  (10, 35 %)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88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детей, оздоровленных и направленных 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лагеря труда и отдыха, в стационарные палаточные лагеря, в туристические походы не менее 49 %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1713  чел.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(54,43 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88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Кроме того: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Малозатратные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вечерние  лагеря для детей и подростков (ОМЖ, КМЖ)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чел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33718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5470"/>
          </a:xfrm>
        </p:spPr>
        <p:txBody>
          <a:bodyPr vert="horz" anchor="ctr"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подростков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306862"/>
              </p:ext>
            </p:extLst>
          </p:nvPr>
        </p:nvGraphicFramePr>
        <p:xfrm>
          <a:off x="216309" y="1146914"/>
          <a:ext cx="8820187" cy="5266719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1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69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5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63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38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746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296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658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ОО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трудоустроенных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Категории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8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ПДН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Группа «риска»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Группа «норма»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(дети из малоимущих семей)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ОМЖ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Белоевская СОШ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В-Иньвенская СОШ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Дёминская ООШ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Верх-Юсьвинская ООШ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Гуринская СОШ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Ёгвинская ООШ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4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Корчевнинская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Кувинская СОШ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Ленинская СОШ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8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Ошибская СОШ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Пешнигортская СОШ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Самковская СОШ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Сервинская ООШ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4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Всего: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8602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497" y="188640"/>
            <a:ext cx="8229600" cy="648072"/>
          </a:xfrm>
        </p:spPr>
        <p:txBody>
          <a:bodyPr vert="horz" anchor="ctr"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основных видов работ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4955" y="836712"/>
            <a:ext cx="9099255" cy="8640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Благоустройство и уборка мусора на территории сел, деревень, парковых зон, берегов рек  </a:t>
            </a:r>
            <a:endParaRPr lang="ru-RU" sz="2800" b="1" dirty="0"/>
          </a:p>
        </p:txBody>
      </p:sp>
      <p:pic>
        <p:nvPicPr>
          <p:cNvPr id="7170" name="Picture 2" descr="C:\Documents and Settings\Данильченко ВЮ\Рабочий стол\Благоустройство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888432" cy="244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Данильченко ВЮ\Рабочий стол\Благоустройство\Рисунок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2325"/>
            <a:ext cx="3960440" cy="25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Данильченко ВЮ\Рабочий стол\Благоустройство\Рисунок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6889" y="4265501"/>
            <a:ext cx="3524128" cy="24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Documents and Settings\Данильченко ВЮ\Рабочий стол\Благоустройство\Рисунок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4112"/>
            <a:ext cx="3764087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Данильченко ВЮ\Рабочий стол\Благоустройство\Рисунок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8625" y="2933352"/>
            <a:ext cx="4031591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50235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Ремонт и строительство заборов и изгородей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flipH="1">
            <a:off x="2339752" y="5013176"/>
            <a:ext cx="72008" cy="11129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2" descr="C:\Documents and Settings\Данильченко ВЮ\Рабочий стол\Забор\Рисунок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1450"/>
            <a:ext cx="3528392" cy="30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Данильченко ВЮ\Рабочий стол\Забор\Рисунок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45138"/>
            <a:ext cx="4349123" cy="32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Documents and Settings\Данильченко ВЮ\Рабочий стол\Забор\Рисунок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41737"/>
            <a:ext cx="4068059" cy="29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Documents and Settings\Данильченко ВЮ\Рабочий стол\Забор\Рисунок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8002" y="3436499"/>
            <a:ext cx="2581113" cy="32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71410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5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Прополка и посадка цветов на клумбах школ</a:t>
            </a:r>
            <a:endParaRPr lang="ru-RU" dirty="0"/>
          </a:p>
        </p:txBody>
      </p:sp>
      <p:pic>
        <p:nvPicPr>
          <p:cNvPr id="4098" name="Picture 2" descr="C:\Documents and Settings\Данильченко ВЮ\Рабочий стол\разбивка клумб, посадка цветов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385701" cy="33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Данильченко ВЮ\Рабочий стол\Цветы\Рисуно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9871"/>
            <a:ext cx="3816424" cy="31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Данильченко ВЮ\Рабочий стол\Цветы\Рисунок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1" y="980728"/>
            <a:ext cx="366567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фото на день села2016г\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7486" y="4318455"/>
            <a:ext cx="4082333" cy="24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Documents and Settings\Данильченко ВЮ\Рабочий стол\Цветы\Рисунок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9832"/>
            <a:ext cx="3603303" cy="29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78605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Покраска стен в кабинетах и коридорах, покраска заборов и других сооружений</a:t>
            </a:r>
            <a:endParaRPr lang="ru-RU" sz="2800" dirty="0"/>
          </a:p>
        </p:txBody>
      </p:sp>
      <p:pic>
        <p:nvPicPr>
          <p:cNvPr id="1026" name="Picture 2" descr="C:\Documents and Settings\Данильченко ВЮ\Рабочий стол\покраска\Рисунок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71" y="1702944"/>
            <a:ext cx="2778137" cy="233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Данильченко ВЮ\Рабочий стол\покраска\Рисунок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45185"/>
            <a:ext cx="3091755" cy="232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Данильченко ВЮ\Рабочий стол\покраска\Рисунок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41161"/>
            <a:ext cx="2952328" cy="235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Данильченко ВЮ\Рабочий стол\покраска\Рисунок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5872" y="1237058"/>
            <a:ext cx="2002832" cy="26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Данильченко ВЮ\Рабочий стол\покраска\Рисунок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4142" y="4095004"/>
            <a:ext cx="2206292" cy="26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Данильченко ВЮ\Рабочий стол\покраска\Рисунок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6579"/>
            <a:ext cx="2880320" cy="229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8728268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8944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участников ЕГЭ,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набравших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наибольшее количество баллов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2017-2018  уч. год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3236888"/>
              </p:ext>
            </p:extLst>
          </p:nvPr>
        </p:nvGraphicFramePr>
        <p:xfrm>
          <a:off x="395536" y="1412776"/>
          <a:ext cx="8424936" cy="5083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65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94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38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sz="13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 </a:t>
                      </a:r>
                      <a:endParaRPr lang="ru-RU" sz="13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баллов 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(80-100 </a:t>
                      </a:r>
                      <a:r>
                        <a:rPr lang="ru-RU" sz="13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б.) </a:t>
                      </a:r>
                      <a:endParaRPr lang="ru-RU" sz="13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 учителя </a:t>
                      </a:r>
                      <a:endParaRPr lang="ru-RU" sz="13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Петрова Анастасия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2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Козлова А.В.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Зубова Александра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Ленинская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Попова Л.И.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3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Баранова Ольга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Боталова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Т.М.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Власова Анастасия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864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Ванькова Е.И.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4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Рамазанова Виктория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В-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Иньвенская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Кетова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Валерия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Гуринская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09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Кетова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А.М.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2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Тупицына Анастасия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Горькавая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Луиза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982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2426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Рычкова Анна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376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Яркова М.М.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19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Дерябина Алина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609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19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Фирсова Валерия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3609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19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Отинова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Адриана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81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Гусельникова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Анастасия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3040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Фирсова Валерия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Белоевская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 (профиль)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Власова Н.П.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276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Петрова Анастасия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Обществознание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Чакилева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Е.А.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3025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Фирсова Валерия</a:t>
                      </a: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Биология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Рочева Р.Н.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73915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18827"/>
            <a:ext cx="9144000" cy="1393949"/>
          </a:xfr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solidFill>
                  <a:srgbClr val="1CACE3">
                    <a:lumMod val="75000"/>
                  </a:srgbClr>
                </a:solidFill>
                <a:latin typeface="Times New Roman"/>
              </a:rPr>
              <a:t>Подпрограмма «Приведение образовательных организаций Кудымкарского муниципального района в нормативное состояние»</a:t>
            </a:r>
            <a:endParaRPr lang="ru-RU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412776"/>
            <a:ext cx="8712968" cy="482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На реализацию подпрограммы 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2018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году выделено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19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млн.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010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тыс.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522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рубля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в том числе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13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млн.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409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тыс.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466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рублей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средства бюджета Кудымкарского муниципального района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5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млн.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601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тыс.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055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рублей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средства бюджета Пермского края.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2017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году в рамках подпрограммы освоено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11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млн.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173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тыс. 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24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рубля.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0145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842289"/>
            <a:ext cx="3672408" cy="48965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27"/>
            <a:ext cx="9144000" cy="889893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Приведение 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образовательных организаций в нормативное </a:t>
            </a:r>
            <a:r>
              <a:rPr lang="ru-RU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состояние</a:t>
            </a:r>
            <a:endParaRPr lang="ru-RU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69" y="1130069"/>
            <a:ext cx="5618651" cy="316049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4511909"/>
            <a:ext cx="5220072" cy="2226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Замена оконных блоков в МАОУ «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Корчевнинская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ООШ»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Ремонт спортивного зала в МАОУ «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Велвинская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ООШ»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65409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263128"/>
            <a:ext cx="4061590" cy="3046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907402"/>
            <a:ext cx="5220072" cy="3915054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18827"/>
            <a:ext cx="9144000" cy="889893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Приведение 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образовательных организаций в нормативное </a:t>
            </a:r>
            <a:r>
              <a:rPr lang="ru-RU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состояние</a:t>
            </a:r>
            <a:endParaRPr lang="ru-RU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197" y="907402"/>
            <a:ext cx="4187957" cy="235572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23928" y="4822457"/>
            <a:ext cx="5220073" cy="203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Ремонт раздевалки МАОУ 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Самковся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СОШ»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Замена дверных блоков в МАОУ 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Белоевская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ОШИ для обучающихся с ОВЗ»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Ремонт санузлов в МАОУ 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Сервинская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ООШ»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2545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126"/>
            <a:ext cx="3616510" cy="27989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74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Приведение образовательных организаций в нормативное состояние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8045" y="1268126"/>
            <a:ext cx="4355976" cy="326698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60935" y="5753243"/>
            <a:ext cx="8046133" cy="1104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Замена ограждения территории МАОУ «Ёгвинская ООШ»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Ремонт пищеблока МАОУ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Кувинская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ОШИ для обучающихся с ОВЗ»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Ремонт полов в МАОУ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Кувинская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СОШ»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142" y="1268126"/>
            <a:ext cx="3363838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453947"/>
      </p:ext>
    </p:extLst>
  </p:cSld>
  <p:clrMapOvr>
    <a:masterClrMapping/>
  </p:clrMapOvr>
  <p:transition spd="slow" advClick="0">
    <p:push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Задачи на 2018 – 2019 </a:t>
            </a:r>
            <a:r>
              <a:rPr lang="ru-RU" sz="3600" dirty="0" err="1" smtClean="0"/>
              <a:t>уч.год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643998" cy="571504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остается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приоритете повышение качества образовательных услуг;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современных форм внеурочной деятельности учащихся, интеграция дополнительного и общего образования в период введения новых образовательных стандартов, развитие сетевой формы обучения;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здоровьесберегающей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среды в образовательных учреждениях: совершенствование школьного питания, медицинского обслуживания, формирование здорового образа жизни;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государственно-общественного управления в сфере образования, в том числе через формирование механизмов государственно-общественного управления качеством образования на основе независимой оценки качества работы организаций, оказывающих образовательные услуги;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совершенствование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воспитания воспитанников и обучающихся, в том числе работы по патриотическому воспитанию;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материально-технической базы учреждений.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>
    <p:push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2" descr="открытка 1 сентября с новым учебным год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34640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3581</TotalTime>
  <Words>8018</Words>
  <Application>Microsoft Office PowerPoint</Application>
  <PresentationFormat>Экран (4:3)</PresentationFormat>
  <Paragraphs>1863</Paragraphs>
  <Slides>95</Slides>
  <Notes>85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8" baseType="lpstr">
      <vt:lpstr>Тема Office</vt:lpstr>
      <vt:lpstr>1_Тема Office</vt:lpstr>
      <vt:lpstr>Лист</vt:lpstr>
      <vt:lpstr>Слайд 1</vt:lpstr>
      <vt:lpstr>Система общего образования</vt:lpstr>
      <vt:lpstr>Слайд 3</vt:lpstr>
      <vt:lpstr>Кадры</vt:lpstr>
      <vt:lpstr>Количество педагогических работников, имеющих квалификационные категории на 01.06.2017 г.</vt:lpstr>
      <vt:lpstr>Слайд 6</vt:lpstr>
      <vt:lpstr>        ЕГЭ (единый государственный экзамен)  по образовательным программам среднего общего образования Участников ЕГЭ – 70 человек                                                                    (в прошлом году - 66)  </vt:lpstr>
      <vt:lpstr>ИТОГИ ЕГЭ</vt:lpstr>
      <vt:lpstr>Слайд 9</vt:lpstr>
      <vt:lpstr>Слайд 10</vt:lpstr>
      <vt:lpstr>Итоги ОГЭ  (основной государственный экзамен по образовательным программам основного общего образования) 2018 год</vt:lpstr>
      <vt:lpstr>  Участников ОГЭ – 260 человек                                                       (в прошлом году - 239)   </vt:lpstr>
      <vt:lpstr>ОГЭ – основной государственный экзамен – 252 чел.  ГВЭ – государственный выпускной экзамен-  8 чел.   дети с ОВЗ – МАОУ «Верх-Иньвенская СОШ»                          МАОУ «Пешнигортская СОШ»                          МАОУ «Корчевнинская ООШ»     </vt:lpstr>
      <vt:lpstr>ИТОГИ ОГЭ</vt:lpstr>
      <vt:lpstr>Слайд 15</vt:lpstr>
      <vt:lpstr>Слайд 16</vt:lpstr>
      <vt:lpstr>Слайд 17</vt:lpstr>
      <vt:lpstr>Слайд 18</vt:lpstr>
      <vt:lpstr>Слайд 19</vt:lpstr>
      <vt:lpstr> РЕАЛИЗАЦИЯ ПРОГРАММ Подпрограмма: Дополнительное образование в Кудымкарском муниципальном районе 2017/18 учебном году</vt:lpstr>
      <vt:lpstr> Учреждением дополнительного образования является, «Детско-юношеская спортивная школа»  расположенная в с. Верх-Иньва</vt:lpstr>
      <vt:lpstr>Слайд 22</vt:lpstr>
      <vt:lpstr>Слайд 23</vt:lpstr>
      <vt:lpstr>Слайд 24</vt:lpstr>
      <vt:lpstr>Слайд 25</vt:lpstr>
      <vt:lpstr>Слайд 26</vt:lpstr>
      <vt:lpstr>Выявление, поддержка, развитие и социализация одаренных детей</vt:lpstr>
      <vt:lpstr>Конкурс «Ученик года -2018»</vt:lpstr>
      <vt:lpstr>Слайд 29</vt:lpstr>
      <vt:lpstr>Слайд 30</vt:lpstr>
      <vt:lpstr>      </vt:lpstr>
      <vt:lpstr>XXXIII краевой конкурс исследовательских работ</vt:lpstr>
      <vt:lpstr>Военно-патриотическое воспитание в школах  Кудымкарского муниципального района</vt:lpstr>
      <vt:lpstr>Второй муниципальный фестиваль-форум кадетских классов «Виват, кадеты!», посвящённый году Гражданской обороны России. </vt:lpstr>
      <vt:lpstr>Кадетские классы</vt:lpstr>
      <vt:lpstr>Мастер-классы от служб  МВД и МЧС</vt:lpstr>
      <vt:lpstr>Конкурс «Визитка»</vt:lpstr>
      <vt:lpstr>Кадетский бал</vt:lpstr>
      <vt:lpstr>Спортивно-спасательная эстафета</vt:lpstr>
      <vt:lpstr>Закрытие</vt:lpstr>
      <vt:lpstr>Слайд 41</vt:lpstr>
      <vt:lpstr>Слайд 42</vt:lpstr>
      <vt:lpstr>Слайд 43</vt:lpstr>
      <vt:lpstr>Слайд 44</vt:lpstr>
      <vt:lpstr>Победители и призеры  краевого конкурса рефератов среди обучающихся образовательных организаций по краеведению и этнографии  «Мой Пермский край», 2017 г.</vt:lpstr>
      <vt:lpstr>Слайд 46</vt:lpstr>
      <vt:lpstr>Проведение  фестиваля «Сервинские зори»  детских и подростковых коллективов образовательных учреждений  Кудымкарского муниципального района</vt:lpstr>
      <vt:lpstr>Слайд 48</vt:lpstr>
      <vt:lpstr>Слайд 49</vt:lpstr>
      <vt:lpstr>Слайд 50</vt:lpstr>
      <vt:lpstr>Количество детей на подвозе 2017-2018 учебный год</vt:lpstr>
      <vt:lpstr>Организация горячего питания учащихся в образовательных организациях</vt:lpstr>
      <vt:lpstr>          </vt:lpstr>
      <vt:lpstr>Слайд 54</vt:lpstr>
      <vt:lpstr>  Организация горячего питания для детей с ОВЗ </vt:lpstr>
      <vt:lpstr>Организация горячего питания в пришкольных интернатах</vt:lpstr>
      <vt:lpstr>Общий охват питанием  в дневных общеобразовательных организациях по возрастным группам</vt:lpstr>
      <vt:lpstr>Объём средств, предусмотренных  на организацию горячего питания  для детей находящиеся в трудной жизненной ситуации и получающих бесплатное питание  в 2018 году:    2135 чел. – 76  % </vt:lpstr>
      <vt:lpstr>   Организация и обеспечение отдыха  и оздоровления детей и подростков Кудымкарского муниципального района  в 2018  году   </vt:lpstr>
      <vt:lpstr>Показатели летней  оздоровительной кампании</vt:lpstr>
      <vt:lpstr>Плановые показатели Кудымкарского муниципального района  летней  оздоровительной кампании в рамках постановления администрации Кудымкарского  муниципального района от 24.04.2018 № 305-260-01-06 «Об организации  и обеспечении отдыха детей и их оздоровления  в Кудымкарском муниципальном районе в 2018 году» </vt:lpstr>
      <vt:lpstr>Всего оздоровлено в лагерях с круглосуточным и дневным пребыванием детей 1889 чел (60 %) </vt:lpstr>
      <vt:lpstr>Оздоровлено детей, находящиеся в трудной жизненной ситуации 73 %</vt:lpstr>
      <vt:lpstr>Основные направления воспитательных программ лагерей с дневным пребыванием</vt:lpstr>
      <vt:lpstr>Трудовая занятость 150 чел</vt:lpstr>
      <vt:lpstr>Слайд 66</vt:lpstr>
      <vt:lpstr>МАУ «Кувинский загородный лагерь» </vt:lpstr>
      <vt:lpstr>Оборонно-спортивный лагерь</vt:lpstr>
      <vt:lpstr>Технологическая сессия (тьюторский лагерь)  «Вперёд в будущее». </vt:lpstr>
      <vt:lpstr> </vt:lpstr>
      <vt:lpstr>Исполнение показателей летней  оздоровительной кампании</vt:lpstr>
      <vt:lpstr>Всего оздоровлено в лагерях с круглосуточным и дневным пребыванием детей 1889 чел (60 %) </vt:lpstr>
      <vt:lpstr>Оздоровлено несовершеннолетних  детей в круглосуточных лагерях за территорией  Пермского края 27 чел</vt:lpstr>
      <vt:lpstr>Слайд 74</vt:lpstr>
      <vt:lpstr>МАУ «Кувинский загородный лагерь» - 331 чел </vt:lpstr>
      <vt:lpstr>Оборонно-спортивный лагерь</vt:lpstr>
      <vt:lpstr>Технологическая сессия (тьюторский лагерь)  «Вперёд в будущее». </vt:lpstr>
      <vt:lpstr> </vt:lpstr>
      <vt:lpstr>Исполнение показателей летней  оздоровительной кампании</vt:lpstr>
      <vt:lpstr>Слайд 80</vt:lpstr>
      <vt:lpstr>Финансирование</vt:lpstr>
      <vt:lpstr>Постановление Правительства Пермского края от 14.03.2018 № 115-п «О внесении изменений в постановление Правительства Пермского края от 01 апреля 2013 г. № 173-п «Об обеспечении отдыха и оздоровления детей в Пермском крае»</vt:lpstr>
      <vt:lpstr> </vt:lpstr>
      <vt:lpstr>Исполнение показателей летней  оздоровительной кампании</vt:lpstr>
      <vt:lpstr>Трудоустройство подростков</vt:lpstr>
      <vt:lpstr>Перечень основных видов работ </vt:lpstr>
      <vt:lpstr>Ремонт и строительство заборов и изгородей</vt:lpstr>
      <vt:lpstr>Прополка и посадка цветов на клумбах школ</vt:lpstr>
      <vt:lpstr>Покраска стен в кабинетах и коридорах, покраска заборов и других сооружений</vt:lpstr>
      <vt:lpstr>Подпрограмма «Приведение образовательных организаций Кудымкарского муниципального района в нормативное состояние»</vt:lpstr>
      <vt:lpstr>Приведение образовательных организаций в нормативное состояние</vt:lpstr>
      <vt:lpstr>Приведение образовательных организаций в нормативное состояние</vt:lpstr>
      <vt:lpstr>Приведение образовательных организаций в нормативное состояние</vt:lpstr>
      <vt:lpstr>Задачи на 2018 – 2019 уч.год</vt:lpstr>
      <vt:lpstr>Слайд 95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Приветствуем  участников августовской</dc:title>
  <dc:creator>User</dc:creator>
  <cp:lastModifiedBy>User</cp:lastModifiedBy>
  <cp:revision>377</cp:revision>
  <cp:lastPrinted>2017-08-24T06:54:58Z</cp:lastPrinted>
  <dcterms:created xsi:type="dcterms:W3CDTF">2016-08-25T12:28:57Z</dcterms:created>
  <dcterms:modified xsi:type="dcterms:W3CDTF">2018-08-25T09:00:55Z</dcterms:modified>
</cp:coreProperties>
</file>