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8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9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0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11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334" r:id="rId7"/>
    <p:sldId id="335" r:id="rId8"/>
    <p:sldId id="375" r:id="rId9"/>
    <p:sldId id="376" r:id="rId10"/>
    <p:sldId id="264" r:id="rId11"/>
    <p:sldId id="297" r:id="rId12"/>
    <p:sldId id="339" r:id="rId13"/>
    <p:sldId id="340" r:id="rId14"/>
    <p:sldId id="294" r:id="rId15"/>
    <p:sldId id="341" r:id="rId16"/>
    <p:sldId id="342" r:id="rId17"/>
    <p:sldId id="298" r:id="rId18"/>
    <p:sldId id="343" r:id="rId19"/>
    <p:sldId id="296" r:id="rId20"/>
    <p:sldId id="346" r:id="rId21"/>
    <p:sldId id="348" r:id="rId22"/>
    <p:sldId id="347" r:id="rId23"/>
    <p:sldId id="373" r:id="rId24"/>
    <p:sldId id="371" r:id="rId25"/>
    <p:sldId id="379" r:id="rId26"/>
    <p:sldId id="372" r:id="rId27"/>
    <p:sldId id="377" r:id="rId28"/>
    <p:sldId id="378" r:id="rId29"/>
    <p:sldId id="316" r:id="rId30"/>
    <p:sldId id="324" r:id="rId31"/>
    <p:sldId id="268" r:id="rId32"/>
    <p:sldId id="325" r:id="rId33"/>
    <p:sldId id="326" r:id="rId34"/>
    <p:sldId id="350" r:id="rId35"/>
    <p:sldId id="329" r:id="rId36"/>
    <p:sldId id="330" r:id="rId37"/>
    <p:sldId id="331" r:id="rId38"/>
    <p:sldId id="332" r:id="rId39"/>
    <p:sldId id="336" r:id="rId40"/>
    <p:sldId id="374" r:id="rId41"/>
    <p:sldId id="368" r:id="rId42"/>
    <p:sldId id="352" r:id="rId43"/>
    <p:sldId id="353" r:id="rId44"/>
    <p:sldId id="357" r:id="rId45"/>
    <p:sldId id="355" r:id="rId46"/>
    <p:sldId id="356" r:id="rId47"/>
    <p:sldId id="358" r:id="rId48"/>
    <p:sldId id="359" r:id="rId49"/>
    <p:sldId id="382" r:id="rId50"/>
    <p:sldId id="317" r:id="rId51"/>
    <p:sldId id="360" r:id="rId52"/>
    <p:sldId id="361" r:id="rId53"/>
    <p:sldId id="363" r:id="rId54"/>
    <p:sldId id="362" r:id="rId55"/>
    <p:sldId id="367" r:id="rId56"/>
    <p:sldId id="364" r:id="rId57"/>
    <p:sldId id="380" r:id="rId58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1" autoAdjust="0"/>
    <p:restoredTop sz="73050" autoAdjust="0"/>
  </p:normalViewPr>
  <p:slideViewPr>
    <p:cSldViewPr>
      <p:cViewPr>
        <p:scale>
          <a:sx n="63" d="100"/>
          <a:sy n="63" d="100"/>
        </p:scale>
        <p:origin x="-1788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Дошкольники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205</c:v>
                </c:pt>
                <c:pt idx="1">
                  <c:v>335</c:v>
                </c:pt>
                <c:pt idx="2">
                  <c:v>319</c:v>
                </c:pt>
                <c:pt idx="3">
                  <c:v>358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Начальное звено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464</c:v>
                </c:pt>
                <c:pt idx="1">
                  <c:v>524</c:v>
                </c:pt>
                <c:pt idx="2">
                  <c:v>558</c:v>
                </c:pt>
                <c:pt idx="3">
                  <c:v>535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Основное звено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549</c:v>
                </c:pt>
                <c:pt idx="1">
                  <c:v>610</c:v>
                </c:pt>
                <c:pt idx="2">
                  <c:v>523</c:v>
                </c:pt>
                <c:pt idx="3">
                  <c:v>559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Старшее звено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101</c:v>
                </c:pt>
                <c:pt idx="1">
                  <c:v>81</c:v>
                </c:pt>
                <c:pt idx="2">
                  <c:v>60</c:v>
                </c:pt>
                <c:pt idx="3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982912"/>
        <c:axId val="35013376"/>
        <c:axId val="0"/>
      </c:bar3DChart>
      <c:catAx>
        <c:axId val="349829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endParaRPr lang="ru-RU"/>
          </a:p>
        </c:txPr>
        <c:crossAx val="35013376"/>
        <c:crosses val="autoZero"/>
        <c:auto val="1"/>
        <c:lblAlgn val="ctr"/>
        <c:lblOffset val="100"/>
        <c:noMultiLvlLbl val="0"/>
      </c:catAx>
      <c:valAx>
        <c:axId val="35013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endParaRPr lang="ru-RU"/>
          </a:p>
        </c:txPr>
        <c:crossAx val="349829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>
              <a:solidFill>
                <a:schemeClr val="bg2">
                  <a:lumMod val="10000"/>
                </a:schemeClr>
              </a:solidFill>
              <a:latin typeface="Garamond Premr Pro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Группа риска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2017-2018 уч. г.</c:v>
                </c:pt>
                <c:pt idx="1">
                  <c:v>2018-2019 уч.г.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109</c:v>
                </c:pt>
                <c:pt idx="1">
                  <c:v>118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E2-470B-87FF-333AFEA381C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Общий охват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2017-2018 уч. г.</c:v>
                </c:pt>
                <c:pt idx="1">
                  <c:v>2018-2019 уч.г.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2140</c:v>
                </c:pt>
                <c:pt idx="1">
                  <c:v>2123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E2-470B-87FF-333AFEA38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953472"/>
        <c:axId val="140955008"/>
      </c:barChart>
      <c:catAx>
        <c:axId val="140953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endParaRPr lang="ru-RU"/>
          </a:p>
        </c:txPr>
        <c:crossAx val="140955008"/>
        <c:crosses val="autoZero"/>
        <c:auto val="1"/>
        <c:lblAlgn val="ctr"/>
        <c:lblOffset val="100"/>
        <c:noMultiLvlLbl val="0"/>
      </c:catAx>
      <c:valAx>
        <c:axId val="140955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endParaRPr lang="ru-RU"/>
          </a:p>
        </c:txPr>
        <c:crossAx val="1409534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="1">
              <a:solidFill>
                <a:schemeClr val="bg2">
                  <a:lumMod val="10000"/>
                </a:schemeClr>
              </a:solidFill>
              <a:latin typeface="Garamond Premr Pro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>
                <a:solidFill>
                  <a:schemeClr val="bg1">
                    <a:lumMod val="50000"/>
                  </a:schemeClr>
                </a:solidFill>
                <a:latin typeface="Garamond Premr Pro" pitchFamily="18" charset="0"/>
              </a:defRPr>
            </a:pPr>
            <a:r>
              <a:rPr lang="ru-RU" sz="2200" dirty="0">
                <a:solidFill>
                  <a:schemeClr val="bg2">
                    <a:lumMod val="10000"/>
                  </a:schemeClr>
                </a:solidFill>
              </a:rPr>
              <a:t>Общее количество участников - 401 чел.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 участников - 401 чел.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победители муниципального этапа</c:v>
                </c:pt>
                <c:pt idx="1">
                  <c:v>призеры муниципального этапа</c:v>
                </c:pt>
                <c:pt idx="2">
                  <c:v>участники краевого этапа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</c:v>
                </c:pt>
                <c:pt idx="1">
                  <c:v>31</c:v>
                </c:pt>
                <c:pt idx="2">
                  <c:v>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1026432"/>
        <c:axId val="141012352"/>
      </c:barChart>
      <c:valAx>
        <c:axId val="1410123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endParaRPr lang="ru-RU"/>
          </a:p>
        </c:txPr>
        <c:crossAx val="141026432"/>
        <c:crosses val="autoZero"/>
        <c:crossBetween val="between"/>
      </c:valAx>
      <c:catAx>
        <c:axId val="14102643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endParaRPr lang="ru-RU"/>
          </a:p>
        </c:txPr>
        <c:crossAx val="14101235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060162401574787E-2"/>
          <c:y val="0.16625313502478858"/>
          <c:w val="0.92687733759842983"/>
          <c:h val="0.69740944881890021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1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aseline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 Smbd" pitchFamily="18" charset="0"/>
                      </a:rPr>
                      <a:t>1458</a:t>
                    </a:r>
                    <a:endParaRPr lang="en-US" sz="1400" baseline="0" dirty="0">
                      <a:solidFill>
                        <a:schemeClr val="bg2">
                          <a:lumMod val="10000"/>
                        </a:schemeClr>
                      </a:solidFill>
                      <a:latin typeface="Garamond Premr Pro Smbd" pitchFamily="18" charset="0"/>
                    </a:endParaRP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14-45C1-899B-E83DADC0479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aseline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 Smbd" pitchFamily="18" charset="0"/>
                      </a:rPr>
                      <a:t>264</a:t>
                    </a:r>
                    <a:endParaRPr lang="en-US" sz="1400" baseline="0" dirty="0">
                      <a:solidFill>
                        <a:schemeClr val="bg2">
                          <a:lumMod val="10000"/>
                        </a:schemeClr>
                      </a:solidFill>
                      <a:latin typeface="Garamond Premr Pro Smbd" pitchFamily="18" charset="0"/>
                    </a:endParaRP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14-45C1-899B-E83DADC04794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aseline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 Smbd" pitchFamily="18" charset="0"/>
                      </a:rPr>
                      <a:t>1194</a:t>
                    </a:r>
                    <a:endParaRPr lang="en-US" sz="1400" baseline="0">
                      <a:solidFill>
                        <a:schemeClr val="bg2">
                          <a:lumMod val="10000"/>
                        </a:schemeClr>
                      </a:solidFill>
                      <a:latin typeface="Garamond Premr Pro Smbd" pitchFamily="18" charset="0"/>
                    </a:endParaRP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14-45C1-899B-E83DADC047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Garamond Premr Pro Smbd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охват дошкольным образованием</c:v>
                </c:pt>
                <c:pt idx="1">
                  <c:v>Охват до 3-х лет</c:v>
                </c:pt>
                <c:pt idx="2">
                  <c:v>Охват от 3-х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1458</c:v>
                </c:pt>
                <c:pt idx="1">
                  <c:v>264</c:v>
                </c:pt>
                <c:pt idx="2">
                  <c:v>1194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7C-40C0-8935-4007692B4884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504D"/>
            </a:solidFill>
            <a:ln>
              <a:noFill/>
            </a:ln>
            <a:effectLst/>
          </c:spPr>
          <c:invertIfNegative val="1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aseline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 Smbd" pitchFamily="18" charset="0"/>
                      </a:rPr>
                      <a:t>1356</a:t>
                    </a:r>
                    <a:endParaRPr lang="en-US" sz="1400" baseline="0">
                      <a:solidFill>
                        <a:schemeClr val="bg2">
                          <a:lumMod val="10000"/>
                        </a:schemeClr>
                      </a:solidFill>
                      <a:latin typeface="Garamond Premr Pro Smbd" pitchFamily="18" charset="0"/>
                    </a:endParaRP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14-45C1-899B-E83DADC0479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aseline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 Smbd" pitchFamily="18" charset="0"/>
                      </a:rPr>
                      <a:t>231</a:t>
                    </a:r>
                    <a:endParaRPr lang="en-US" sz="1400" baseline="0">
                      <a:solidFill>
                        <a:schemeClr val="bg2">
                          <a:lumMod val="10000"/>
                        </a:schemeClr>
                      </a:solidFill>
                      <a:latin typeface="Garamond Premr Pro Smbd" pitchFamily="18" charset="0"/>
                    </a:endParaRP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14-45C1-899B-E83DADC04794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aseline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 Smbd" pitchFamily="18" charset="0"/>
                      </a:rPr>
                      <a:t>1054</a:t>
                    </a:r>
                    <a:endParaRPr lang="en-US" sz="1400" baseline="0" dirty="0">
                      <a:solidFill>
                        <a:schemeClr val="bg2">
                          <a:lumMod val="10000"/>
                        </a:schemeClr>
                      </a:solidFill>
                      <a:latin typeface="Garamond Premr Pro Smbd" pitchFamily="18" charset="0"/>
                    </a:endParaRP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14-45C1-899B-E83DADC047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Garamond Premr Pro Smbd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охват дошкольным образованием</c:v>
                </c:pt>
                <c:pt idx="1">
                  <c:v>Охват до 3-х лет</c:v>
                </c:pt>
                <c:pt idx="2">
                  <c:v>Охват от 3-х лет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1356</c:v>
                </c:pt>
                <c:pt idx="1">
                  <c:v>231</c:v>
                </c:pt>
                <c:pt idx="2">
                  <c:v>1054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67C-40C0-8935-4007692B4884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1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aseline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 Smbd" pitchFamily="18" charset="0"/>
                      </a:rPr>
                      <a:t>1358</a:t>
                    </a:r>
                    <a:endParaRPr lang="en-US" sz="1400" baseline="0" dirty="0">
                      <a:solidFill>
                        <a:schemeClr val="bg2">
                          <a:lumMod val="10000"/>
                        </a:schemeClr>
                      </a:solidFill>
                      <a:latin typeface="Garamond Premr Pro Smbd" pitchFamily="18" charset="0"/>
                    </a:endParaRP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C14-45C1-899B-E83DADC0479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aseline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 Smbd" pitchFamily="18" charset="0"/>
                      </a:rPr>
                      <a:t>244</a:t>
                    </a:r>
                    <a:endParaRPr lang="en-US" sz="1400" baseline="0" dirty="0">
                      <a:solidFill>
                        <a:schemeClr val="bg2">
                          <a:lumMod val="10000"/>
                        </a:schemeClr>
                      </a:solidFill>
                      <a:latin typeface="Garamond Premr Pro Smbd" pitchFamily="18" charset="0"/>
                    </a:endParaRP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C14-45C1-899B-E83DADC04794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aseline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 Smbd" pitchFamily="18" charset="0"/>
                      </a:rPr>
                      <a:t>1114</a:t>
                    </a:r>
                    <a:endParaRPr lang="en-US" sz="1400" baseline="0" dirty="0">
                      <a:solidFill>
                        <a:schemeClr val="bg2">
                          <a:lumMod val="10000"/>
                        </a:schemeClr>
                      </a:solidFill>
                      <a:latin typeface="Garamond Premr Pro Smbd" pitchFamily="18" charset="0"/>
                    </a:endParaRP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C14-45C1-899B-E83DADC047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Garamond Premr Pro Smbd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охват дошкольным образованием</c:v>
                </c:pt>
                <c:pt idx="1">
                  <c:v>Охват до 3-х лет</c:v>
                </c:pt>
                <c:pt idx="2">
                  <c:v>Охват от 3-х лет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1358</c:v>
                </c:pt>
                <c:pt idx="1">
                  <c:v>244</c:v>
                </c:pt>
                <c:pt idx="2">
                  <c:v>1114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67C-40C0-8935-4007692B4884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497856"/>
        <c:axId val="101425920"/>
      </c:barChart>
      <c:catAx>
        <c:axId val="101497856"/>
        <c:scaling>
          <c:orientation val="minMax"/>
        </c:scaling>
        <c:delete val="1"/>
        <c:axPos val="b"/>
        <c:numFmt formatCode="General" sourceLinked="1"/>
        <c:majorTickMark val="none"/>
        <c:minorTickMark val="cross"/>
        <c:tickLblPos val="nextTo"/>
        <c:crossAx val="101425920"/>
        <c:crosses val="autoZero"/>
        <c:auto val="1"/>
        <c:lblAlgn val="ctr"/>
        <c:lblOffset val="100"/>
        <c:noMultiLvlLbl val="1"/>
      </c:catAx>
      <c:valAx>
        <c:axId val="1014259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cross"/>
        <c:tickLblPos val="nextTo"/>
        <c:crossAx val="10149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2">
                  <a:lumMod val="10000"/>
                </a:schemeClr>
              </a:solidFill>
              <a:latin typeface="Garamond Premr Pro Smbd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40074556312527"/>
          <c:y val="0.14786225407982384"/>
          <c:w val="0.49378377440815291"/>
          <c:h val="0.4643932798898606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8F-4E6F-87DF-7D9D8A36181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C8F-4E6F-87DF-7D9D8A36181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C8F-4E6F-87DF-7D9D8A36181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C8F-4E6F-87DF-7D9D8A361818}"/>
              </c:ext>
            </c:extLst>
          </c:dPt>
          <c:cat>
            <c:strRef>
              <c:f>Лист1!$A$2:$A$5</c:f>
              <c:strCache>
                <c:ptCount val="4"/>
                <c:pt idx="0">
                  <c:v>Количество ДОО - 29</c:v>
                </c:pt>
                <c:pt idx="1">
                  <c:v>Доля ДОО, принявших участие в проекте -100</c:v>
                </c:pt>
                <c:pt idx="2">
                  <c:v>Количество семей, принявших участие -193</c:v>
                </c:pt>
                <c:pt idx="3">
                  <c:v>Сложились традиции смейного чтения -152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</c:v>
                </c:pt>
                <c:pt idx="1">
                  <c:v>100</c:v>
                </c:pt>
                <c:pt idx="2">
                  <c:v>193</c:v>
                </c:pt>
                <c:pt idx="3">
                  <c:v>152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C8F-4E6F-87DF-7D9D8A361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103352579767245E-2"/>
          <c:y val="0.614091924010435"/>
          <c:w val="0.89113597644174991"/>
          <c:h val="0.3859079984916928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2">
                  <a:lumMod val="10000"/>
                </a:schemeClr>
              </a:solidFill>
              <a:latin typeface="Garamond Premr Pro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 категория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2017-2018</c:v>
                </c:pt>
                <c:pt idx="1">
                  <c:v>2018-2019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</c:v>
                </c:pt>
                <c:pt idx="1">
                  <c:v>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 категория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2017-2018</c:v>
                </c:pt>
                <c:pt idx="1">
                  <c:v>2018-2019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228</c:v>
                </c:pt>
                <c:pt idx="1">
                  <c:v>208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СЗД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2017-2018</c:v>
                </c:pt>
                <c:pt idx="1">
                  <c:v>2018-2019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199</c:v>
                </c:pt>
                <c:pt idx="1">
                  <c:v>181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Не имеют категории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2017-2018</c:v>
                </c:pt>
                <c:pt idx="1">
                  <c:v>2018-2019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45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239296"/>
        <c:axId val="109245184"/>
      </c:barChart>
      <c:catAx>
        <c:axId val="1092392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endParaRPr lang="ru-RU"/>
          </a:p>
        </c:txPr>
        <c:crossAx val="109245184"/>
        <c:crosses val="autoZero"/>
        <c:auto val="1"/>
        <c:lblAlgn val="ctr"/>
        <c:lblOffset val="100"/>
        <c:noMultiLvlLbl val="0"/>
      </c:catAx>
      <c:valAx>
        <c:axId val="109245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endParaRPr lang="ru-RU"/>
          </a:p>
        </c:txPr>
        <c:crossAx val="10923929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>
              <a:solidFill>
                <a:schemeClr val="bg2">
                  <a:lumMod val="10000"/>
                </a:schemeClr>
              </a:solidFill>
              <a:latin typeface="Garamond Premr Pro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Педагогический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стаж</a:t>
            </a:r>
          </a:p>
        </c:rich>
      </c:tx>
      <c:layout/>
      <c:overlay val="1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Педагогический стаж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до 5 лет</c:v>
                </c:pt>
                <c:pt idx="1">
                  <c:v>от 6 до 15 лет</c:v>
                </c:pt>
                <c:pt idx="2">
                  <c:v>от 16 до 25 лет</c:v>
                </c:pt>
                <c:pt idx="3">
                  <c:v>от 26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</c:v>
                </c:pt>
                <c:pt idx="1">
                  <c:v>78</c:v>
                </c:pt>
                <c:pt idx="2">
                  <c:v>92</c:v>
                </c:pt>
                <c:pt idx="3">
                  <c:v>260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07-4761-8D51-CB247B8B74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195934234635933"/>
          <c:y val="0.28785070032802446"/>
          <c:w val="0.33546204130144308"/>
          <c:h val="0.49271600750592642"/>
        </c:manualLayout>
      </c:layout>
      <c:overlay val="0"/>
      <c:txPr>
        <a:bodyPr/>
        <a:lstStyle/>
        <a:p>
          <a:pPr>
            <a:defRPr b="1">
              <a:solidFill>
                <a:schemeClr val="bg2">
                  <a:lumMod val="10000"/>
                </a:schemeClr>
              </a:solidFill>
              <a:latin typeface="Garamond Premr Pro" pitchFamily="18" charset="0"/>
            </a:defRPr>
          </a:pPr>
          <a:endParaRPr lang="ru-RU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1"/>
      <c:txPr>
        <a:bodyPr/>
        <a:lstStyle/>
        <a:p>
          <a:pPr>
            <a:defRPr sz="2400">
              <a:solidFill>
                <a:schemeClr val="bg2">
                  <a:lumMod val="10000"/>
                </a:schemeClr>
              </a:solidFill>
              <a:latin typeface="Garamond Premr Pro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Возрастная структура педагогических кадров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до 35 лет</c:v>
                </c:pt>
                <c:pt idx="1">
                  <c:v>от 36 до 45 лет</c:v>
                </c:pt>
                <c:pt idx="2">
                  <c:v>от 46 до 55 лет</c:v>
                </c:pt>
                <c:pt idx="3">
                  <c:v>от 56 до 65 лет</c:v>
                </c:pt>
                <c:pt idx="4">
                  <c:v>от 66 лет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101</c:v>
                </c:pt>
                <c:pt idx="1">
                  <c:v>91</c:v>
                </c:pt>
                <c:pt idx="2">
                  <c:v>203</c:v>
                </c:pt>
                <c:pt idx="3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60-4BBA-9C26-6C8DEFAA31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178448391434995"/>
          <c:y val="0.22569967430965712"/>
          <c:w val="0.32745185235703866"/>
          <c:h val="0.60074843453997839"/>
        </c:manualLayout>
      </c:layout>
      <c:overlay val="0"/>
      <c:txPr>
        <a:bodyPr/>
        <a:lstStyle/>
        <a:p>
          <a:pPr>
            <a:defRPr b="1">
              <a:solidFill>
                <a:schemeClr val="bg2">
                  <a:lumMod val="10000"/>
                </a:schemeClr>
              </a:solidFill>
              <a:latin typeface="Garamond Premr Pro" pitchFamily="18" charset="0"/>
            </a:defRPr>
          </a:pPr>
          <a:endParaRPr lang="ru-RU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B050"/>
                </a:solidFill>
                <a:latin typeface="Garamond Premr Pro" pitchFamily="18" charset="0"/>
              </a:defRPr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Школы</a:t>
            </a:r>
            <a:r>
              <a:rPr lang="ru-RU" dirty="0"/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Пермского</a:t>
            </a:r>
            <a:r>
              <a:rPr lang="ru-RU" dirty="0"/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края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2327044025157314E-2"/>
          <c:y val="0.11466595998369356"/>
          <c:w val="0.89308176100628822"/>
          <c:h val="0.762688749742568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Школы Пермского края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  <a:latin typeface="Garamond Premr Pro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0.10299999999999998</c:v>
                </c:pt>
                <c:pt idx="1">
                  <c:v>0.41600000000000031</c:v>
                </c:pt>
                <c:pt idx="2" formatCode="0%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878400"/>
        <c:axId val="119879936"/>
      </c:barChart>
      <c:catAx>
        <c:axId val="1198784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endParaRPr lang="ru-RU"/>
          </a:p>
        </c:txPr>
        <c:crossAx val="119879936"/>
        <c:crosses val="autoZero"/>
        <c:auto val="1"/>
        <c:lblAlgn val="ctr"/>
        <c:lblOffset val="100"/>
        <c:noMultiLvlLbl val="0"/>
      </c:catAx>
      <c:valAx>
        <c:axId val="119879936"/>
        <c:scaling>
          <c:orientation val="minMax"/>
        </c:scaling>
        <c:delete val="1"/>
        <c:axPos val="l"/>
        <c:majorGridlines/>
        <c:numFmt formatCode="0.00%" sourceLinked="1"/>
        <c:majorTickMark val="out"/>
        <c:minorTickMark val="none"/>
        <c:tickLblPos val="nextTo"/>
        <c:crossAx val="119878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ЕГЭ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 b="1">
                    <a:solidFill>
                      <a:schemeClr val="bg2">
                        <a:lumMod val="10000"/>
                      </a:schemeClr>
                    </a:solidFill>
                    <a:latin typeface="Garamond Premr Pro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 база</c:v>
                </c:pt>
                <c:pt idx="2">
                  <c:v>Математика профиль</c:v>
                </c:pt>
                <c:pt idx="3">
                  <c:v>География</c:v>
                </c:pt>
                <c:pt idx="4">
                  <c:v>Литература</c:v>
                </c:pt>
                <c:pt idx="5">
                  <c:v>Химия</c:v>
                </c:pt>
                <c:pt idx="6">
                  <c:v>История</c:v>
                </c:pt>
                <c:pt idx="7">
                  <c:v>Английский язык</c:v>
                </c:pt>
                <c:pt idx="8">
                  <c:v>Обществознание</c:v>
                </c:pt>
                <c:pt idx="9">
                  <c:v>ИКТ</c:v>
                </c:pt>
                <c:pt idx="10">
                  <c:v>Биология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55</c:v>
                </c:pt>
                <c:pt idx="1">
                  <c:v>16</c:v>
                </c:pt>
                <c:pt idx="2">
                  <c:v>39</c:v>
                </c:pt>
                <c:pt idx="3">
                  <c:v>5</c:v>
                </c:pt>
                <c:pt idx="4">
                  <c:v>2</c:v>
                </c:pt>
                <c:pt idx="5">
                  <c:v>7</c:v>
                </c:pt>
                <c:pt idx="6">
                  <c:v>7</c:v>
                </c:pt>
                <c:pt idx="7">
                  <c:v>1</c:v>
                </c:pt>
                <c:pt idx="8">
                  <c:v>25</c:v>
                </c:pt>
                <c:pt idx="9">
                  <c:v>6</c:v>
                </c:pt>
                <c:pt idx="10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ГВЭ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 база</c:v>
                </c:pt>
                <c:pt idx="2">
                  <c:v>Математика профиль</c:v>
                </c:pt>
                <c:pt idx="3">
                  <c:v>География</c:v>
                </c:pt>
                <c:pt idx="4">
                  <c:v>Литература</c:v>
                </c:pt>
                <c:pt idx="5">
                  <c:v>Химия</c:v>
                </c:pt>
                <c:pt idx="6">
                  <c:v>История</c:v>
                </c:pt>
                <c:pt idx="7">
                  <c:v>Английский язык</c:v>
                </c:pt>
                <c:pt idx="8">
                  <c:v>Обществознание</c:v>
                </c:pt>
                <c:pt idx="9">
                  <c:v>ИКТ</c:v>
                </c:pt>
                <c:pt idx="10">
                  <c:v>Биология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361984"/>
        <c:axId val="126363520"/>
      </c:barChart>
      <c:catAx>
        <c:axId val="12636198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endParaRPr lang="ru-RU"/>
          </a:p>
        </c:txPr>
        <c:crossAx val="126363520"/>
        <c:crosses val="autoZero"/>
        <c:auto val="1"/>
        <c:lblAlgn val="ctr"/>
        <c:lblOffset val="100"/>
        <c:noMultiLvlLbl val="0"/>
      </c:catAx>
      <c:valAx>
        <c:axId val="1263635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endParaRPr lang="ru-RU"/>
          </a:p>
        </c:txPr>
        <c:crossAx val="126361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ОГЭ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 b="1">
                    <a:solidFill>
                      <a:schemeClr val="bg2">
                        <a:lumMod val="10000"/>
                      </a:schemeClr>
                    </a:solidFill>
                    <a:latin typeface="Garamond Premr Pro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русский язык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химия</c:v>
                </c:pt>
                <c:pt idx="4">
                  <c:v>ИКТ</c:v>
                </c:pt>
                <c:pt idx="5">
                  <c:v>география</c:v>
                </c:pt>
                <c:pt idx="6">
                  <c:v>физика</c:v>
                </c:pt>
                <c:pt idx="7">
                  <c:v>биология</c:v>
                </c:pt>
                <c:pt idx="8">
                  <c:v>литература</c:v>
                </c:pt>
                <c:pt idx="9">
                  <c:v>история</c:v>
                </c:pt>
                <c:pt idx="10">
                  <c:v>коми-пермяцкий язык</c:v>
                </c:pt>
                <c:pt idx="11">
                  <c:v>англ.язык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207</c:v>
                </c:pt>
                <c:pt idx="1">
                  <c:v>207</c:v>
                </c:pt>
                <c:pt idx="2">
                  <c:v>73</c:v>
                </c:pt>
                <c:pt idx="3">
                  <c:v>24</c:v>
                </c:pt>
                <c:pt idx="4">
                  <c:v>36</c:v>
                </c:pt>
                <c:pt idx="5">
                  <c:v>110</c:v>
                </c:pt>
                <c:pt idx="6">
                  <c:v>19</c:v>
                </c:pt>
                <c:pt idx="7">
                  <c:v>107</c:v>
                </c:pt>
                <c:pt idx="8">
                  <c:v>2</c:v>
                </c:pt>
                <c:pt idx="9">
                  <c:v>4</c:v>
                </c:pt>
                <c:pt idx="10">
                  <c:v>38</c:v>
                </c:pt>
                <c:pt idx="11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ГВЭ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  <a:latin typeface="Garamond Premr Pro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русский язык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химия</c:v>
                </c:pt>
                <c:pt idx="4">
                  <c:v>ИКТ</c:v>
                </c:pt>
                <c:pt idx="5">
                  <c:v>география</c:v>
                </c:pt>
                <c:pt idx="6">
                  <c:v>физика</c:v>
                </c:pt>
                <c:pt idx="7">
                  <c:v>биология</c:v>
                </c:pt>
                <c:pt idx="8">
                  <c:v>литература</c:v>
                </c:pt>
                <c:pt idx="9">
                  <c:v>история</c:v>
                </c:pt>
                <c:pt idx="10">
                  <c:v>коми-пермяцкий язык</c:v>
                </c:pt>
                <c:pt idx="11">
                  <c:v>англ.язык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ОГЭ 2018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 b="1">
                    <a:solidFill>
                      <a:schemeClr val="bg2">
                        <a:lumMod val="10000"/>
                      </a:schemeClr>
                    </a:solidFill>
                    <a:latin typeface="Garamond Premr Pro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русский язык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химия</c:v>
                </c:pt>
                <c:pt idx="4">
                  <c:v>ИКТ</c:v>
                </c:pt>
                <c:pt idx="5">
                  <c:v>география</c:v>
                </c:pt>
                <c:pt idx="6">
                  <c:v>физика</c:v>
                </c:pt>
                <c:pt idx="7">
                  <c:v>биология</c:v>
                </c:pt>
                <c:pt idx="8">
                  <c:v>литература</c:v>
                </c:pt>
                <c:pt idx="9">
                  <c:v>история</c:v>
                </c:pt>
                <c:pt idx="10">
                  <c:v>коми-пермяцкий язык</c:v>
                </c:pt>
                <c:pt idx="11">
                  <c:v>англ.язык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252</c:v>
                </c:pt>
                <c:pt idx="1">
                  <c:v>252</c:v>
                </c:pt>
                <c:pt idx="2">
                  <c:v>85</c:v>
                </c:pt>
                <c:pt idx="3">
                  <c:v>20</c:v>
                </c:pt>
                <c:pt idx="4">
                  <c:v>42</c:v>
                </c:pt>
                <c:pt idx="5">
                  <c:v>146</c:v>
                </c:pt>
                <c:pt idx="6">
                  <c:v>27</c:v>
                </c:pt>
                <c:pt idx="7">
                  <c:v>112</c:v>
                </c:pt>
                <c:pt idx="8">
                  <c:v>1</c:v>
                </c:pt>
                <c:pt idx="9">
                  <c:v>19</c:v>
                </c:pt>
                <c:pt idx="10">
                  <c:v>50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ГВЭ 2018</c:v>
                </c:pt>
              </c:strCache>
            </c:strRef>
          </c:tx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Лист1!$A$2:$A$13</c:f>
              <c:strCache>
                <c:ptCount val="12"/>
                <c:pt idx="0">
                  <c:v>русский язык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химия</c:v>
                </c:pt>
                <c:pt idx="4">
                  <c:v>ИКТ</c:v>
                </c:pt>
                <c:pt idx="5">
                  <c:v>география</c:v>
                </c:pt>
                <c:pt idx="6">
                  <c:v>физика</c:v>
                </c:pt>
                <c:pt idx="7">
                  <c:v>биология</c:v>
                </c:pt>
                <c:pt idx="8">
                  <c:v>литература</c:v>
                </c:pt>
                <c:pt idx="9">
                  <c:v>история</c:v>
                </c:pt>
                <c:pt idx="10">
                  <c:v>коми-пермяцкий язык</c:v>
                </c:pt>
                <c:pt idx="11">
                  <c:v>англ.язык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0">
                  <c:v>8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900736"/>
        <c:axId val="130902272"/>
      </c:barChart>
      <c:catAx>
        <c:axId val="13090073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endParaRPr lang="ru-RU"/>
          </a:p>
        </c:txPr>
        <c:crossAx val="130902272"/>
        <c:crosses val="autoZero"/>
        <c:auto val="1"/>
        <c:lblAlgn val="ctr"/>
        <c:lblOffset val="100"/>
        <c:noMultiLvlLbl val="0"/>
      </c:catAx>
      <c:valAx>
        <c:axId val="130902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defRPr>
            </a:pPr>
            <a:endParaRPr lang="ru-RU"/>
          </a:p>
        </c:txPr>
        <c:crossAx val="130900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094581530399624"/>
          <c:y val="0.36383285422655531"/>
          <c:w val="0.16889330408635453"/>
          <c:h val="0.33318085239345241"/>
        </c:manualLayout>
      </c:layout>
      <c:overlay val="0"/>
      <c:txPr>
        <a:bodyPr/>
        <a:lstStyle/>
        <a:p>
          <a:pPr>
            <a:defRPr sz="1600" b="1">
              <a:solidFill>
                <a:schemeClr val="bg2">
                  <a:lumMod val="10000"/>
                </a:schemeClr>
              </a:solidFill>
              <a:latin typeface="Garamond Premr Pro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lnSpc>
          <a:spcPct val="150000"/>
        </a:lnSpc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4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9FF07-F786-4F71-9E4F-539077EFB718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F96BE-4BC1-486F-9ADA-B5664ECE34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51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86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Охват детей дошкольного возраста в 2018 году</a:t>
            </a:r>
            <a:r>
              <a:rPr lang="ru-RU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составил -95%.</a:t>
            </a:r>
            <a:r>
              <a:rPr lang="ru-RU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Уменьшился контингент детей в ДОО: с. Кува, с. </a:t>
            </a:r>
            <a:r>
              <a:rPr lang="ru-RU" sz="16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Ошиб</a:t>
            </a:r>
            <a:r>
              <a:rPr lang="ru-RU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д. </a:t>
            </a:r>
            <a:r>
              <a:rPr lang="ru-RU" sz="16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Корчёвня</a:t>
            </a:r>
            <a:r>
              <a:rPr lang="ru-RU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п. </a:t>
            </a:r>
            <a:r>
              <a:rPr lang="ru-RU" sz="16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Буждом</a:t>
            </a:r>
            <a:r>
              <a:rPr lang="ru-RU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на закрытие «Детский сад д. </a:t>
            </a:r>
            <a:r>
              <a:rPr lang="ru-RU" sz="16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Кузьва</a:t>
            </a:r>
            <a:r>
              <a:rPr lang="ru-RU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</a:t>
            </a:r>
          </a:p>
          <a:p>
            <a:r>
              <a:rPr lang="ru-RU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Фактическая посещаемость составляет 62% от общего количества детей, посещающих  ДОО. Доля детей в ДОО в 2018 году в возрасте до 3-х лет составила 18%, от 3-х лет 82%.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baseline="0" dirty="0" smtClean="0"/>
              <a:t>В сравнении с предыдущим годом очерёдность до 3-х лет  увеличилась на 21 чел.  </a:t>
            </a:r>
            <a:r>
              <a:rPr lang="ru-RU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Надо сказать, д</a:t>
            </a:r>
            <a:r>
              <a:rPr lang="ru-RU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оступность дошкольного образования от 3 до 7 лет за III года   составляет 100%.    Показатели по району выше краевых.</a:t>
            </a:r>
          </a:p>
          <a:p>
            <a:endParaRPr lang="ru-RU" sz="1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5D3F6-3368-4DF7-876D-3E7696E7851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271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Garamond Premr Pro" pitchFamily="18" charset="0"/>
              </a:rPr>
              <a:t>ЦЕЛЬ УСЛУГИ: </a:t>
            </a:r>
          </a:p>
          <a:p>
            <a:pPr algn="just">
              <a:buFontTx/>
              <a:buChar char="-"/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Garamond Premr Pro" pitchFamily="18" charset="0"/>
              </a:rPr>
              <a:t> организация психолого-педагогического и медико-социального сопровождения детей в возрасте до 3-х лет, имеющих ограниченные возможности здоровья и особые образовательные потребности</a:t>
            </a:r>
          </a:p>
          <a:p>
            <a:pPr algn="just">
              <a:buFontTx/>
              <a:buChar char="-"/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Garamond Premr Pro" pitchFamily="18" charset="0"/>
              </a:rPr>
              <a:t> содействие оптимальному развитию и адаптации детей в обществе и оказание помощи семьям, воспитывающих этих детей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275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Поставка оборудования за счёт краевого бюджета</a:t>
            </a:r>
            <a:r>
              <a:rPr lang="ru-RU" b="1" baseline="0" dirty="0" smtClean="0"/>
              <a:t> </a:t>
            </a:r>
            <a:r>
              <a:rPr lang="ru-RU" b="1" dirty="0" smtClean="0"/>
              <a:t>и приобретение игрушек, оборудования за счёт участия ДОО в районных и краевых конкурсах</a:t>
            </a:r>
          </a:p>
          <a:p>
            <a:r>
              <a:rPr lang="ru-RU" dirty="0" smtClean="0"/>
              <a:t>По технической направленности:</a:t>
            </a:r>
          </a:p>
          <a:p>
            <a:r>
              <a:rPr lang="ru-RU" dirty="0" smtClean="0"/>
              <a:t>- В базовый МБДОУ «Белоевский детский сад», </a:t>
            </a:r>
            <a:r>
              <a:rPr lang="ru-RU" dirty="0" err="1" smtClean="0"/>
              <a:t>подбазовый</a:t>
            </a:r>
            <a:r>
              <a:rPr lang="ru-RU" dirty="0" smtClean="0"/>
              <a:t> «</a:t>
            </a:r>
            <a:r>
              <a:rPr lang="ru-RU" dirty="0" err="1" smtClean="0"/>
              <a:t>Ёгвинский</a:t>
            </a:r>
            <a:r>
              <a:rPr lang="ru-RU" dirty="0" smtClean="0"/>
              <a:t> детский сад» - конструкторы ;</a:t>
            </a:r>
          </a:p>
          <a:p>
            <a:r>
              <a:rPr lang="ru-RU" dirty="0" smtClean="0"/>
              <a:t>В базовый по Службе ранней помощи МБДОУ «Белоевский детский сад – игровое оборудование для детей раннего возраста</a:t>
            </a:r>
          </a:p>
          <a:p>
            <a:r>
              <a:rPr lang="ru-RU" dirty="0" smtClean="0"/>
              <a:t>Участие в районных конкурсах: приобретение ламинаторов, фотобумаги, бумаги для </a:t>
            </a:r>
            <a:r>
              <a:rPr lang="ru-RU" dirty="0" err="1" smtClean="0"/>
              <a:t>ламинирования</a:t>
            </a:r>
            <a:r>
              <a:rPr lang="ru-RU" dirty="0" smtClean="0"/>
              <a:t>, кукол, конструкторов,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900"/>
              </a:spcBef>
            </a:pPr>
            <a:r>
              <a:rPr lang="ru-RU" altLang="ru-RU" sz="1400" b="1" dirty="0" smtClean="0">
                <a:solidFill>
                  <a:prstClr val="black"/>
                </a:solidFill>
                <a:cs typeface="Times New Roman" pitchFamily="18" charset="0"/>
              </a:rPr>
              <a:t>Цель: </a:t>
            </a:r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возрождение традиции семейного чтения.</a:t>
            </a:r>
          </a:p>
          <a:p>
            <a:pPr>
              <a:spcBef>
                <a:spcPts val="900"/>
              </a:spcBef>
            </a:pPr>
            <a:r>
              <a:rPr lang="ru-RU" altLang="ru-RU" sz="1600" b="1" dirty="0" smtClean="0">
                <a:solidFill>
                  <a:prstClr val="black"/>
                </a:solidFill>
                <a:cs typeface="Times New Roman" pitchFamily="18" charset="0"/>
              </a:rPr>
              <a:t>«Детский сад с. </a:t>
            </a:r>
            <a:r>
              <a:rPr lang="ru-RU" altLang="ru-RU" sz="1600" b="1" dirty="0" err="1" smtClean="0">
                <a:solidFill>
                  <a:prstClr val="black"/>
                </a:solidFill>
                <a:cs typeface="Times New Roman" pitchFamily="18" charset="0"/>
              </a:rPr>
              <a:t>Ёгва</a:t>
            </a:r>
            <a:r>
              <a:rPr lang="ru-RU" altLang="ru-RU" sz="1600" b="1" dirty="0" smtClean="0">
                <a:solidFill>
                  <a:prstClr val="black"/>
                </a:solidFill>
                <a:cs typeface="Times New Roman" pitchFamily="18" charset="0"/>
              </a:rPr>
              <a:t>»  заявились на участие во Всероссийском конкурсе «Читающая</a:t>
            </a:r>
            <a:r>
              <a:rPr lang="ru-RU" altLang="ru-RU" sz="1600" b="1" baseline="0" dirty="0" smtClean="0">
                <a:solidFill>
                  <a:prstClr val="black"/>
                </a:solidFill>
                <a:cs typeface="Times New Roman" pitchFamily="18" charset="0"/>
              </a:rPr>
              <a:t> семья»</a:t>
            </a:r>
            <a:endParaRPr lang="ru-RU" altLang="ru-RU" sz="1600" b="1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i="1" kern="0" dirty="0" smtClean="0">
              <a:solidFill>
                <a:srgbClr val="C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i="1" kern="0" dirty="0" smtClean="0">
              <a:solidFill>
                <a:srgbClr val="C00000"/>
              </a:solidFill>
            </a:endParaRPr>
          </a:p>
          <a:p>
            <a:endParaRPr lang="ru-RU" sz="1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5D3F6-3368-4DF7-876D-3E7696E7851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65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1200" b="0" dirty="0" smtClean="0">
                <a:solidFill>
                  <a:srgbClr val="00B050"/>
                </a:solidFill>
                <a:latin typeface="Garamond Premr Pro" pitchFamily="18" charset="0"/>
              </a:rPr>
              <a:t>Краевой этап Всероссийского робототехнического Форума дошкольных образовательных организаций </a:t>
            </a:r>
          </a:p>
          <a:p>
            <a:pPr algn="just">
              <a:buNone/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  <a:latin typeface="Garamond Premr Pro" pitchFamily="18" charset="0"/>
              </a:rPr>
              <a:t>Специальный приз за сохранение традиций в ремеслах и промыслах Пермского края</a:t>
            </a:r>
          </a:p>
          <a:p>
            <a:pPr algn="just">
              <a:buNone/>
            </a:pP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  <a:latin typeface="Garamond Premr Pro" pitchFamily="18" charset="0"/>
              </a:rPr>
              <a:t>МБДОУ «</a:t>
            </a:r>
            <a:r>
              <a:rPr lang="ru-RU" sz="1200" b="0" dirty="0" err="1" smtClean="0">
                <a:solidFill>
                  <a:schemeClr val="bg1">
                    <a:lumMod val="50000"/>
                  </a:schemeClr>
                </a:solidFill>
                <a:latin typeface="Garamond Premr Pro" pitchFamily="18" charset="0"/>
              </a:rPr>
              <a:t>Белоевский</a:t>
            </a: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  <a:latin typeface="Garamond Premr Pro" pitchFamily="18" charset="0"/>
              </a:rPr>
              <a:t> детский сад»</a:t>
            </a:r>
            <a:r>
              <a:rPr lang="ru-RU" sz="1200" b="0" baseline="0" dirty="0" smtClean="0">
                <a:solidFill>
                  <a:schemeClr val="bg1">
                    <a:lumMod val="50000"/>
                  </a:schemeClr>
                </a:solidFill>
                <a:latin typeface="Garamond Premr Pro" pitchFamily="18" charset="0"/>
              </a:rPr>
              <a:t> </a:t>
            </a: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  <a:latin typeface="Garamond Premr Pro" pitchFamily="18" charset="0"/>
              </a:rPr>
              <a:t>(педагог </a:t>
            </a:r>
            <a:r>
              <a:rPr lang="ru-RU" sz="1200" b="0" dirty="0" err="1" smtClean="0">
                <a:solidFill>
                  <a:schemeClr val="bg1">
                    <a:lumMod val="50000"/>
                  </a:schemeClr>
                </a:solidFill>
                <a:latin typeface="Garamond Premr Pro" pitchFamily="18" charset="0"/>
              </a:rPr>
              <a:t>Тебенькова</a:t>
            </a: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  <a:latin typeface="Garamond Premr Pro" pitchFamily="18" charset="0"/>
              </a:rPr>
              <a:t> Мария Николаевна, дети - Черепанов Тимур и </a:t>
            </a:r>
            <a:r>
              <a:rPr lang="ru-RU" sz="1200" b="0" dirty="0" err="1" smtClean="0">
                <a:solidFill>
                  <a:schemeClr val="bg1">
                    <a:lumMod val="50000"/>
                  </a:schemeClr>
                </a:solidFill>
                <a:latin typeface="Garamond Premr Pro" pitchFamily="18" charset="0"/>
              </a:rPr>
              <a:t>Шайбаков</a:t>
            </a:r>
            <a:r>
              <a:rPr lang="ru-RU" sz="1200" b="0" dirty="0" smtClean="0">
                <a:solidFill>
                  <a:schemeClr val="bg1">
                    <a:lumMod val="50000"/>
                  </a:schemeClr>
                </a:solidFill>
                <a:latin typeface="Garamond Premr Pro" pitchFamily="18" charset="0"/>
              </a:rPr>
              <a:t> Матвей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435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Конкурс «Детские таланты Пармы».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Цель: приобщение детей к национальной</a:t>
            </a:r>
            <a:r>
              <a:rPr lang="ru-RU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культуре. которого,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выявление и поддержка талантливых, одарённых детей дошкольного возраста.</a:t>
            </a:r>
            <a:r>
              <a:rPr lang="ru-RU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1200" dirty="0" smtClean="0"/>
              <a:t>В конкурсе приняло участие 92 воспитанника ДОО из 14 детских садов: с. Кува, с. </a:t>
            </a:r>
            <a:r>
              <a:rPr lang="ru-RU" sz="1200" dirty="0" err="1" smtClean="0"/>
              <a:t>Верх-Иньва</a:t>
            </a:r>
            <a:r>
              <a:rPr lang="ru-RU" sz="1200" dirty="0" smtClean="0"/>
              <a:t>, п. Берёзовка, с. Ленинск, с. Пешнигорт, д. </a:t>
            </a:r>
            <a:r>
              <a:rPr lang="ru-RU" sz="1200" dirty="0" err="1" smtClean="0"/>
              <a:t>Конанова</a:t>
            </a:r>
            <a:r>
              <a:rPr lang="ru-RU" sz="1200" dirty="0" smtClean="0"/>
              <a:t>, с. </a:t>
            </a:r>
            <a:r>
              <a:rPr lang="ru-RU" sz="1200" dirty="0" err="1" smtClean="0"/>
              <a:t>Самково</a:t>
            </a:r>
            <a:r>
              <a:rPr lang="ru-RU" sz="1200" dirty="0" smtClean="0"/>
              <a:t>, с. Ошиб, д. Егорова, с. Верх-Юсьва, д. Разина, д. Малая Серва, с. Ёгва, Белоевский детский сад. </a:t>
            </a:r>
            <a:r>
              <a:rPr lang="ru-RU" sz="1200" b="0" kern="1200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Победителями стали в номинациях:</a:t>
            </a:r>
            <a:r>
              <a:rPr lang="ru-RU" altLang="ru-RU" sz="12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«Вокал» </a:t>
            </a:r>
            <a:r>
              <a:rPr lang="ru-RU" altLang="ru-RU" sz="1200" b="0" dirty="0" smtClean="0">
                <a:latin typeface="Times New Roman" pitchFamily="18" charset="0"/>
                <a:cs typeface="Times New Roman" pitchFamily="18" charset="0"/>
              </a:rPr>
              <a:t>- с. </a:t>
            </a:r>
            <a:r>
              <a:rPr lang="ru-RU" altLang="ru-RU" sz="1200" b="0" dirty="0" err="1" smtClean="0">
                <a:latin typeface="Times New Roman" pitchFamily="18" charset="0"/>
                <a:cs typeface="Times New Roman" pitchFamily="18" charset="0"/>
              </a:rPr>
              <a:t>В-Иньва</a:t>
            </a:r>
            <a:r>
              <a:rPr lang="ru-RU" altLang="ru-RU" sz="1200" b="0" dirty="0" smtClean="0">
                <a:latin typeface="Times New Roman" pitchFamily="18" charset="0"/>
                <a:cs typeface="Times New Roman" pitchFamily="18" charset="0"/>
              </a:rPr>
              <a:t>, п.</a:t>
            </a:r>
            <a:r>
              <a:rPr lang="ru-RU" altLang="ru-RU" sz="1200" b="0" baseline="0" dirty="0" smtClean="0">
                <a:latin typeface="Times New Roman" pitchFamily="18" charset="0"/>
                <a:cs typeface="Times New Roman" pitchFamily="18" charset="0"/>
              </a:rPr>
              <a:t> Берёзовка</a:t>
            </a:r>
            <a:r>
              <a:rPr lang="ru-RU" altLang="ru-RU" sz="1200" b="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altLang="ru-RU" sz="12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«Чтецы» </a:t>
            </a:r>
            <a:r>
              <a:rPr lang="ru-RU" altLang="ru-RU" sz="1200" b="0" dirty="0" smtClean="0">
                <a:latin typeface="Times New Roman" pitchFamily="18" charset="0"/>
                <a:cs typeface="Times New Roman" pitchFamily="18" charset="0"/>
              </a:rPr>
              <a:t>- д.</a:t>
            </a:r>
            <a:r>
              <a:rPr lang="ru-RU" altLang="ru-RU" sz="1200" b="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0" baseline="0" dirty="0" err="1" smtClean="0">
                <a:latin typeface="Times New Roman" pitchFamily="18" charset="0"/>
                <a:cs typeface="Times New Roman" pitchFamily="18" charset="0"/>
              </a:rPr>
              <a:t>Конанова</a:t>
            </a:r>
            <a:r>
              <a:rPr lang="ru-RU" altLang="ru-RU" sz="1200" b="0" baseline="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200" b="0" dirty="0" smtClean="0">
                <a:latin typeface="Times New Roman" pitchFamily="18" charset="0"/>
                <a:cs typeface="Times New Roman" pitchFamily="18" charset="0"/>
              </a:rPr>
              <a:t> д. Разина, с. Ошиб;</a:t>
            </a:r>
            <a:r>
              <a:rPr lang="ru-RU" altLang="ru-RU" sz="12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«Танец»</a:t>
            </a:r>
            <a:r>
              <a:rPr lang="ru-RU" altLang="ru-RU" sz="1200" b="0" dirty="0" smtClean="0">
                <a:latin typeface="Times New Roman" pitchFamily="18" charset="0"/>
                <a:cs typeface="Times New Roman" pitchFamily="18" charset="0"/>
              </a:rPr>
              <a:t>- с.</a:t>
            </a:r>
            <a:r>
              <a:rPr lang="ru-RU" altLang="ru-RU" sz="1200" b="0" baseline="0" dirty="0" smtClean="0">
                <a:latin typeface="Times New Roman" pitchFamily="18" charset="0"/>
                <a:cs typeface="Times New Roman" pitchFamily="18" charset="0"/>
              </a:rPr>
              <a:t> Пешнигорт, </a:t>
            </a:r>
            <a:r>
              <a:rPr lang="ru-RU" altLang="ru-RU" sz="1200" b="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altLang="ru-RU" sz="1200" b="0" dirty="0" err="1" smtClean="0">
                <a:latin typeface="Times New Roman" pitchFamily="18" charset="0"/>
                <a:cs typeface="Times New Roman" pitchFamily="18" charset="0"/>
              </a:rPr>
              <a:t>Белоево</a:t>
            </a:r>
            <a:r>
              <a:rPr lang="ru-RU" altLang="ru-RU" sz="1200" b="0" dirty="0" smtClean="0">
                <a:latin typeface="Times New Roman" pitchFamily="18" charset="0"/>
                <a:cs typeface="Times New Roman" pitchFamily="18" charset="0"/>
              </a:rPr>
              <a:t>, с. </a:t>
            </a:r>
            <a:r>
              <a:rPr lang="ru-RU" altLang="ru-RU" sz="1200" b="0" dirty="0" err="1" smtClean="0">
                <a:latin typeface="Times New Roman" pitchFamily="18" charset="0"/>
                <a:cs typeface="Times New Roman" pitchFamily="18" charset="0"/>
              </a:rPr>
              <a:t>Берёзовка</a:t>
            </a:r>
            <a:r>
              <a:rPr lang="ru-RU" altLang="ru-RU" sz="12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aramond Premr Pro" pitchFamily="18" charset="0"/>
                <a:ea typeface="+mn-ea"/>
                <a:cs typeface="+mn-cs"/>
              </a:rPr>
              <a:t>VII Всероссийский конкурс-фестиваль хореографического искусства «MEN DANCE»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aramond Premr Pro" pitchFamily="18" charset="0"/>
                <a:ea typeface="+mn-ea"/>
                <a:cs typeface="+mn-cs"/>
              </a:rPr>
              <a:t>Участники конкурса в номинации «Народный танец»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aramond Premr Pro" pitchFamily="18" charset="0"/>
                <a:ea typeface="+mn-ea"/>
                <a:cs typeface="+mn-cs"/>
              </a:rPr>
              <a:t>МБДОУ «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aramond Premr Pro" pitchFamily="18" charset="0"/>
                <a:ea typeface="+mn-ea"/>
                <a:cs typeface="+mn-cs"/>
              </a:rPr>
              <a:t>Белоевский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aramond Premr Pro" pitchFamily="18" charset="0"/>
                <a:ea typeface="+mn-ea"/>
                <a:cs typeface="+mn-cs"/>
              </a:rPr>
              <a:t> детский сад»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aramond Premr Pro" pitchFamily="18" charset="0"/>
                <a:ea typeface="+mn-ea"/>
                <a:cs typeface="+mn-cs"/>
              </a:rPr>
              <a:t>(ансамбль «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aramond Premr Pro" pitchFamily="18" charset="0"/>
                <a:ea typeface="+mn-ea"/>
                <a:cs typeface="+mn-cs"/>
              </a:rPr>
              <a:t>Шонд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aramond Premr Pro" pitchFamily="18" charset="0"/>
                <a:ea typeface="+mn-ea"/>
                <a:cs typeface="+mn-cs"/>
              </a:rPr>
              <a:t>i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aramond Premr Pro" pitchFamily="18" charset="0"/>
                <a:ea typeface="+mn-ea"/>
                <a:cs typeface="+mn-cs"/>
              </a:rPr>
              <a:t>ок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aramond Premr Pro" pitchFamily="18" charset="0"/>
                <a:ea typeface="+mn-ea"/>
                <a:cs typeface="+mn-cs"/>
              </a:rPr>
              <a:t>», педагог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aramond Premr Pro" pitchFamily="18" charset="0"/>
                <a:ea typeface="+mn-ea"/>
                <a:cs typeface="+mn-cs"/>
              </a:rPr>
              <a:t>Коньшин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aramond Premr Pro" pitchFamily="18" charset="0"/>
                <a:ea typeface="+mn-ea"/>
                <a:cs typeface="+mn-cs"/>
              </a:rPr>
              <a:t> Руслан Валерьевич</a:t>
            </a:r>
            <a:endParaRPr lang="ru-RU" altLang="ru-RU" sz="1200" b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«Ребенок в объективе ФГОС». </a:t>
            </a:r>
            <a:r>
              <a:rPr lang="ru-RU" sz="1200" b="0" dirty="0" smtClean="0"/>
              <a:t>Доля участников в конкурсе 52%, 15 детских садов: п. </a:t>
            </a:r>
            <a:r>
              <a:rPr lang="ru-RU" sz="1200" b="0" dirty="0" err="1" smtClean="0"/>
              <a:t>Буждом</a:t>
            </a:r>
            <a:r>
              <a:rPr lang="ru-RU" sz="1200" b="0" dirty="0" smtClean="0"/>
              <a:t>, с. Ёгва, д. </a:t>
            </a:r>
            <a:r>
              <a:rPr lang="ru-RU" sz="1200" b="0" dirty="0" err="1" smtClean="0"/>
              <a:t>Мижуева</a:t>
            </a:r>
            <a:r>
              <a:rPr lang="ru-RU" sz="1200" b="0" dirty="0" smtClean="0"/>
              <a:t>, с. Ошиб, п. </a:t>
            </a:r>
            <a:r>
              <a:rPr lang="ru-RU" sz="1200" b="0" dirty="0" err="1" smtClean="0"/>
              <a:t>Велва</a:t>
            </a:r>
            <a:r>
              <a:rPr lang="ru-RU" sz="1200" b="0" dirty="0" smtClean="0"/>
              <a:t>, с. </a:t>
            </a:r>
            <a:r>
              <a:rPr lang="ru-RU" sz="1200" b="0" dirty="0" err="1" smtClean="0"/>
              <a:t>Самково</a:t>
            </a:r>
            <a:r>
              <a:rPr lang="ru-RU" sz="1200" b="0" dirty="0" smtClean="0"/>
              <a:t>, с. </a:t>
            </a:r>
            <a:r>
              <a:rPr lang="ru-RU" sz="1200" b="0" dirty="0" err="1" smtClean="0"/>
              <a:t>В-Иньва</a:t>
            </a:r>
            <a:r>
              <a:rPr lang="ru-RU" sz="1200" b="0" dirty="0" smtClean="0"/>
              <a:t>, с. Пешнигорт, д. Степанова, д. </a:t>
            </a:r>
            <a:r>
              <a:rPr lang="ru-RU" sz="1200" b="0" dirty="0" err="1" smtClean="0"/>
              <a:t>Б-Серва</a:t>
            </a:r>
            <a:r>
              <a:rPr lang="ru-RU" sz="1200" b="0" dirty="0" smtClean="0"/>
              <a:t>, д. </a:t>
            </a:r>
            <a:r>
              <a:rPr lang="ru-RU" sz="1200" b="0" dirty="0" err="1" smtClean="0"/>
              <a:t>Корчёвня</a:t>
            </a:r>
            <a:r>
              <a:rPr lang="ru-RU" sz="1200" b="0" dirty="0" smtClean="0"/>
              <a:t>, с. Ленинск, д. Мошева, д. Егорова, МБДОУ «Белоевский детский сад».</a:t>
            </a:r>
            <a:r>
              <a:rPr lang="ru-RU" sz="1200" b="1" baseline="0" dirty="0" smtClean="0"/>
              <a:t> </a:t>
            </a:r>
            <a:r>
              <a:rPr lang="ru-RU" b="1" dirty="0" smtClean="0"/>
              <a:t>Победители муниципального</a:t>
            </a:r>
            <a:r>
              <a:rPr lang="ru-RU" b="1" baseline="0" dirty="0" smtClean="0"/>
              <a:t> этапа </a:t>
            </a:r>
            <a:r>
              <a:rPr lang="ru-RU" b="1" dirty="0" smtClean="0"/>
              <a:t>по номинациям</a:t>
            </a:r>
            <a:r>
              <a:rPr lang="ru-RU" baseline="0" dirty="0" smtClean="0"/>
              <a:t>: </a:t>
            </a:r>
            <a:r>
              <a:rPr lang="ru-RU" dirty="0" smtClean="0"/>
              <a:t>«Образовательный двор» - детские сады: п. </a:t>
            </a:r>
            <a:r>
              <a:rPr lang="ru-RU" dirty="0" err="1" smtClean="0"/>
              <a:t>Буждом</a:t>
            </a:r>
            <a:r>
              <a:rPr lang="ru-RU" dirty="0" smtClean="0"/>
              <a:t>, с. Ёгва, МБДОУ «Белоевский детский сад»;</a:t>
            </a:r>
            <a:r>
              <a:rPr lang="ru-RU" baseline="0" dirty="0" smtClean="0"/>
              <a:t> </a:t>
            </a:r>
            <a:r>
              <a:rPr lang="ru-RU" dirty="0" smtClean="0"/>
              <a:t>«</a:t>
            </a:r>
            <a:r>
              <a:rPr lang="ru-RU" dirty="0" err="1" smtClean="0"/>
              <a:t>Эколого</a:t>
            </a:r>
            <a:r>
              <a:rPr lang="ru-RU" dirty="0" smtClean="0"/>
              <a:t> –краеведческий календарь» - детские сады: МБДОУ «Белоевский детский сад», с. </a:t>
            </a:r>
            <a:r>
              <a:rPr lang="ru-RU" dirty="0" err="1" smtClean="0"/>
              <a:t>В-Иньва</a:t>
            </a:r>
            <a:r>
              <a:rPr lang="ru-RU" dirty="0" smtClean="0"/>
              <a:t>, с. Пешнигорт;</a:t>
            </a:r>
            <a:r>
              <a:rPr lang="ru-RU" baseline="0" dirty="0" smtClean="0"/>
              <a:t> </a:t>
            </a:r>
            <a:r>
              <a:rPr lang="ru-RU" dirty="0" smtClean="0"/>
              <a:t>«Народные мастера» детские сады -  д.Егорова, МБДОУ «Белоевский детский сад», д. Мошева.</a:t>
            </a:r>
          </a:p>
          <a:p>
            <a:pPr marL="0" indent="0">
              <a:buNone/>
            </a:pPr>
            <a:endParaRPr lang="ru-RU" sz="1200" b="1" dirty="0" smtClean="0"/>
          </a:p>
          <a:p>
            <a:pPr marL="0" indent="0">
              <a:buNone/>
            </a:pPr>
            <a:r>
              <a:rPr lang="ru-RU" sz="1200" b="1" dirty="0" smtClean="0"/>
              <a:t>Конкурс «Мини-музей в ДОУ». </a:t>
            </a:r>
            <a:r>
              <a:rPr lang="ru-RU" sz="1200" b="0" dirty="0" smtClean="0"/>
              <a:t>Доля участников в конкурсе 38%, 11 детских садов: п. </a:t>
            </a:r>
            <a:r>
              <a:rPr lang="ru-RU" sz="1200" b="0" dirty="0" err="1" smtClean="0"/>
              <a:t>Буждом</a:t>
            </a:r>
            <a:r>
              <a:rPr lang="ru-RU" sz="1200" b="0" dirty="0" smtClean="0"/>
              <a:t>,  с. Ошиб, с. </a:t>
            </a:r>
            <a:r>
              <a:rPr lang="ru-RU" sz="1200" b="0" dirty="0" err="1" smtClean="0"/>
              <a:t>В-Иньва</a:t>
            </a:r>
            <a:r>
              <a:rPr lang="ru-RU" sz="1200" b="0" dirty="0" smtClean="0"/>
              <a:t>, д. </a:t>
            </a:r>
            <a:r>
              <a:rPr lang="ru-RU" sz="1200" b="0" dirty="0" err="1" smtClean="0"/>
              <a:t>Корчёвня</a:t>
            </a:r>
            <a:r>
              <a:rPr lang="ru-RU" sz="1200" b="0" dirty="0" smtClean="0"/>
              <a:t>, с. Кува, д. </a:t>
            </a:r>
            <a:r>
              <a:rPr lang="ru-RU" sz="1200" b="0" dirty="0" err="1" smtClean="0"/>
              <a:t>Тарова</a:t>
            </a:r>
            <a:r>
              <a:rPr lang="ru-RU" sz="1200" b="0" dirty="0" smtClean="0"/>
              <a:t>, д. Дёмина, с. </a:t>
            </a:r>
            <a:r>
              <a:rPr lang="ru-RU" sz="1200" b="0" dirty="0" err="1" smtClean="0"/>
              <a:t>Полва</a:t>
            </a:r>
            <a:r>
              <a:rPr lang="ru-RU" sz="1200" b="0" dirty="0" smtClean="0"/>
              <a:t>, п. </a:t>
            </a:r>
            <a:r>
              <a:rPr lang="ru-RU" sz="1200" b="0" dirty="0" err="1" smtClean="0"/>
              <a:t>Велва</a:t>
            </a:r>
            <a:r>
              <a:rPr lang="ru-RU" sz="1200" b="0" dirty="0" smtClean="0"/>
              <a:t>, д. Гурина, МБДОУ «Белоевский детский сад». </a:t>
            </a:r>
            <a:r>
              <a:rPr lang="ru-RU" dirty="0" smtClean="0"/>
              <a:t>Победители в номинации «Фольклорный мини-музей -пермяцкого писателя»</a:t>
            </a:r>
            <a:r>
              <a:rPr lang="ru-RU" baseline="0" dirty="0" smtClean="0"/>
              <a:t> </a:t>
            </a:r>
            <a:r>
              <a:rPr lang="ru-RU" dirty="0" smtClean="0"/>
              <a:t>детские сады: д. Гурина, с. </a:t>
            </a:r>
            <a:r>
              <a:rPr lang="ru-RU" dirty="0" err="1" smtClean="0"/>
              <a:t>В-Иньва</a:t>
            </a:r>
            <a:r>
              <a:rPr lang="ru-RU" dirty="0" smtClean="0"/>
              <a:t>, п. </a:t>
            </a:r>
            <a:r>
              <a:rPr lang="ru-RU" dirty="0" err="1" smtClean="0"/>
              <a:t>Буждом</a:t>
            </a:r>
            <a:r>
              <a:rPr lang="ru-RU" dirty="0" smtClean="0"/>
              <a:t>.</a:t>
            </a:r>
            <a:r>
              <a:rPr lang="ru-RU" baseline="0" dirty="0" smtClean="0"/>
              <a:t> </a:t>
            </a:r>
            <a:r>
              <a:rPr lang="ru-RU" dirty="0" smtClean="0"/>
              <a:t>Победители в номинации «Музей книги» детские сады:</a:t>
            </a:r>
            <a:r>
              <a:rPr lang="ru-RU" baseline="0" dirty="0" smtClean="0"/>
              <a:t> </a:t>
            </a:r>
            <a:r>
              <a:rPr lang="ru-RU" sz="1200" dirty="0" smtClean="0"/>
              <a:t>МБДОУ «Белоевский детский сад», с. Ошиб, д. </a:t>
            </a:r>
            <a:r>
              <a:rPr lang="ru-RU" sz="1200" dirty="0" err="1" smtClean="0"/>
              <a:t>Корчёвня</a:t>
            </a:r>
            <a:r>
              <a:rPr lang="ru-RU" sz="1200" dirty="0" smtClean="0"/>
              <a:t>.</a:t>
            </a:r>
            <a:r>
              <a:rPr lang="ru-RU" sz="1200" baseline="0" dirty="0" smtClean="0"/>
              <a:t> </a:t>
            </a:r>
            <a:r>
              <a:rPr lang="ru-RU" sz="1200" dirty="0" smtClean="0"/>
              <a:t>Победители в номинации «Мини-музей изобразительного искусства коми-пермяцких художников» детские сады: МБДОУ «Белоевский детский сад», с. </a:t>
            </a:r>
            <a:r>
              <a:rPr lang="ru-RU" sz="1200" dirty="0" err="1" smtClean="0"/>
              <a:t>Полва</a:t>
            </a:r>
            <a:r>
              <a:rPr lang="ru-RU" sz="1200" dirty="0" smtClean="0"/>
              <a:t>, п. </a:t>
            </a:r>
            <a:r>
              <a:rPr lang="ru-RU" sz="1200" dirty="0" err="1" smtClean="0"/>
              <a:t>Велва</a:t>
            </a:r>
            <a:r>
              <a:rPr lang="ru-RU" sz="1200" dirty="0" smtClean="0"/>
              <a:t>.</a:t>
            </a:r>
          </a:p>
          <a:p>
            <a:endParaRPr lang="ru-RU" altLang="ru-RU" sz="12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Участие:</a:t>
            </a:r>
          </a:p>
          <a:p>
            <a:pPr>
              <a:buFontTx/>
              <a:buChar char="-"/>
            </a:pPr>
            <a:r>
              <a:rPr lang="ru-RU" dirty="0" smtClean="0"/>
              <a:t>в  апробационной площадке по финансовой грамотности, муниципальный базовый детский сад, «Детский сад с. </a:t>
            </a:r>
            <a:r>
              <a:rPr lang="ru-RU" dirty="0" err="1" smtClean="0"/>
              <a:t>В-Иньва</a:t>
            </a:r>
            <a:r>
              <a:rPr lang="ru-RU" dirty="0" smtClean="0"/>
              <a:t>»</a:t>
            </a:r>
          </a:p>
          <a:p>
            <a:pPr>
              <a:buFontTx/>
              <a:buChar char="-"/>
            </a:pPr>
            <a:r>
              <a:rPr lang="ru-RU" baseline="0" dirty="0" smtClean="0"/>
              <a:t> в</a:t>
            </a:r>
            <a:r>
              <a:rPr lang="ru-RU" dirty="0" smtClean="0"/>
              <a:t> апробационной площадке по духовно – нравственному воспитанию муниципальный базовый детский сад, «Детский сад с. Пешнигорт»</a:t>
            </a:r>
          </a:p>
          <a:p>
            <a:endParaRPr lang="ru-RU" dirty="0" smtClean="0"/>
          </a:p>
          <a:p>
            <a:r>
              <a:rPr lang="ru-RU" dirty="0" smtClean="0"/>
              <a:t>Слушатель открытой апробационной площадки «Детский образовательный туризм», цель которой «Приобщение к ценностям и традициям национальной культуры», педагог Головина Ирина Валентиновна, муниципальный базовый детский сад, «Детский сад п. Берёзовка»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169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Количество основных педагогических работников, имеющих квалификационные категории:</a:t>
            </a:r>
          </a:p>
          <a:p>
            <a:r>
              <a:rPr lang="ru-RU" dirty="0" smtClean="0"/>
              <a:t>2017 - 2018 учебный</a:t>
            </a:r>
            <a:r>
              <a:rPr lang="ru-RU" baseline="0" dirty="0" smtClean="0"/>
              <a:t> год – высшая 77 чел, первая 228, СЗД 199, без категории 45</a:t>
            </a:r>
          </a:p>
          <a:p>
            <a:r>
              <a:rPr lang="ru-RU" baseline="0" dirty="0" smtClean="0"/>
              <a:t>2018 – 2019 учебный год – высшая 86 педагогов, первая 208, СЗД 181, без категории 40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99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28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Возрастная структура</a:t>
            </a:r>
            <a:r>
              <a:rPr lang="ru-RU" baseline="0" dirty="0" smtClean="0"/>
              <a:t> педагогических кадров (кол-во основных </a:t>
            </a:r>
            <a:r>
              <a:rPr lang="ru-RU" baseline="0" dirty="0" err="1" smtClean="0"/>
              <a:t>пед.работников</a:t>
            </a:r>
            <a:r>
              <a:rPr lang="ru-RU" baseline="0" dirty="0" smtClean="0"/>
              <a:t> в школах, детских садах и </a:t>
            </a:r>
            <a:r>
              <a:rPr lang="ru-RU" baseline="0" dirty="0" err="1" smtClean="0"/>
              <a:t>ДЮСШа</a:t>
            </a:r>
            <a:r>
              <a:rPr lang="ru-RU" baseline="0" dirty="0" smtClean="0"/>
              <a:t>) по состоянию на 01.06.19:</a:t>
            </a:r>
          </a:p>
          <a:p>
            <a:r>
              <a:rPr lang="ru-RU" baseline="0" dirty="0" smtClean="0"/>
              <a:t>До 35 лет – 101 чел.</a:t>
            </a:r>
          </a:p>
          <a:p>
            <a:r>
              <a:rPr lang="ru-RU" baseline="0" dirty="0" smtClean="0"/>
              <a:t>От 36 до 45 лет – 91 чел.</a:t>
            </a:r>
          </a:p>
          <a:p>
            <a:r>
              <a:rPr lang="ru-RU" baseline="0" dirty="0" smtClean="0"/>
              <a:t>От 46 до 55 лет – 203 чел.</a:t>
            </a:r>
          </a:p>
          <a:p>
            <a:r>
              <a:rPr lang="ru-RU" baseline="0" dirty="0" smtClean="0"/>
              <a:t>От 56 до 65 лет – 98 чел.</a:t>
            </a:r>
          </a:p>
          <a:p>
            <a:r>
              <a:rPr lang="ru-RU" baseline="0" dirty="0" smtClean="0"/>
              <a:t>От 66 лет – 2 чел.</a:t>
            </a:r>
          </a:p>
          <a:p>
            <a:r>
              <a:rPr lang="ru-RU" baseline="0" dirty="0" smtClean="0"/>
              <a:t>Педагогический стаж (полных лет по состоянию на 01.06.19):</a:t>
            </a:r>
          </a:p>
          <a:p>
            <a:r>
              <a:rPr lang="ru-RU" baseline="0" dirty="0" smtClean="0"/>
              <a:t>До 5 лет – 65 чел.</a:t>
            </a:r>
          </a:p>
          <a:p>
            <a:r>
              <a:rPr lang="ru-RU" baseline="0" dirty="0" smtClean="0"/>
              <a:t>От 6 до 15 лет – 78 чел.</a:t>
            </a:r>
          </a:p>
          <a:p>
            <a:r>
              <a:rPr lang="ru-RU" baseline="0" dirty="0" smtClean="0"/>
              <a:t>От 16 до 25 лет – 92 чел.</a:t>
            </a:r>
          </a:p>
          <a:p>
            <a:r>
              <a:rPr lang="ru-RU" baseline="0" dirty="0" smtClean="0"/>
              <a:t>От 26 лет – 260 чел.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МБОУ «Ленинская СОШ» участвует в краевом проекте «Образовательный лифт».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Командой учителей написана программа эффективного функционирования апробационной площадки в рамках краевого проекта «Образовательный лифт» на 2018-2022 годы. Целью программы является создание условий для эффективного функционирования школы, направленного на обеспечение доступности качественного образования, отвечающего требованиям современного образования. Предстоит работа по обеспечению: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овладения руководителем и его заместителями компетенциями, позволяющими оптимизировать кадровую и управленческую политику школы, использование ресурсов для повышения образовательных результатов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обучения педагогов педагогическим технологиям, позволяющим участие педагогов в работе сетевых методических, проектных педагогических сообществ, организация социального партнерства.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Администрация школы приняла участие в семинаре – тренинге по решению основных проблем в области повышения эффективности управления образовательной организацией. В проекте принимают участие также учителя обществознания, английского и русского языков.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Переход</a:t>
            </a:r>
            <a:r>
              <a:rPr lang="ru-RU" baseline="0" dirty="0" smtClean="0"/>
              <a:t> всех школ на электронный учет успеваемости будет осуществляется с учетом опыта, полученного образовательными организациями – </a:t>
            </a:r>
            <a:r>
              <a:rPr lang="ru-RU" baseline="0" dirty="0" err="1" smtClean="0"/>
              <a:t>апробационными</a:t>
            </a:r>
            <a:r>
              <a:rPr lang="ru-RU" baseline="0" dirty="0" smtClean="0"/>
              <a:t> площадками в 2017-2018 учебном году, в каждом муниципальном образовании Пермского края.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44A2C-6D3A-4498-B0B8-1FF5B2D6C68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380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всё активнее происходит внедрение информационных технологий в образование. Главной целью информатизации школы является повышение качества образования в образовательном учреждении за счёт широкого использования информационных ресурсов и компьютерных технологий в обучении и управлении образованием, формирование информационной культуры учащихся, педагогических и руководящих кадров. Электронные журналы, дневники, расписание и пр. являются  наглядным примером информатизации современной школы.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2018 году услугой «Электронный дневник» охвачено 1075 человек в 9 образовательных организациях. Оценки обучающихся размещаются в  системе «Электронный дневник», что позволяет  родителям, что позволяет контролировать успеваемостью своего ребёнка с помощью компьютера. МБОУ «Белоевская СОШ» апробируется  проект «Электронный журнал».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30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ВПР -инструмент самодиагностики для школ, а также дать возможность родителям учащихся увидеть реальные результаты своих детей». Руководитель Федеральной службы по надзору в сфере образования и науки Сергей Кравцов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305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Кол-во  </a:t>
            </a:r>
            <a:r>
              <a:rPr lang="ru-RU" baseline="0" dirty="0" smtClean="0"/>
              <a:t>участников ВПР (4, 5, 6, 7, 11 </a:t>
            </a:r>
            <a:r>
              <a:rPr lang="ru-RU" baseline="0" dirty="0" err="1" smtClean="0"/>
              <a:t>кл</a:t>
            </a:r>
            <a:r>
              <a:rPr lang="ru-RU" baseline="0" dirty="0" smtClean="0"/>
              <a:t>) – 1041 чел – 37% от общего числа обучающихся </a:t>
            </a:r>
          </a:p>
          <a:p>
            <a:r>
              <a:rPr lang="ru-RU" baseline="0" smtClean="0"/>
              <a:t>% выполнения  - 83%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866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Государственная итоговая аттестация</a:t>
            </a:r>
            <a:r>
              <a:rPr lang="ru-RU" dirty="0" smtClean="0"/>
              <a:t> </a:t>
            </a:r>
            <a:r>
              <a:rPr lang="ru-RU" sz="1200" dirty="0" smtClean="0"/>
              <a:t>обучающихся, освоивших образовательные программы основного общего образования на территории Пермского края была организована и проведена в соответствии:</a:t>
            </a:r>
            <a:br>
              <a:rPr lang="ru-RU" sz="1200" dirty="0" smtClean="0"/>
            </a:br>
            <a:r>
              <a:rPr lang="ru-RU" sz="1200" dirty="0" smtClean="0"/>
              <a:t>- </a:t>
            </a:r>
            <a:r>
              <a:rPr lang="ru-RU" dirty="0" smtClean="0">
                <a:solidFill>
                  <a:prstClr val="black"/>
                </a:solidFill>
              </a:rPr>
              <a:t>Приказов Министерства просвещения РФ </a:t>
            </a:r>
            <a:r>
              <a:rPr lang="ru-RU" baseline="0" dirty="0" smtClean="0">
                <a:solidFill>
                  <a:prstClr val="black"/>
                </a:solidFill>
              </a:rPr>
              <a:t> - </a:t>
            </a:r>
            <a:r>
              <a:rPr lang="ru-RU" dirty="0" smtClean="0">
                <a:solidFill>
                  <a:prstClr val="black"/>
                </a:solidFill>
              </a:rPr>
              <a:t>Об утверждении Порядков проведения государственной итоговой аттестации по образовательным программам основного общего,</a:t>
            </a:r>
            <a:r>
              <a:rPr lang="ru-RU" baseline="0" dirty="0" smtClean="0">
                <a:solidFill>
                  <a:prstClr val="black"/>
                </a:solidFill>
              </a:rPr>
              <a:t> среднего </a:t>
            </a:r>
            <a:r>
              <a:rPr lang="ru-RU" dirty="0" smtClean="0">
                <a:solidFill>
                  <a:prstClr val="black"/>
                </a:solidFill>
              </a:rPr>
              <a:t>образования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>
                <a:solidFill>
                  <a:prstClr val="black"/>
                </a:solidFill>
              </a:rPr>
              <a:t>метод. рекомендаций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>
                <a:solidFill>
                  <a:prstClr val="black"/>
                </a:solidFill>
              </a:rPr>
              <a:t>нормативными документами, где  утверждено расписание, продолжительность  проведения экзаменов,</a:t>
            </a:r>
            <a:r>
              <a:rPr lang="ru-RU" baseline="0" dirty="0" smtClean="0">
                <a:solidFill>
                  <a:prstClr val="black"/>
                </a:solidFill>
              </a:rPr>
              <a:t> средства обучения и воспитания используемые при проведении экзаменов.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>
                <a:solidFill>
                  <a:prstClr val="black"/>
                </a:solidFill>
              </a:rPr>
              <a:t>- приказ Управления образования где утвержден план подготовки и проведения ГИА на территории КМР.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>
                <a:solidFill>
                  <a:prstClr val="black"/>
                </a:solidFill>
              </a:rPr>
              <a:t>В течении года проведены мероприятия по подготовке и проведению ГИА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>
                <a:solidFill>
                  <a:prstClr val="black"/>
                </a:solidFill>
              </a:rPr>
              <a:t>- Тренировочные экзамены, мониторинги, обучение специалистов, тренировочные мероприятия с работниками ОО.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Допуском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до экзаменов 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является итоговое сочинение.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Допуском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до экзаменов 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является итоговое собеседование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Русскому языку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Все выпускники 11 и 9 </a:t>
            </a:r>
            <a:r>
              <a:rPr lang="ru-RU" sz="1200" baseline="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. были допущены до экзаменов.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Количество участников ЕГЭ по выбору предметов.</a:t>
            </a:r>
            <a:r>
              <a:rPr lang="ru-RU" dirty="0" smtClean="0"/>
              <a:t> (55 чел +</a:t>
            </a:r>
            <a:r>
              <a:rPr lang="ru-RU" baseline="0" dirty="0" smtClean="0"/>
              <a:t> 1 ГВЭ).</a:t>
            </a:r>
          </a:p>
          <a:p>
            <a:r>
              <a:rPr lang="ru-RU" baseline="0" dirty="0" smtClean="0"/>
              <a:t>В этом </a:t>
            </a:r>
            <a:r>
              <a:rPr lang="ru-RU" baseline="0" dirty="0" err="1" smtClean="0"/>
              <a:t>уч.году</a:t>
            </a:r>
            <a:r>
              <a:rPr lang="ru-RU" baseline="0" dirty="0" smtClean="0"/>
              <a:t> выпускники выбирали математику т.е. один уровень: базовую часть или профильную.  </a:t>
            </a:r>
          </a:p>
          <a:p>
            <a:r>
              <a:rPr lang="ru-RU" baseline="0" dirty="0" smtClean="0"/>
              <a:t>Для получения аттестата необходимо 2 предмета: русский язык и математика.</a:t>
            </a:r>
            <a:r>
              <a:rPr lang="ru-RU" baseline="0" dirty="0" smtClean="0">
                <a:solidFill>
                  <a:prstClr val="black"/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42823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Незначительно повысились результаты в сравнении с прошлым годом , химия, биология, обществознание, литература, англ.язык, история.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 - порог пройден по предметам русский язык, география, литература, английский язык, история.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слайде представлен</a:t>
            </a:r>
            <a:r>
              <a:rPr lang="ru-RU" baseline="0" dirty="0" smtClean="0"/>
              <a:t> список выпускников, набравших наибольшее кол-во баллов.</a:t>
            </a:r>
          </a:p>
          <a:p>
            <a:r>
              <a:rPr lang="ru-RU" baseline="0" dirty="0" smtClean="0"/>
              <a:t>Русский язык – 8 чел. набрали хорошие баллы.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67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Всего в районе по состоянию на 2018-2019 учебный год: 23 ОО (юр.лица) – 8 СОШ,</a:t>
            </a:r>
            <a:r>
              <a:rPr lang="ru-RU" baseline="0" dirty="0" smtClean="0"/>
              <a:t> 6 ООШ, 2 ОШИ для детей с ОВЗ, 1 санаторная школа-интернат, 3 Учительских дома, ДЮСШ, </a:t>
            </a:r>
            <a:r>
              <a:rPr lang="ru-RU" baseline="0" dirty="0" err="1" smtClean="0"/>
              <a:t>Кувинский</a:t>
            </a:r>
            <a:r>
              <a:rPr lang="ru-RU" baseline="0" dirty="0" smtClean="0"/>
              <a:t> загородный лагерь, </a:t>
            </a:r>
            <a:r>
              <a:rPr lang="ru-RU" baseline="0" dirty="0" err="1" smtClean="0"/>
              <a:t>д</a:t>
            </a:r>
            <a:r>
              <a:rPr lang="ru-RU" baseline="0" dirty="0" smtClean="0"/>
              <a:t>/с. </a:t>
            </a:r>
          </a:p>
          <a:p>
            <a:r>
              <a:rPr lang="ru-RU" baseline="0" dirty="0" smtClean="0"/>
              <a:t>На 01.01.2019 в ОО обучается – 2815 человек. Д/с посещают 1358 детей.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8032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Ежегодно подводятся итоги  по</a:t>
            </a:r>
            <a:r>
              <a:rPr lang="ru-RU" baseline="0" dirty="0" smtClean="0"/>
              <a:t> экзаменам.</a:t>
            </a:r>
          </a:p>
          <a:p>
            <a:r>
              <a:rPr lang="ru-RU" baseline="0" dirty="0" smtClean="0"/>
              <a:t>В этом году выпускников набравших – 220 б., и выше – 4чел. (</a:t>
            </a:r>
            <a:r>
              <a:rPr lang="ru-RU" baseline="0" dirty="0" err="1" smtClean="0"/>
              <a:t>Ошибская</a:t>
            </a:r>
            <a:r>
              <a:rPr lang="ru-RU" baseline="0" dirty="0" smtClean="0"/>
              <a:t> СОШ, </a:t>
            </a:r>
            <a:r>
              <a:rPr lang="ru-RU" baseline="0" dirty="0" err="1" smtClean="0"/>
              <a:t>Самковская</a:t>
            </a:r>
            <a:r>
              <a:rPr lang="ru-RU" baseline="0" dirty="0" smtClean="0"/>
              <a:t> СОШ», Белоевская СОШ, </a:t>
            </a:r>
            <a:r>
              <a:rPr lang="ru-RU" baseline="0" dirty="0" err="1" smtClean="0"/>
              <a:t>Гуринская</a:t>
            </a:r>
            <a:r>
              <a:rPr lang="ru-RU" baseline="0" dirty="0" smtClean="0"/>
              <a:t> СОШ)</a:t>
            </a:r>
          </a:p>
          <a:p>
            <a:r>
              <a:rPr lang="ru-RU" baseline="0" dirty="0" smtClean="0"/>
              <a:t>Выпускники получили аттестат с отличием и медали «За особые успехи в учении» - 2 чел. </a:t>
            </a:r>
          </a:p>
          <a:p>
            <a:r>
              <a:rPr lang="ru-RU" baseline="0" dirty="0" smtClean="0"/>
              <a:t>12.07. – торжественный прием выпускников и их родителей в 11.00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63919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Чествование лучших выпускников района</a:t>
            </a:r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4099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Количество участников ОГЭ по выбору предметов.</a:t>
            </a:r>
            <a:r>
              <a:rPr lang="ru-RU" dirty="0" smtClean="0"/>
              <a:t> (207 чел +</a:t>
            </a:r>
            <a:r>
              <a:rPr lang="ru-RU" baseline="0" dirty="0" smtClean="0"/>
              <a:t> 15 ГВЭ)</a:t>
            </a:r>
          </a:p>
          <a:p>
            <a:r>
              <a:rPr lang="ru-RU" baseline="0" dirty="0" smtClean="0"/>
              <a:t>Наиболее востребованными предметами по выбору – биология, география, обществознание.</a:t>
            </a:r>
          </a:p>
          <a:p>
            <a:r>
              <a:rPr lang="ru-RU" baseline="0" dirty="0" smtClean="0"/>
              <a:t>Ежегодно выпускники выбирают коми-пермяцкий язык по выбору. В 2018-2019 </a:t>
            </a:r>
            <a:r>
              <a:rPr lang="ru-RU" baseline="0" dirty="0" err="1" smtClean="0"/>
              <a:t>уч.году</a:t>
            </a:r>
            <a:r>
              <a:rPr lang="ru-RU" baseline="0" dirty="0" smtClean="0"/>
              <a:t>  - 38 чел. (Белоевская СОШ, Верх-</a:t>
            </a:r>
            <a:r>
              <a:rPr lang="ru-RU" baseline="0" dirty="0" err="1" smtClean="0"/>
              <a:t>Юсьвинская</a:t>
            </a:r>
            <a:r>
              <a:rPr lang="ru-RU" baseline="0" dirty="0" smtClean="0"/>
              <a:t> ООШ, </a:t>
            </a:r>
            <a:r>
              <a:rPr lang="ru-RU" baseline="0" dirty="0" err="1" smtClean="0"/>
              <a:t>Гуринская</a:t>
            </a:r>
            <a:r>
              <a:rPr lang="ru-RU" baseline="0" dirty="0" smtClean="0"/>
              <a:t> СОШ, </a:t>
            </a:r>
            <a:r>
              <a:rPr lang="ru-RU" baseline="0" dirty="0" err="1" smtClean="0"/>
              <a:t>Ошибская</a:t>
            </a:r>
            <a:r>
              <a:rPr lang="ru-RU" baseline="0" dirty="0" smtClean="0"/>
              <a:t> СОШ, Сервинская ООШ.)</a:t>
            </a:r>
          </a:p>
          <a:p>
            <a:r>
              <a:rPr lang="ru-RU" baseline="0" dirty="0" smtClean="0"/>
              <a:t>Информация представлена в разрезе  2017-2018 г. , 2018-2019 г. по экзаменам.</a:t>
            </a:r>
          </a:p>
          <a:p>
            <a:r>
              <a:rPr lang="ru-RU" baseline="0" dirty="0" smtClean="0"/>
              <a:t>Выпускники ГВЭ сдают по 2 экзамена.</a:t>
            </a: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997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получения аттестата – успешное прохождение ГИА по 4 предметам.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ГИА признаются удовлетворительными в случае, если обучающийся по  </a:t>
            </a: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"сдаваемым".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учебным предметам набрал минимальное количество баллов, определенное органом исполнительной власти субъекта Российской Федерации.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рус.язык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 чел. -100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бальника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Ошибская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СОШ, химия -2 чел. –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Ошибская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СОШ – 1 чел.,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Кувинская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СОШ- 1 чел.)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Обучающимся предоставляется право выбрать экзамен по родному коми-пермяцкому языку. 38 обучающихся выбрали коми-пермяцкий язык.</a:t>
            </a: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обученности – 97%.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человек будут сдавать в дополнительный период ОГЭ – сентябрь. %  сдачи и средняя оценка будут изменены по итогам дополнительного этапа в сентябре.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3942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Система ОГЭ  100 бальную– официально не переводится (шкала перевода в отметку).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Хочется отметить , что среди выпускников есть дети набравшие самый высокий балл -  100 балльники.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100-баллов по химии, русскому языку.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0268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Подводя</a:t>
            </a:r>
            <a:r>
              <a:rPr lang="ru-RU" baseline="0" dirty="0" smtClean="0"/>
              <a:t> итоги следует отметить, что </a:t>
            </a:r>
            <a:r>
              <a:rPr lang="ru-RU" baseline="0" dirty="0" err="1" smtClean="0"/>
              <a:t>кач</a:t>
            </a:r>
            <a:r>
              <a:rPr lang="ru-RU" baseline="0" dirty="0" smtClean="0"/>
              <a:t>-во обучения 9, 11 </a:t>
            </a:r>
            <a:r>
              <a:rPr lang="ru-RU" baseline="0" dirty="0" err="1" smtClean="0"/>
              <a:t>кл</a:t>
            </a:r>
            <a:r>
              <a:rPr lang="ru-RU" baseline="0" dirty="0" smtClean="0"/>
              <a:t>. – в целом снизилось. </a:t>
            </a:r>
          </a:p>
          <a:p>
            <a:r>
              <a:rPr lang="ru-RU" baseline="0" dirty="0" smtClean="0"/>
              <a:t>Выпускники  - 9 </a:t>
            </a:r>
            <a:r>
              <a:rPr lang="ru-RU" baseline="0" dirty="0" err="1" smtClean="0"/>
              <a:t>кл</a:t>
            </a:r>
            <a:r>
              <a:rPr lang="ru-RU" baseline="0" dirty="0" smtClean="0"/>
              <a:t>. , - % успеваемости составляет 98,1% , 6 выпускников не смогли сдать экзамены резервный период, </a:t>
            </a:r>
            <a:r>
              <a:rPr lang="ru-RU" baseline="0" dirty="0" err="1" smtClean="0"/>
              <a:t>доп.период</a:t>
            </a:r>
            <a:r>
              <a:rPr lang="ru-RU" baseline="0" dirty="0" smtClean="0"/>
              <a:t> – сентябрь в 2019 г. </a:t>
            </a:r>
          </a:p>
          <a:p>
            <a:r>
              <a:rPr lang="ru-RU" baseline="0" dirty="0" smtClean="0"/>
              <a:t>Выпускники – 11 </a:t>
            </a:r>
            <a:r>
              <a:rPr lang="ru-RU" baseline="0" dirty="0" err="1" smtClean="0"/>
              <a:t>кл</a:t>
            </a:r>
            <a:r>
              <a:rPr lang="ru-RU" baseline="0" dirty="0" smtClean="0"/>
              <a:t>. - % успеваемости составляет 100%. (все получили аттестаты).</a:t>
            </a:r>
          </a:p>
          <a:p>
            <a:r>
              <a:rPr lang="ru-RU" baseline="0" dirty="0" smtClean="0"/>
              <a:t>2 выпускника 11 </a:t>
            </a:r>
            <a:r>
              <a:rPr lang="ru-RU" baseline="0" dirty="0" err="1" smtClean="0"/>
              <a:t>кл</a:t>
            </a:r>
            <a:r>
              <a:rPr lang="ru-RU" baseline="0" dirty="0" smtClean="0"/>
              <a:t>. – закончили ОО с отличием, получили медали «За особые успехи в учении». </a:t>
            </a:r>
          </a:p>
          <a:p>
            <a:r>
              <a:rPr lang="ru-RU" dirty="0" smtClean="0"/>
              <a:t>6 выпускников 9 </a:t>
            </a:r>
            <a:r>
              <a:rPr lang="ru-RU" dirty="0" err="1" smtClean="0"/>
              <a:t>кл</a:t>
            </a:r>
            <a:r>
              <a:rPr lang="ru-RU" dirty="0" smtClean="0"/>
              <a:t> – получили аттестат за курс</a:t>
            </a:r>
            <a:r>
              <a:rPr lang="ru-RU" baseline="0" dirty="0" smtClean="0"/>
              <a:t> основного общего образования особого образца: </a:t>
            </a:r>
          </a:p>
          <a:p>
            <a:r>
              <a:rPr lang="ru-RU" baseline="0" dirty="0" smtClean="0"/>
              <a:t>Дерябина Татьяна - </a:t>
            </a:r>
            <a:r>
              <a:rPr lang="ru-RU" baseline="0" dirty="0" err="1" smtClean="0"/>
              <a:t>Корчевнинская</a:t>
            </a:r>
            <a:r>
              <a:rPr lang="ru-RU" baseline="0" dirty="0" smtClean="0"/>
              <a:t> ООШ, </a:t>
            </a:r>
          </a:p>
          <a:p>
            <a:r>
              <a:rPr lang="ru-RU" baseline="0" dirty="0" smtClean="0"/>
              <a:t>Сидорова Елена - </a:t>
            </a:r>
            <a:r>
              <a:rPr lang="ru-RU" baseline="0" dirty="0" err="1" smtClean="0"/>
              <a:t>Самковская</a:t>
            </a:r>
            <a:r>
              <a:rPr lang="ru-RU" baseline="0" dirty="0" smtClean="0"/>
              <a:t> СОШ, </a:t>
            </a:r>
          </a:p>
          <a:p>
            <a:r>
              <a:rPr lang="ru-RU" baseline="0" dirty="0" smtClean="0"/>
              <a:t>Плотникова Анастасия - </a:t>
            </a:r>
            <a:r>
              <a:rPr lang="ru-RU" baseline="0" dirty="0" err="1" smtClean="0"/>
              <a:t>Кувинская</a:t>
            </a:r>
            <a:r>
              <a:rPr lang="ru-RU" baseline="0" dirty="0" smtClean="0"/>
              <a:t> СОШ, </a:t>
            </a:r>
          </a:p>
          <a:p>
            <a:r>
              <a:rPr lang="ru-RU" baseline="0" dirty="0" err="1" smtClean="0"/>
              <a:t>Ковыляева</a:t>
            </a:r>
            <a:r>
              <a:rPr lang="ru-RU" baseline="0" dirty="0" smtClean="0"/>
              <a:t> Елена, </a:t>
            </a:r>
            <a:r>
              <a:rPr lang="ru-RU" baseline="0" dirty="0" err="1" smtClean="0"/>
              <a:t>Радостев</a:t>
            </a:r>
            <a:r>
              <a:rPr lang="ru-RU" baseline="0" dirty="0" smtClean="0"/>
              <a:t> Тимофей – Верх-</a:t>
            </a:r>
            <a:r>
              <a:rPr lang="ru-RU" baseline="0" dirty="0" err="1" smtClean="0"/>
              <a:t>Иньвенская</a:t>
            </a:r>
            <a:r>
              <a:rPr lang="ru-RU" baseline="0" dirty="0" smtClean="0"/>
              <a:t> СОШ, </a:t>
            </a:r>
          </a:p>
          <a:p>
            <a:r>
              <a:rPr lang="ru-RU" baseline="0" dirty="0" smtClean="0"/>
              <a:t>Третьякова Диана –Белоевская СОШ</a:t>
            </a:r>
            <a:endParaRPr lang="ru-RU" dirty="0" smtClean="0"/>
          </a:p>
          <a:p>
            <a:r>
              <a:rPr lang="ru-RU" dirty="0" smtClean="0"/>
              <a:t>Вывод: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Качественная</a:t>
            </a:r>
            <a:r>
              <a:rPr lang="ru-RU" baseline="0" dirty="0" smtClean="0"/>
              <a:t> подготовка выпускников;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Повышение качества обучения;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Повышение % успеваемости.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Подготовка к следующему этапу  ГИА – 2020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 Образовательный маршрут –ч/з ПМПК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9B549-03DC-4C1F-A9D7-52CE27CAA450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4937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Обучающиеся</a:t>
            </a:r>
            <a:r>
              <a:rPr lang="ru-RU" baseline="0" dirty="0" smtClean="0">
                <a:solidFill>
                  <a:srgbClr val="FF0000"/>
                </a:solidFill>
              </a:rPr>
              <a:t> МБОУ «Белоевская СОШ» Рукавицына </a:t>
            </a:r>
            <a:r>
              <a:rPr lang="ru-RU" baseline="0" dirty="0" err="1" smtClean="0">
                <a:solidFill>
                  <a:srgbClr val="FF0000"/>
                </a:solidFill>
              </a:rPr>
              <a:t>Карина</a:t>
            </a:r>
            <a:r>
              <a:rPr lang="ru-RU" baseline="0" dirty="0" smtClean="0">
                <a:solidFill>
                  <a:srgbClr val="FF0000"/>
                </a:solidFill>
              </a:rPr>
              <a:t>, Радостев Алексей и </a:t>
            </a:r>
            <a:r>
              <a:rPr lang="ru-RU" baseline="0" dirty="0" err="1" smtClean="0">
                <a:solidFill>
                  <a:srgbClr val="FF0000"/>
                </a:solidFill>
              </a:rPr>
              <a:t>Канюкова</a:t>
            </a:r>
            <a:r>
              <a:rPr lang="ru-RU" baseline="0" dirty="0" smtClean="0">
                <a:solidFill>
                  <a:srgbClr val="FF0000"/>
                </a:solidFill>
              </a:rPr>
              <a:t> Елизавета</a:t>
            </a:r>
            <a:r>
              <a:rPr lang="ru-RU" dirty="0" smtClean="0"/>
              <a:t> -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награждены   знаком отличия Пермского края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Участники проекта: МБОУ «Ленинская СОШ», МБОУ «Ошибская СОШ»</a:t>
            </a:r>
          </a:p>
          <a:p>
            <a:r>
              <a:rPr lang="ru-RU" dirty="0" smtClean="0"/>
              <a:t>Цель: обеспечение спортивного досуга школьников, подростков и молодежи, а также граждан старшего поколения, формирование здорового образа жизни, развитие массового спорта, пропаганда занятий физической культурой и спортом как основы воспитания здорового и социально активного подрастающего поколения. </a:t>
            </a:r>
          </a:p>
          <a:p>
            <a:r>
              <a:rPr lang="ru-RU" dirty="0" smtClean="0"/>
              <a:t>Занятия ведутся</a:t>
            </a:r>
            <a:r>
              <a:rPr lang="ru-RU" baseline="0" dirty="0" smtClean="0"/>
              <a:t> по следующим направлениям: </a:t>
            </a:r>
            <a:r>
              <a:rPr lang="ru-RU" dirty="0" smtClean="0"/>
              <a:t>волейбол, баскетбол, лёгкая атлетика,</a:t>
            </a:r>
            <a:r>
              <a:rPr lang="ru-RU" baseline="0" dirty="0" smtClean="0"/>
              <a:t> </a:t>
            </a:r>
            <a:r>
              <a:rPr lang="ru-RU" dirty="0" smtClean="0"/>
              <a:t>общая физическая подготовка,</a:t>
            </a:r>
            <a:r>
              <a:rPr lang="ru-RU" baseline="0" dirty="0" smtClean="0"/>
              <a:t> </a:t>
            </a:r>
            <a:r>
              <a:rPr lang="ru-RU" dirty="0" smtClean="0"/>
              <a:t>общая физическая подготовка,</a:t>
            </a:r>
            <a:r>
              <a:rPr lang="ru-RU" baseline="0" dirty="0" smtClean="0"/>
              <a:t> </a:t>
            </a:r>
            <a:r>
              <a:rPr lang="ru-RU" dirty="0" smtClean="0"/>
              <a:t>оздоровительная группа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9919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Харина Максим</a:t>
            </a:r>
            <a:r>
              <a:rPr lang="ru-RU" sz="1200" baseline="0" dirty="0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 -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Чемпион Пермского края по лыжным гонкам среди юношей 2005 г.р. и моложе</a:t>
            </a:r>
            <a:r>
              <a:rPr lang="ru-RU" sz="1200" baseline="0" dirty="0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(обучающийся МБОУ «Верх-</a:t>
            </a:r>
            <a:r>
              <a:rPr lang="ru-RU" sz="1200" dirty="0" err="1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Иньвенская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 СОШ», тренер-преподаватель Носков В.А.)</a:t>
            </a:r>
          </a:p>
          <a:p>
            <a:pPr algn="just"/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Игонина Анна</a:t>
            </a:r>
            <a:r>
              <a:rPr lang="ru-RU" sz="1200" baseline="0" dirty="0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 -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Призер регионального этапа школьной баскетбольной лиги «КЭС-БАСКЕТ» Пермского края в составе команды «Ястребы-Ленинск» (обучающаяся МБОУ «Ленинская СОШ», тренер-преподаватель Шаламов А.А.)</a:t>
            </a:r>
          </a:p>
          <a:p>
            <a:pPr algn="just"/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Гусельников Владислав</a:t>
            </a:r>
            <a:r>
              <a:rPr lang="ru-RU" sz="1200" baseline="0" dirty="0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 -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Призер всероссийских соревнований по легкой атлетике (обучающийся МБОУ «</a:t>
            </a:r>
            <a:r>
              <a:rPr lang="ru-RU" sz="1200" dirty="0" err="1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Ошибская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Garamond Premr Pro Smbd" pitchFamily="18" charset="0"/>
              </a:rPr>
              <a:t> СОШ», тренер-преподаватель Полуянов В.К.)</a:t>
            </a:r>
          </a:p>
          <a:p>
            <a:pPr algn="just"/>
            <a:endParaRPr lang="ru-RU" sz="1200" dirty="0" smtClean="0">
              <a:solidFill>
                <a:schemeClr val="tx1">
                  <a:lumMod val="50000"/>
                </a:schemeClr>
              </a:solidFill>
              <a:latin typeface="Garamond Premr Pro Smbd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3625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В системе дополнительного образования детей  Кудымкарского муниципального района действует 1 учреждение дополнительного образования спортивной направленности и  23 муниципальных бюджетных общеобразовательных организации, в которых реализуются программы дополнительного образования. </a:t>
            </a:r>
          </a:p>
          <a:p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Подпрограмма 3 «Дополнительное образование и воспитание детей» предполагает решение комплекса задач по повышению доступности услуг и обеспечение их соответствия изменяющимся потребностям населения за счет модернизации организационных моделей и введения механизмов стимулирования конкуренции в дополнительном образовании детей.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145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2018 году в рамках подпрограммы «Приведение образовательных организаций в нормативное состояние» освоено 22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млн. 296 тыс. 210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рублей, в том числе средства бюджета Пермского края 5 млн. 850 тыс. 297 рублей.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 реализацию подпрограммы «Приведение образовательных организаций в нормативное состояние» в 2019 году выделено 24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млн. 679 тыс. 852 рубля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в том числе 11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млн.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27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тыс. 171 рублей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средства бюджета Пермского края,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млн. 810 тыс. 640 рублей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средства бюджета Кудымкарского муниципального района,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млн. 598 тыс. 045  рублей средства федерального бюджета.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lang="ru-RU" sz="1200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Охват детей программами дополнительного образования в 2018-2019 году составил 58% от общей численности обучающихся Кудымкарского муниципального района в возрасте от 5 до 18 лет. В том числе, дети , состоящие на </a:t>
            </a:r>
            <a:r>
              <a:rPr lang="ru-RU" smtClean="0"/>
              <a:t>внутриведомственны учетах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Ведется работа по увеличению количества программ технической и естественно-научной направленности.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Всероссийские предметные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олимпиады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проводятся в рамках Всероссийского социального проекта «Страна талантов».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Основной целью проведения олимпиады является выявление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учащихся, обладающих наиболее широкими познаниями в области определенного предмета школьной программы.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Наиболее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высокие результаты показали обучающиеся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Белоевской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СОШ.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623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/>
              <a:t>В течение</a:t>
            </a:r>
            <a:r>
              <a:rPr lang="ru-RU" baseline="0" dirty="0" smtClean="0"/>
              <a:t> 2018-2019 года функционировало 5 семейных клуба на базе следующих общеобразовательных организаций: МБОУ Гуринская СОШ, МБОУ Ёгвинская ООШ, МБОУ «Ленинская СОШ», МБОУ Корчевнинская ООШ и МБДОУ </a:t>
            </a:r>
            <a:r>
              <a:rPr lang="ru-RU" baseline="0" dirty="0" err="1" smtClean="0"/>
              <a:t>Белоевский</a:t>
            </a:r>
            <a:r>
              <a:rPr lang="ru-RU" baseline="0" dirty="0" smtClean="0"/>
              <a:t> детский сад. Основные формы работы: п</a:t>
            </a:r>
            <a:r>
              <a:rPr kumimoji="0" lang="ru-R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рактические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занятия, мастер-классы, круглые столы, семинары, дискуссии, лекции, психологические тренинги, родительские конференции.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9842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период работы лагерей с дневным пребыванием детей, расположенных в образовательных организациях было оздоровлено 1516 человек, в </a:t>
            </a:r>
            <a:r>
              <a:rPr lang="ru-RU" dirty="0" err="1" smtClean="0"/>
              <a:t>т.ч</a:t>
            </a:r>
            <a:r>
              <a:rPr lang="ru-RU" dirty="0" smtClean="0"/>
              <a:t>. 52 человека категории СОП и 113 человек, находящиеся в группе риска.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9711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базе МАУ «Кувинский загородный лагерь» за 4 смены оздоровлено 157 человек. В том числе 92 ребенка из многодетных малоимущих семей, в числе которых 19 детей из семей, находящихся в социально опасном положении.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8132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профильную смену «Медиа-лагерь»  было  привлечено 66 учащихся школ Кудымкарского муниципального района от 12 до 17 лет</a:t>
            </a:r>
          </a:p>
          <a:p>
            <a:r>
              <a:rPr lang="ru-RU" dirty="0" smtClean="0"/>
              <a:t>В ОБРАЗОВАТЕЛЬНОЙ ПРОГРАММЕ ЛАГЕРЯ 3 направления:</a:t>
            </a:r>
          </a:p>
          <a:p>
            <a:r>
              <a:rPr lang="ru-RU" dirty="0" smtClean="0"/>
              <a:t>«КУЛИНАРНЫЙ» задействованы специалисты ГБПОУ «Коми-Пермяцкий техникум торговли и сервиса».</a:t>
            </a:r>
            <a:br>
              <a:rPr lang="ru-RU" dirty="0" smtClean="0"/>
            </a:br>
            <a:r>
              <a:rPr lang="ru-RU" dirty="0" smtClean="0"/>
              <a:t>«КРЕАТИВНЫЙ» Ведущие специалисты </a:t>
            </a:r>
            <a:r>
              <a:rPr lang="ru-RU" dirty="0" err="1" smtClean="0"/>
              <a:t>МБУК«Культурно</a:t>
            </a:r>
            <a:r>
              <a:rPr lang="ru-RU" dirty="0" smtClean="0"/>
              <a:t>-деловой центр» </a:t>
            </a:r>
            <a:r>
              <a:rPr lang="ru-RU" dirty="0" err="1" smtClean="0"/>
              <a:t>г.Кудымкара</a:t>
            </a:r>
            <a:r>
              <a:rPr lang="ru-RU" dirty="0" smtClean="0"/>
              <a:t>, и школы гимназии № 3 по танцам</a:t>
            </a:r>
          </a:p>
          <a:p>
            <a:r>
              <a:rPr lang="ru-RU" dirty="0" smtClean="0"/>
              <a:t>«КАЛЕЙДОСКОП» Ведущие специалисты ГБПОУ «Коми-Пермяцкий политехнический техникум».  </a:t>
            </a:r>
          </a:p>
          <a:p>
            <a:r>
              <a:rPr lang="ru-RU" dirty="0" smtClean="0"/>
              <a:t>В рамках игровой модели «Город профессий» каждый ребёнок получает условную трудовую книжку, где отмечаются все его пробы и достижения. </a:t>
            </a:r>
          </a:p>
          <a:p>
            <a:r>
              <a:rPr lang="ru-RU" dirty="0" smtClean="0"/>
              <a:t>Участник совершенствуется в основной профессии, проходя 3 уровня квалификации: 1 уровень – базовый – урок и мастер-класс специалиста-эксперта, 2 уровень – повышенный – профессиональная проба, 3 уровень – мотивационный – организация </a:t>
            </a:r>
            <a:r>
              <a:rPr lang="ru-RU" dirty="0" err="1" smtClean="0"/>
              <a:t>проф</a:t>
            </a:r>
            <a:r>
              <a:rPr lang="ru-RU" dirty="0" smtClean="0"/>
              <a:t> –события для детей других отрядов.  Всё это отражается в трудовой книжке.</a:t>
            </a:r>
          </a:p>
          <a:p>
            <a:r>
              <a:rPr lang="ru-RU" dirty="0" smtClean="0"/>
              <a:t>Благодаря возможности посещения мастер-классов и </a:t>
            </a:r>
            <a:r>
              <a:rPr lang="ru-RU" dirty="0" err="1" smtClean="0"/>
              <a:t>проф</a:t>
            </a:r>
            <a:r>
              <a:rPr lang="ru-RU" dirty="0" smtClean="0"/>
              <a:t>-событий других отрядов, участники расширят знания о всех представленных в лагере профессиях, что также отразится в трудовой книжке.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139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/>
                <a:ea typeface="Times New Roman"/>
              </a:rPr>
              <a:t>Мероприятия по патриотическому воспитанию детей и подростков организуются и проводятся в рамках подпрограммы «Дополнительное образование детей»  Военно-патриотическое воспитание детей и подростков Кудымкарского муниципального района» муниципальной  программы  «Развитие  системы образования Кудымкарского муниципального района», утверждённой постановлением администрации Кудымкарского муниципального района от 13.11.2014 № 781-01-06. </a:t>
            </a:r>
            <a:endParaRPr lang="ru-RU" sz="900" dirty="0" smtClean="0">
              <a:solidFill>
                <a:schemeClr val="bg2">
                  <a:lumMod val="10000"/>
                </a:schemeClr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1454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С целью проверки уровня знаний, умений и навыков по основам безопасности жизнедеятельности человека, основам военной службы на базе МАУ «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Кувинский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загородный лагерь» ежегодно в мае  для учащихся 7-9 классов   организовывается и проводится муниципальный этап краевой военно-спортивных  играх 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Ежегодно   принимают участие 165 несовершеннолетних.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Честь Кудымкарского муниципального района в краевой   военно-спортивной  игре «Зарница-2018»,  «Зарница-2019» защищала команда, занявшая 1 место на муниципальной  этапе (команда МАОУ «В-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Иньвенская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СОШ» под руководством преподавателя ОБЖ МБОУ «В-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Иньвенская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СОШ» Савельевым А.Г.).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9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Так в 2018 году по результатам участия в краевой Спартакиаде военно-прикладным видам спорта  5 юношей, учащихся 9 класса МАОУ «Верх-</a:t>
            </a:r>
            <a:r>
              <a:rPr lang="ru-RU" sz="900" kern="1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Иньвенская</a:t>
            </a:r>
            <a:r>
              <a:rPr lang="ru-RU" sz="9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СОШ» в составе  команды Пермского края  выезжали в г. </a:t>
            </a:r>
            <a:r>
              <a:rPr lang="ru-RU" sz="900" kern="1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Кстов</a:t>
            </a:r>
            <a:r>
              <a:rPr lang="ru-RU" sz="9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Нижегородской обл. Ермаков Владимир, Ермаков Иван, Ермаков Данил, Ведерников Никита, </a:t>
            </a:r>
            <a:r>
              <a:rPr lang="ru-RU" sz="900" kern="1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Таскаев</a:t>
            </a:r>
            <a:r>
              <a:rPr lang="ru-RU" sz="9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Вениамин. Среди команд Приволжского федерального округа в личном первенстве по стрельбе из АК-74 Ермаков Владимир занял 3 место.</a:t>
            </a:r>
            <a:endParaRPr lang="ru-RU" sz="800" dirty="0" smtClean="0">
              <a:effectLst/>
              <a:latin typeface="Times New Roman"/>
              <a:ea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18415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indent="4318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«Школа безопасности». В данном мероприятии принимают участие 135 учащихся Кудымкарского муниципального района.</a:t>
            </a:r>
            <a:endParaRPr lang="ru-RU" sz="900" dirty="0" smtClean="0">
              <a:effectLst/>
              <a:latin typeface="Times New Roman"/>
              <a:ea typeface="Times New Roman"/>
            </a:endParaRPr>
          </a:p>
          <a:p>
            <a:pPr marL="0" marR="18415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18415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 проведение муниципальных соревнований «Школа безопасности»;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18415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 участие в краевых сборах «Школа безопасности»;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18415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18415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  проведение муниципального конкурса «Самый </a:t>
            </a:r>
            <a:r>
              <a:rPr kumimoji="0" lang="ru-RU" sz="1200" b="0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пожаробезопасный</a:t>
            </a: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объект»;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18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Одним из направлений патриотического воспитания является создание кадетского движения среди детей и подростков Кудымкарского муниципального района.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Старт кадетскому движению в районе дал кадетский класс МБОУ «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Белоевская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СОШ», где  в 2013 году был открыт первый кадетский класс  по направлению МЧС при содействии с  КПО ПРО ООО «ВДПО» и МЧС.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 С целью исполнения Государственной программы «Патриотическое воспитание граждан Российской Федерации на 2016-2020 годы»,  в школах района начали создаваться   и  работать кадетские классы и в других школах.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Основной целью кадетского класса - создание для обучающихся единого образовательного и воспитательного пространства, осуществления целенаправленного интеллектуального, культурного, физического и нравственного развития,  военно-патриотического воспитания. Формирование 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профессионально значимых качеств, умений и готовности к их активному проявлению в различных сферах жизни общества, дисциплинированности,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ориентированию  к поступлению в высшие и иные учебные профильные заведения МЧС и МВД.</a:t>
            </a:r>
            <a:endParaRPr lang="ru-RU" sz="11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81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С целью приведения образовательных организаций Кудымкарского муниципального</a:t>
            </a:r>
            <a:r>
              <a:rPr lang="ru-RU" sz="1200" baseline="0" dirty="0" smtClean="0"/>
              <a:t> района в нормативное состояние в 2019 году выполнены различные ремонтные работы - ремонт полов, замена светильников, замена оконных блоков, ремонты кровель, ремонты котельных, перевод котельной на газ, ремонты спортзалов, ремонт ограждения территории.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4210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2286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Сегодня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созданы и функционируют  10 кадетских классов в 6 образовательных организациях  с общей численностью 168  детей. (7 классов - по направлению  МЧС и 3 класса – по направлению МВД)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вновь созданных кадетских классов проводится Торжественное мероприятие посвящение в кадеты». Удостоверения  «Кадет» выдаёт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Баяндиной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О.А., председателем ВДПО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792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4958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В рамках  программы фестиваля – форума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представителями  МВД и МЧС  проведены  мастер-классы: 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44958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-сборка и разборка АК-74,  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44958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-со служебно-розыскной собакой, 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44958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-прокладывание рукавной линии, 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44958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-бросание конца Александрова, 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44958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-надевание боевой одежды пожарного спасателя.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Согласно Положению были организованы и проведены:</a:t>
            </a:r>
            <a:endParaRPr lang="ru-RU" sz="9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         -конкурс рисунков «Детство-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кадетство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»</a:t>
            </a:r>
            <a:endParaRPr lang="ru-RU" sz="900" dirty="0" smtClean="0">
              <a:effectLst/>
              <a:latin typeface="Times New Roman"/>
              <a:ea typeface="Times New Roman"/>
            </a:endParaRPr>
          </a:p>
          <a:p>
            <a:pPr marL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-конкурс – смотр строя и песни, </a:t>
            </a:r>
            <a:endParaRPr lang="ru-RU" sz="900" dirty="0" smtClean="0">
              <a:effectLst/>
              <a:latin typeface="Times New Roman"/>
              <a:ea typeface="Times New Roman"/>
            </a:endParaRPr>
          </a:p>
          <a:p>
            <a:pPr marL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-конкурс «Кадетский бал»,</a:t>
            </a:r>
            <a:endParaRPr lang="ru-RU" sz="900" dirty="0" smtClean="0">
              <a:effectLst/>
              <a:latin typeface="Times New Roman"/>
              <a:ea typeface="Times New Roman"/>
            </a:endParaRPr>
          </a:p>
          <a:p>
            <a:pPr marL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-соревнования «Спортивно-спасательная эстафета».</a:t>
            </a:r>
          </a:p>
          <a:p>
            <a:pPr marL="450215" algn="just">
              <a:lnSpc>
                <a:spcPct val="115000"/>
              </a:lnSpc>
              <a:spcAft>
                <a:spcPts val="0"/>
              </a:spcAft>
            </a:pP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 marL="457200"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 smtClean="0">
                <a:effectLst/>
                <a:latin typeface="Times New Roman"/>
                <a:ea typeface="Calibri"/>
                <a:cs typeface="Times New Roman"/>
              </a:rPr>
              <a:t>С 1 сентября 2019 года запланировано создание отрядов </a:t>
            </a:r>
            <a:r>
              <a:rPr lang="ru-RU" sz="900" dirty="0" err="1" smtClean="0">
                <a:effectLst/>
                <a:latin typeface="Times New Roman"/>
                <a:ea typeface="Calibri"/>
                <a:cs typeface="Times New Roman"/>
              </a:rPr>
              <a:t>Юнармии</a:t>
            </a:r>
            <a:r>
              <a:rPr lang="ru-RU" sz="900" dirty="0" smtClean="0">
                <a:effectLst/>
                <a:latin typeface="Times New Roman"/>
                <a:ea typeface="Calibri"/>
                <a:cs typeface="Times New Roman"/>
              </a:rPr>
              <a:t>  в МБОУ «</a:t>
            </a:r>
            <a:r>
              <a:rPr lang="ru-RU" sz="900" dirty="0" err="1" smtClean="0">
                <a:effectLst/>
                <a:latin typeface="Times New Roman"/>
                <a:ea typeface="Calibri"/>
                <a:cs typeface="Times New Roman"/>
              </a:rPr>
              <a:t>Сервинская</a:t>
            </a:r>
            <a:r>
              <a:rPr lang="ru-RU" sz="900" dirty="0" smtClean="0">
                <a:effectLst/>
                <a:latin typeface="Times New Roman"/>
                <a:ea typeface="Calibri"/>
                <a:cs typeface="Times New Roman"/>
              </a:rPr>
              <a:t> ООШ» и  МБОУ «</a:t>
            </a:r>
            <a:r>
              <a:rPr lang="ru-RU" sz="900" dirty="0" err="1" smtClean="0">
                <a:effectLst/>
                <a:latin typeface="Times New Roman"/>
                <a:ea typeface="Calibri"/>
                <a:cs typeface="Times New Roman"/>
              </a:rPr>
              <a:t>Ошибская</a:t>
            </a:r>
            <a:r>
              <a:rPr lang="ru-RU" sz="900" dirty="0" smtClean="0">
                <a:effectLst/>
                <a:latin typeface="Times New Roman"/>
                <a:ea typeface="Calibri"/>
                <a:cs typeface="Times New Roman"/>
              </a:rPr>
              <a:t> СОШ». В рамках вопроса открытия отрядов  ЮНАРМИЯ в данных школах были проведены собрания с родителями, классные часы  с детьми на тему значимости создания отрядов </a:t>
            </a:r>
            <a:r>
              <a:rPr lang="ru-RU" sz="900" dirty="0" err="1" smtClean="0">
                <a:effectLst/>
                <a:latin typeface="Times New Roman"/>
                <a:ea typeface="Calibri"/>
                <a:cs typeface="Times New Roman"/>
              </a:rPr>
              <a:t>Юнармия</a:t>
            </a:r>
            <a:r>
              <a:rPr lang="ru-RU" sz="900" dirty="0" smtClean="0">
                <a:effectLst/>
                <a:latin typeface="Times New Roman"/>
                <a:ea typeface="Calibri"/>
                <a:cs typeface="Times New Roman"/>
              </a:rPr>
              <a:t>. Разработана программа работы движения </a:t>
            </a:r>
            <a:r>
              <a:rPr lang="ru-RU" sz="900" dirty="0" err="1" smtClean="0">
                <a:effectLst/>
                <a:latin typeface="Times New Roman"/>
                <a:ea typeface="Calibri"/>
                <a:cs typeface="Times New Roman"/>
              </a:rPr>
              <a:t>Юнармия</a:t>
            </a:r>
            <a:r>
              <a:rPr lang="ru-RU" sz="900" dirty="0" smtClean="0">
                <a:effectLst/>
                <a:latin typeface="Times New Roman"/>
                <a:ea typeface="Calibri"/>
                <a:cs typeface="Times New Roman"/>
              </a:rPr>
              <a:t>. </a:t>
            </a:r>
            <a:endParaRPr lang="ru-RU" sz="800" dirty="0" smtClean="0">
              <a:effectLst/>
              <a:latin typeface="+mn-lt"/>
              <a:ea typeface="Calibri"/>
              <a:cs typeface="Times New Roman"/>
            </a:endParaRPr>
          </a:p>
          <a:p>
            <a:pPr marL="450215" algn="just">
              <a:lnSpc>
                <a:spcPct val="115000"/>
              </a:lnSpc>
              <a:spcAft>
                <a:spcPts val="0"/>
              </a:spcAft>
            </a:pPr>
            <a:endParaRPr lang="ru-RU" sz="900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157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342900" marR="0" lvl="0" indent="4495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Согласно программы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«Социальная поддержка жителей Кудымкарского муниципального района»</a:t>
            </a:r>
            <a:b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Подпрограммы «Организация и обеспечение отдыха детей и их оздоровление»</a:t>
            </a:r>
            <a:r>
              <a:rPr kumimoji="0" lang="ru-RU" sz="1700" b="0" i="0" u="none" strike="noStrike" kern="1200" cap="sm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на основании приказа начальника управления образования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14.05.2019 № 112 «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Об организации и проведения в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оборонно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– спортивного  лагеря (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учебно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- полевые сборы)» с 23 по 27 мая 2019 года на базе МАУ «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Кувинский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загородный лагерь» проведён оборонно-спортивный лагерь.</a:t>
            </a:r>
          </a:p>
          <a:p>
            <a:pPr marL="342900" marR="0" lvl="0" indent="4495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Были  привлечены 25 юношей, учащихся 10-х классов образовательных организациях Кудымкарского муниципального района.</a:t>
            </a:r>
          </a:p>
          <a:p>
            <a:pPr marL="342900" marR="0" lvl="0" indent="4495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В рамках программы «Обеспечение общественной безопасности Кудымкарского муниципального района» были привлечены учащиеся состоящие на профилактических учётах в ПДН, СОП и ГР в количестве 21 чел. </a:t>
            </a:r>
          </a:p>
          <a:p>
            <a:pPr marL="34290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Тренерский состав оборонно-спортивного лагеря был сформирован  из числа преподавателей ОБЖ  образовательных организаций Кудымкарского муниципального района. </a:t>
            </a:r>
          </a:p>
          <a:p>
            <a:pPr marL="34290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F09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Старшим назначен Ваньков Василий Николаевич, преподаватель ОБЖ 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Дёминской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основной школы.</a:t>
            </a:r>
          </a:p>
          <a:p>
            <a:pPr marL="0" marR="0" lvl="0" indent="44958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С целью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выполнентренером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-преподавателем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ия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практической части программы курса ОБЖ с 23 по 27 мая на базе МАУ «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Кувинский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загородный лагерь» организуется и проводится оборонно-спортивный лагерь для допризывной молодёжи, а также для детей, состоящих на профилактическом учёте  СОП, ПДН, Группа риска.  В 2019 году всего задействованы 46 учащихся (25 –юноши,  учащиеся 10-х классов и 21 мальчики, обучающиеся в  7-9 классах школ Кудымкарского муниципального района, состоящих на профилактических учётах в ПДН, СОП и Группа риска).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66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рамках патриотического образования детей Кудымкарского муниципального района в мае и в феврале 2017 года была организована акция «Вахта памяти». В рамках Акции Вахта памяти в феврале и в мае проведены следующие мероприятия: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Муниципальная спартакиад по военно-прикладным видам спорта среди допризывной молодёжи, посвящённый Дню защитников отечества,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тематические классные часы во всех классах образовательных организаций, уроки Мужества на темы «23 февраля – День защитника Отечества»,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«Есть такая профессия: Родину защищать»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Смотр строя и песни посвящённый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Дню защитника Отечества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44958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30 сентября организуются и проводятся митинги, посвящённые  Дню памяти жертв политических репрессий 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 в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Степановском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сельском поселении  Кудымкарского муниципального района на  месте расстрела репрессированных у памятника «Сухой лог»,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у памятника репрессированных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на «Вишнёвой горе»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Степановского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сельского  поселения, 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у памятника репрессированных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 в д. Егорова,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Ошибского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сельского поселения,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-в сквере ветеранов  в  п.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Велва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Ошибского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сельского поселения.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44958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По окончании митинга учащимися школ,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к памятникам репрессированных,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возложены траурные гирлянды. Приняло участие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MS Mincho"/>
                <a:cs typeface="+mn-cs"/>
              </a:rPr>
              <a:t>70 чел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44958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Согласно планов по воспитательной работе образовательных организаций района оформляются книжные выставки по темам патриотического воспитания, проводятся трудовые акции по благоустройству территорий возле памятников и мемориалов, посвящённых павшим  в ВОВ 1941-1945 гг.</a:t>
            </a: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03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Замена оконных блоков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2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Многие дети, которые обучаются в школе, живущие в сельской местности, не имеют возможности ходить до школы пешком. Очень часто школы находятся далеко от места жительства детей, в нескольких километрах. Родители не всегда могут довезти детей до школы.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ФЗ «Об образовании в Российской Федерации»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включил в образовательное законодательство право обучающихся на бесплатный подвоз между поселениями к школе. Порядок организации бесплатной перевозки обучающихся в муниципальных образовательных организациях между поселениями устанавливается органами местного самоуправления муниципальных районов и городских округов. С 2015 года цифра по количеству детей, которые пользуются «Школьным автобусом» выросло на 14% (с 1319 до 1527 учащихся).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ФЗ «О лицензировании отдельных видов деятельности» от 04.05.2011 г. № 99-ФЗ внесены изменения в части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совершенствования лицензирования деятельности по перевозкам пассажиров и иных лиц автобусами. В настоящее время лицензии на перевозку получили все ОО района, на которых распространяется требования по лицензированию. Школьные автобусы МБОУ «Гуринская СОШ» и «Пешнигортская СОШ» внесены в реестр лицензии ИП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Баяндин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А.И. на основании решения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Ространснадзора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(выписка от 11.07.2019)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4970E-15A9-477A-960E-34EAB523C9B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Во  всех образовательных организациях организовано горячее питание для учащихся. В 14 школах  организацию  горячего питания осуществляют профильные коммерческие организации (аутсорсинг).</a:t>
            </a:r>
          </a:p>
          <a:p>
            <a:pPr eaLnBrk="1" hangingPunct="1">
              <a:spcBef>
                <a:spcPct val="0"/>
              </a:spcBef>
            </a:pPr>
            <a:r>
              <a:rPr lang="ru-RU" dirty="0" smtClean="0"/>
              <a:t>В начальных частных школах, МБОУ «</a:t>
            </a:r>
            <a:r>
              <a:rPr lang="ru-RU" dirty="0" err="1" smtClean="0"/>
              <a:t>Велвинская</a:t>
            </a:r>
            <a:r>
              <a:rPr lang="ru-RU" dirty="0" smtClean="0"/>
              <a:t> ООШ» горячее питание для обучающихся организовано  на основании договоров на поставку продуктов с индивидуальными предпринимателями.</a:t>
            </a:r>
          </a:p>
          <a:p>
            <a:pPr eaLnBrk="1" hangingPunct="1">
              <a:spcBef>
                <a:spcPct val="0"/>
              </a:spcBef>
            </a:pPr>
            <a:r>
              <a:rPr lang="ru-RU" dirty="0" smtClean="0"/>
              <a:t>Горячее 2-х разовое питание организовано для 31 детей с ОВЗ, обучающихся в образовательных организациях.</a:t>
            </a:r>
          </a:p>
          <a:p>
            <a:pPr eaLnBrk="1" hangingPunct="1">
              <a:spcBef>
                <a:spcPct val="0"/>
              </a:spcBef>
            </a:pPr>
            <a:r>
              <a:rPr lang="ru-RU" dirty="0" smtClean="0"/>
              <a:t>Горячее 3-х питание организовано для детей, проживающих в пришкольных интернатах для 35 учащихся.</a:t>
            </a:r>
          </a:p>
          <a:p>
            <a:pPr eaLnBrk="1" hangingPunct="1">
              <a:spcBef>
                <a:spcPct val="0"/>
              </a:spcBef>
            </a:pPr>
            <a:r>
              <a:rPr lang="ru-RU" dirty="0" smtClean="0"/>
              <a:t>Горячее 5-и разовое питание  организовано для детей, обучающихся в школах-интернатах для детей с ОВЗ – 210 человек и обучающихся в МБООУ «Ленинская санаторная школа-интернат» - 48 человек.</a:t>
            </a: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A6E725-EF7C-4792-8383-9DB3C7DC452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F96BE-4BC1-486F-9ADA-B5664ECE34D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169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rgbClr val="FFFF66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NUL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Excel_97-20033.xls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2.xls"/><Relationship Id="rId11" Type="http://schemas.openxmlformats.org/officeDocument/2006/relationships/image" Target="../media/image54.emf"/><Relationship Id="rId5" Type="http://schemas.openxmlformats.org/officeDocument/2006/relationships/image" Target="../media/image51.emf"/><Relationship Id="rId10" Type="http://schemas.openxmlformats.org/officeDocument/2006/relationships/oleObject" Target="../embeddings/_____Microsoft_Excel_97-20034.xls"/><Relationship Id="rId4" Type="http://schemas.openxmlformats.org/officeDocument/2006/relationships/oleObject" Target="../embeddings/_____Microsoft_Excel_97-20031.xls"/><Relationship Id="rId9" Type="http://schemas.openxmlformats.org/officeDocument/2006/relationships/image" Target="../media/image5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microsoft.com/office/2007/relationships/hdphoto" Target="NUL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microsoft.com/office/2007/relationships/hdphoto" Target="NUL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8794" y="357167"/>
            <a:ext cx="6963686" cy="128588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Августовская конференция педагогических работников Кудымкарского муниципального района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1857364"/>
            <a:ext cx="7500990" cy="4572032"/>
          </a:xfrm>
        </p:spPr>
        <p:txBody>
          <a:bodyPr>
            <a:normAutofit fontScale="77500" lnSpcReduction="20000"/>
          </a:bodyPr>
          <a:lstStyle/>
          <a:p>
            <a:endParaRPr lang="ru-RU" sz="3900" dirty="0" smtClean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  <a:p>
            <a:r>
              <a:rPr lang="ru-RU" sz="39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Тема:</a:t>
            </a:r>
          </a:p>
          <a:p>
            <a:r>
              <a:rPr lang="ru-RU" sz="59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«Реализация федеральных проектов в Кудымкарском муниципальном районе: достижения и проблемы»</a:t>
            </a:r>
          </a:p>
          <a:p>
            <a:endParaRPr lang="ru-RU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  <a:p>
            <a:endParaRPr lang="ru-RU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  <a:p>
            <a:pPr algn="l"/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27 августа 2019 год</a:t>
            </a:r>
            <a:endParaRPr lang="ru-RU" sz="2800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14290"/>
            <a:ext cx="1428760" cy="1857388"/>
          </a:xfrm>
          <a:prstGeom prst="rect">
            <a:avLst/>
          </a:prstGeom>
          <a:effectLst>
            <a:outerShdw blurRad="50800" dist="38100" dir="1836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928794" y="357167"/>
            <a:ext cx="6963686" cy="1143008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Августовская конференция педагогических работников Кудымкарского муниципального района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142976" y="2357430"/>
            <a:ext cx="7286676" cy="3643338"/>
          </a:xfrm>
        </p:spPr>
        <p:txBody>
          <a:bodyPr/>
          <a:lstStyle/>
          <a:p>
            <a:endParaRPr lang="ru-RU" dirty="0" smtClean="0">
              <a:solidFill>
                <a:schemeClr val="tx1">
                  <a:lumMod val="50000"/>
                </a:schemeClr>
              </a:solidFill>
              <a:latin typeface="Garamond Premr Pro Smbd" pitchFamily="18" charset="0"/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2. </a:t>
            </a: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Дошкольное образование</a:t>
            </a:r>
            <a:endParaRPr lang="ru-RU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14290"/>
            <a:ext cx="1428760" cy="1857388"/>
          </a:xfrm>
          <a:prstGeom prst="rect">
            <a:avLst/>
          </a:prstGeom>
          <a:effectLst>
            <a:outerShdw blurRad="50800" dist="38100" dir="1836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159231"/>
              </p:ext>
            </p:extLst>
          </p:nvPr>
        </p:nvGraphicFramePr>
        <p:xfrm>
          <a:off x="214282" y="1000108"/>
          <a:ext cx="8715436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88640"/>
            <a:ext cx="8429684" cy="838200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Доступность</a:t>
            </a:r>
            <a:r>
              <a:rPr lang="ru-RU" sz="3000" cap="none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 дошкольного образования</a:t>
            </a:r>
            <a:endParaRPr lang="ru-RU" sz="3000" cap="none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5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Служба ранней помощи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6864" y="1000108"/>
            <a:ext cx="436915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ЦЕЛЬ УСЛУГИ: организация психолого-педагогического и медико-социального сопровождения детей в возрасте до 3-х лет, имеющих ограниченные возможности здоровья и особые образовательные потребности</a:t>
            </a:r>
          </a:p>
        </p:txBody>
      </p:sp>
      <p:pic>
        <p:nvPicPr>
          <p:cNvPr id="70658" name="Picture 2" descr="C:\Documents and Settings\User\Рабочий стол\августовская конференция\картинки\eeydsljdi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49" y="1000108"/>
            <a:ext cx="3786196" cy="2524131"/>
          </a:xfrm>
          <a:prstGeom prst="rect">
            <a:avLst/>
          </a:prstGeom>
          <a:noFill/>
        </p:spPr>
      </p:pic>
      <p:pic>
        <p:nvPicPr>
          <p:cNvPr id="70659" name="Picture 3" descr="C:\Documents and Settings\User\Рабочий стол\августовская конференция\картинки\psiholog-pedagogicheskaja-reabilitacija-naacb76et0hsrtdchmmmn8m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976816"/>
            <a:ext cx="3786213" cy="2571768"/>
          </a:xfrm>
          <a:prstGeom prst="rect">
            <a:avLst/>
          </a:prstGeom>
          <a:noFill/>
        </p:spPr>
      </p:pic>
      <p:pic>
        <p:nvPicPr>
          <p:cNvPr id="70660" name="Picture 4" descr="C:\Documents and Settings\User\Рабочий стол\августовская конференция\картинки\KCSON-2002-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591" y="3976816"/>
            <a:ext cx="3849697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Приобретение оборудования для детских садов</a:t>
            </a:r>
            <a:endParaRPr lang="ru-RU" sz="3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4033" name="Picture 1" descr="C:\Documents and Settings\User\Рабочий стол\августовская конференция\картинки\конструкт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3571900" cy="2571768"/>
          </a:xfrm>
          <a:prstGeom prst="rect">
            <a:avLst/>
          </a:prstGeom>
          <a:noFill/>
        </p:spPr>
      </p:pic>
      <p:pic>
        <p:nvPicPr>
          <p:cNvPr id="44034" name="Picture 2" descr="C:\Documents and Settings\User\Рабочий стол\августовская конференция\картинки\кукл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071546"/>
            <a:ext cx="3643338" cy="2571768"/>
          </a:xfrm>
          <a:prstGeom prst="rect">
            <a:avLst/>
          </a:prstGeom>
          <a:noFill/>
        </p:spPr>
      </p:pic>
      <p:pic>
        <p:nvPicPr>
          <p:cNvPr id="44035" name="Picture 3" descr="C:\Documents and Settings\User\Рабочий стол\августовская конференция\картинки\ds145_sport_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071942"/>
            <a:ext cx="3571899" cy="2357454"/>
          </a:xfrm>
          <a:prstGeom prst="rect">
            <a:avLst/>
          </a:prstGeom>
          <a:noFill/>
        </p:spPr>
      </p:pic>
      <p:pic>
        <p:nvPicPr>
          <p:cNvPr id="44036" name="Picture 4" descr="C:\Documents and Settings\User\Рабочий стол\августовская конференция\картинки\1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4070200"/>
            <a:ext cx="3606537" cy="2359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0"/>
            <a:ext cx="8680450" cy="1143000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Дошкольное образование: основные результаты реализации краевых проектов</a:t>
            </a:r>
            <a:endParaRPr lang="ru-RU" sz="3000" cap="none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500063"/>
            <a:ext cx="9144000" cy="5256212"/>
          </a:xfrm>
        </p:spPr>
        <p:txBody>
          <a:bodyPr>
            <a:normAutofit/>
          </a:bodyPr>
          <a:lstStyle/>
          <a:p>
            <a:pPr lvl="1">
              <a:buNone/>
              <a:defRPr/>
            </a:pPr>
            <a:endParaRPr lang="ru-RU" b="1" i="1" kern="0" dirty="0" smtClean="0">
              <a:solidFill>
                <a:srgbClr val="C00000"/>
              </a:solidFill>
            </a:endParaRPr>
          </a:p>
          <a:p>
            <a:pPr lvl="1">
              <a:defRPr/>
            </a:pPr>
            <a:endParaRPr lang="ru-RU" b="1" i="1" kern="0" dirty="0" smtClean="0">
              <a:solidFill>
                <a:srgbClr val="C00000"/>
              </a:solidFill>
            </a:endParaRPr>
          </a:p>
          <a:p>
            <a:pPr marL="0" indent="0" algn="r">
              <a:buNone/>
            </a:pPr>
            <a:r>
              <a:rPr lang="ru-RU" sz="24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«Читаем ВМЕСТЕ»</a:t>
            </a: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49887546"/>
              </p:ext>
            </p:extLst>
          </p:nvPr>
        </p:nvGraphicFramePr>
        <p:xfrm>
          <a:off x="4572000" y="1142984"/>
          <a:ext cx="4286280" cy="5429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трелка вправо 4"/>
          <p:cNvSpPr/>
          <p:nvPr/>
        </p:nvSpPr>
        <p:spPr>
          <a:xfrm>
            <a:off x="4084383" y="2767968"/>
            <a:ext cx="975233" cy="4899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C:\Users\Айзек\Desktop\Для фильма\DSCN6558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4348" y="1285860"/>
            <a:ext cx="2928958" cy="2069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857628"/>
            <a:ext cx="4224999" cy="23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0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Дошкольное образование: победы Кудымкарского района в конкурсах</a:t>
            </a:r>
            <a:endParaRPr lang="ru-RU" sz="3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1682" name="Picture 2" descr="C:\Documents and Settings\User\Рабочий стол\августовская конференция\картинки\икаренок - 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1428736"/>
            <a:ext cx="3600400" cy="5091879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87" y="2924944"/>
            <a:ext cx="4684048" cy="35919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168171" y="1497479"/>
            <a:ext cx="4380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«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ИКаРёнок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 – 2019»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071570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Дошкольное образование: победы Кудымкарского района в конкурсах</a:t>
            </a:r>
            <a:endParaRPr lang="ru-RU" sz="3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85720" y="1357299"/>
            <a:ext cx="4210080" cy="4286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Garamond Premr Pro" pitchFamily="18" charset="0"/>
                <a:ea typeface="+mn-ea"/>
                <a:cs typeface="+mn-cs"/>
              </a:rPr>
              <a:t> «Детские таланты Пармы»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Garamond Premr Pro" pitchFamily="18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5720" y="1857364"/>
            <a:ext cx="2786082" cy="185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5720" y="4643446"/>
            <a:ext cx="2891887" cy="190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3" descr="C:\Users\KonshinaGG\AppData\Local\Microsoft\Windows\Temporary Internet Files\Content.Word\IMG_0774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820285" y="3214686"/>
            <a:ext cx="2714644" cy="192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Documents and Settings\User\Рабочий стол\августовская конференция\rIrivdD1_v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0339" y="2762802"/>
            <a:ext cx="4250550" cy="297045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939236" y="1357299"/>
            <a:ext cx="38242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Фестиваль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хореографического искусства «MEN DANCE»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8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Дошкольное образование: участие в муниципальных конкурсах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522180"/>
            <a:ext cx="4038600" cy="5705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«Мини-музей в ДОУ»</a:t>
            </a:r>
            <a:endParaRPr lang="ru-RU" sz="2200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541964"/>
            <a:ext cx="43577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«Ребёнок в Объективе ФГОС»</a:t>
            </a:r>
          </a:p>
        </p:txBody>
      </p:sp>
      <p:pic>
        <p:nvPicPr>
          <p:cNvPr id="10" name="Picture 4" descr="C:\Users\Admin\Desktop\детям\разное\Дети\Дети\На прогулке (летом)\P724546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0571" y="2069694"/>
            <a:ext cx="4210111" cy="305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F:\Августовская конференция - 2019\Мини - музей в ДОО\Белоев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44" y="1963898"/>
            <a:ext cx="3456384" cy="216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Августовская конференция - 2019\Мини - музей в ДОО\Таро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67669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User\Desktop\SAM_791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4802" r="2233" b="14405"/>
          <a:stretch/>
        </p:blipFill>
        <p:spPr bwMode="auto">
          <a:xfrm>
            <a:off x="3091032" y="4131254"/>
            <a:ext cx="3390563" cy="2528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Образовательный уровень педагогов ДОУ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pic>
        <p:nvPicPr>
          <p:cNvPr id="6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r="29201"/>
          <a:stretch/>
        </p:blipFill>
        <p:spPr>
          <a:xfrm>
            <a:off x="428596" y="1357298"/>
            <a:ext cx="5488657" cy="4892819"/>
          </a:xfr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0" t="3041" r="47501"/>
          <a:stretch/>
        </p:blipFill>
        <p:spPr>
          <a:xfrm>
            <a:off x="6143636" y="1357298"/>
            <a:ext cx="2592288" cy="4861987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Участие ДОО в краевых апробационных площадках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428736"/>
            <a:ext cx="3400420" cy="507209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Апробационная площадка по финансовой грамотности -  «Детский сад 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с.Верх-Иньва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»</a:t>
            </a:r>
          </a:p>
          <a:p>
            <a:pPr>
              <a:buNone/>
            </a:pPr>
            <a:endParaRPr lang="ru-RU" sz="2000" b="1" dirty="0" smtClean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Апробационная площадка по духовно-нравственному воспитанию - «Детский сад 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с.Пешнигорт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»</a:t>
            </a:r>
          </a:p>
          <a:p>
            <a:pPr>
              <a:buNone/>
            </a:pPr>
            <a:endParaRPr lang="ru-RU" sz="2000" b="1" dirty="0" smtClean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Апробационная площадка «Детский образовательный туризм» – «Детский сад п.Березовка»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00562" y="3000372"/>
            <a:ext cx="2931222" cy="17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Documents and Settings\User\Рабочий стол\августовская конференция\финграм са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357298"/>
            <a:ext cx="2825769" cy="1816566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ПРОНЯ КЛЮЧ\20181121_12105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57620" y="4714884"/>
            <a:ext cx="2786082" cy="184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8794" y="357167"/>
            <a:ext cx="7035694" cy="128588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Августовская конференция педагогических работников Кудымкарского муниципального района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2428868"/>
            <a:ext cx="7500990" cy="2571768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1</a:t>
            </a: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. </a:t>
            </a: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Создание современной структуры в образовательных учреждениях</a:t>
            </a:r>
            <a:endParaRPr lang="ru-RU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14290"/>
            <a:ext cx="1428760" cy="1857388"/>
          </a:xfrm>
          <a:prstGeom prst="rect">
            <a:avLst/>
          </a:prstGeom>
          <a:effectLst>
            <a:outerShdw blurRad="50800" dist="38100" dir="1836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928794" y="357167"/>
            <a:ext cx="7035694" cy="1143008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Августовская конференция педагогических работников Кудымкарского муниципального района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142976" y="2357430"/>
            <a:ext cx="7286676" cy="3643338"/>
          </a:xfrm>
        </p:spPr>
        <p:txBody>
          <a:bodyPr/>
          <a:lstStyle/>
          <a:p>
            <a:endParaRPr lang="ru-RU" dirty="0" smtClean="0">
              <a:solidFill>
                <a:schemeClr val="tx1">
                  <a:lumMod val="50000"/>
                </a:schemeClr>
              </a:solidFill>
              <a:latin typeface="Garamond Premr Pro Smbd" pitchFamily="18" charset="0"/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2. </a:t>
            </a: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Общее образование</a:t>
            </a:r>
            <a:endParaRPr lang="ru-RU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14290"/>
            <a:ext cx="1428760" cy="1857388"/>
          </a:xfrm>
          <a:prstGeom prst="rect">
            <a:avLst/>
          </a:prstGeom>
          <a:effectLst>
            <a:outerShdw blurRad="50800" dist="38100" dir="1836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Аттестация педагогических работников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61293868"/>
              </p:ext>
            </p:extLst>
          </p:nvPr>
        </p:nvGraphicFramePr>
        <p:xfrm>
          <a:off x="457200" y="1071563"/>
          <a:ext cx="5114925" cy="535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C:\Documents and Settings\User\Рабочий стол\августовская конференция\картинки\аттестация1.jpeg"/>
          <p:cNvPicPr/>
          <p:nvPr/>
        </p:nvPicPr>
        <p:blipFill>
          <a:blip r:embed="rId4"/>
          <a:srcRect l="1443" r="1871" b="6357"/>
          <a:stretch>
            <a:fillRect/>
          </a:stretch>
        </p:blipFill>
        <p:spPr bwMode="auto">
          <a:xfrm>
            <a:off x="5857884" y="2500306"/>
            <a:ext cx="2871787" cy="256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sz="33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Обеспеченность педагогическими кадрами системы образования Кудымкарского райо</a:t>
            </a:r>
            <a:r>
              <a:rPr lang="ru-RU" sz="33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на</a:t>
            </a:r>
            <a:endParaRPr lang="ru-RU" sz="3300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42041742"/>
              </p:ext>
            </p:extLst>
          </p:nvPr>
        </p:nvGraphicFramePr>
        <p:xfrm>
          <a:off x="214282" y="1285860"/>
          <a:ext cx="4252914" cy="5197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08299718"/>
              </p:ext>
            </p:extLst>
          </p:nvPr>
        </p:nvGraphicFramePr>
        <p:xfrm>
          <a:off x="4643438" y="1214422"/>
          <a:ext cx="4281518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29684" cy="928694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Повышение качества содержания методической работы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528641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Проект «Образовательный лифт»</a:t>
            </a:r>
          </a:p>
          <a:p>
            <a:pPr algn="ctr">
              <a:buNone/>
            </a:pP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МБОУ «Ленинская СОШ»</a:t>
            </a:r>
          </a:p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Филиал «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Полвинская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 ООШ»</a:t>
            </a:r>
          </a:p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Филиал «Верх-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Юсьвинская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 ООШ»</a:t>
            </a:r>
          </a:p>
          <a:p>
            <a:pPr marL="0" indent="0">
              <a:buNone/>
            </a:pPr>
            <a:endParaRPr lang="ru-RU" sz="2400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285860"/>
            <a:ext cx="4210080" cy="528641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Апробационные площадки КМР:</a:t>
            </a:r>
          </a:p>
          <a:p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«Механизмы повышения качества </a:t>
            </a:r>
            <a:r>
              <a:rPr lang="ru-RU" sz="1800" b="1" dirty="0" err="1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естественно-научной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 грамотности обучающихся» (МБОУ «Белоевская СОШ»)</a:t>
            </a:r>
          </a:p>
          <a:p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«Развитие культуры  устной и письменной речи обучающихся» (МБОУ «Ошибская СОШ»)</a:t>
            </a:r>
          </a:p>
          <a:p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«Партнерство семьи и школы в развитии личности обучающегося» (МБОУ «Кувинская СОШ»)</a:t>
            </a:r>
            <a:endParaRPr lang="ru-RU" sz="1800" dirty="0" smtClean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  <a:p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«Дополнительное образование в развитии творческого потенциала обучающихся» (МБОУ «Ленинская СОШ»)</a:t>
            </a:r>
          </a:p>
          <a:p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«Особенности введения ФГОС для детей с ОВЗ» (МБОУ «Кувинская ОШИ для обучающихся с ОВЗ»)</a:t>
            </a:r>
          </a:p>
          <a:p>
            <a:endParaRPr lang="ru-RU" sz="1800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pic>
        <p:nvPicPr>
          <p:cNvPr id="30721" name="Picture 1" descr="C:\Documents and Settings\User\Рабочий стол\августовская конференция\картинки\MODàRNIZACIYA---kartin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929066"/>
            <a:ext cx="4310525" cy="2638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768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Система образования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pic>
        <p:nvPicPr>
          <p:cNvPr id="24578" name="Picture 2" descr="C:\Documents and Settings\User\Рабочий стол\августовская конференция\картинки\f41bf091a4e18f2312495cc0e975d9f7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4000494" cy="350046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85786" y="4857760"/>
            <a:ext cx="35004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2019-2020 учебный год внедрение ФГОС в 9-х классах</a:t>
            </a:r>
            <a:endParaRPr lang="ru-RU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ru-RU" sz="2800" b="1" dirty="0">
              <a:solidFill>
                <a:schemeClr val="tx1">
                  <a:lumMod val="75000"/>
                </a:schemeClr>
              </a:solidFill>
              <a:latin typeface="Garamond Premr Pro" pitchFamily="18" charset="0"/>
            </a:endParaRPr>
          </a:p>
        </p:txBody>
      </p:sp>
      <p:pic>
        <p:nvPicPr>
          <p:cNvPr id="24581" name="Picture 5" descr="C:\Documents and Settings\User\Рабочий стол\августовская конференция\картинки\ум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357298"/>
            <a:ext cx="3500462" cy="350046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178049" y="5143512"/>
            <a:ext cx="2929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100% обучающихся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3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61E8-FE8A-4540-9CA5-20F835FBF0E7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11914"/>
            <a:ext cx="80010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План действий 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gray">
          <a:xfrm>
            <a:off x="2866601" y="4954091"/>
            <a:ext cx="3513138" cy="2968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tint val="5451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tint val="5451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8104188" y="1921966"/>
            <a:ext cx="576262" cy="846138"/>
          </a:xfrm>
          <a:custGeom>
            <a:avLst/>
            <a:gdLst>
              <a:gd name="T0" fmla="*/ 308 w 308"/>
              <a:gd name="T1" fmla="*/ 120 h 444"/>
              <a:gd name="T2" fmla="*/ 0 w 308"/>
              <a:gd name="T3" fmla="*/ 444 h 444"/>
              <a:gd name="T4" fmla="*/ 0 w 308"/>
              <a:gd name="T5" fmla="*/ 286 h 444"/>
              <a:gd name="T6" fmla="*/ 308 w 308"/>
              <a:gd name="T7" fmla="*/ 0 h 444"/>
              <a:gd name="T8" fmla="*/ 308 w 308"/>
              <a:gd name="T9" fmla="*/ 12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444">
                <a:moveTo>
                  <a:pt x="308" y="120"/>
                </a:moveTo>
                <a:lnTo>
                  <a:pt x="0" y="444"/>
                </a:lnTo>
                <a:lnTo>
                  <a:pt x="0" y="286"/>
                </a:lnTo>
                <a:lnTo>
                  <a:pt x="308" y="0"/>
                </a:lnTo>
                <a:lnTo>
                  <a:pt x="308" y="12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D1D1D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Freeform 6"/>
          <p:cNvSpPr>
            <a:spLocks/>
          </p:cNvSpPr>
          <p:nvPr/>
        </p:nvSpPr>
        <p:spPr bwMode="gray">
          <a:xfrm>
            <a:off x="5343525" y="1921966"/>
            <a:ext cx="3343275" cy="541338"/>
          </a:xfrm>
          <a:custGeom>
            <a:avLst/>
            <a:gdLst>
              <a:gd name="T0" fmla="*/ 1478 w 1786"/>
              <a:gd name="T1" fmla="*/ 284 h 284"/>
              <a:gd name="T2" fmla="*/ 0 w 1786"/>
              <a:gd name="T3" fmla="*/ 284 h 284"/>
              <a:gd name="T4" fmla="*/ 446 w 1786"/>
              <a:gd name="T5" fmla="*/ 0 h 284"/>
              <a:gd name="T6" fmla="*/ 1786 w 1786"/>
              <a:gd name="T7" fmla="*/ 0 h 284"/>
              <a:gd name="T8" fmla="*/ 1478 w 1786"/>
              <a:gd name="T9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6" h="284">
                <a:moveTo>
                  <a:pt x="1478" y="284"/>
                </a:moveTo>
                <a:lnTo>
                  <a:pt x="0" y="284"/>
                </a:lnTo>
                <a:lnTo>
                  <a:pt x="446" y="0"/>
                </a:lnTo>
                <a:lnTo>
                  <a:pt x="1786" y="0"/>
                </a:lnTo>
                <a:lnTo>
                  <a:pt x="1478" y="284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57647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80808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Переход всех школ на </a:t>
            </a:r>
            <a:r>
              <a:rPr lang="ru-RU" sz="17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электронный </a:t>
            </a:r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журнал</a:t>
            </a:r>
          </a:p>
        </p:txBody>
      </p:sp>
      <p:sp>
        <p:nvSpPr>
          <p:cNvPr id="10" name="Freeform 7"/>
          <p:cNvSpPr>
            <a:spLocks/>
          </p:cNvSpPr>
          <p:nvPr/>
        </p:nvSpPr>
        <p:spPr bwMode="gray">
          <a:xfrm>
            <a:off x="7524750" y="2753816"/>
            <a:ext cx="576263" cy="841375"/>
          </a:xfrm>
          <a:custGeom>
            <a:avLst/>
            <a:gdLst>
              <a:gd name="T0" fmla="*/ 308 w 308"/>
              <a:gd name="T1" fmla="*/ 120 h 442"/>
              <a:gd name="T2" fmla="*/ 0 w 308"/>
              <a:gd name="T3" fmla="*/ 442 h 442"/>
              <a:gd name="T4" fmla="*/ 0 w 308"/>
              <a:gd name="T5" fmla="*/ 286 h 442"/>
              <a:gd name="T6" fmla="*/ 308 w 308"/>
              <a:gd name="T7" fmla="*/ 0 h 442"/>
              <a:gd name="T8" fmla="*/ 308 w 308"/>
              <a:gd name="T9" fmla="*/ 12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442">
                <a:moveTo>
                  <a:pt x="308" y="120"/>
                </a:moveTo>
                <a:lnTo>
                  <a:pt x="0" y="442"/>
                </a:lnTo>
                <a:lnTo>
                  <a:pt x="0" y="286"/>
                </a:lnTo>
                <a:lnTo>
                  <a:pt x="308" y="0"/>
                </a:lnTo>
                <a:lnTo>
                  <a:pt x="308" y="12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D1D1D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Freeform 8"/>
          <p:cNvSpPr>
            <a:spLocks/>
          </p:cNvSpPr>
          <p:nvPr/>
        </p:nvSpPr>
        <p:spPr bwMode="gray">
          <a:xfrm>
            <a:off x="4513263" y="2753816"/>
            <a:ext cx="3594100" cy="539750"/>
          </a:xfrm>
          <a:custGeom>
            <a:avLst/>
            <a:gdLst>
              <a:gd name="T0" fmla="*/ 1612 w 1920"/>
              <a:gd name="T1" fmla="*/ 284 h 284"/>
              <a:gd name="T2" fmla="*/ 0 w 1920"/>
              <a:gd name="T3" fmla="*/ 284 h 284"/>
              <a:gd name="T4" fmla="*/ 446 w 1920"/>
              <a:gd name="T5" fmla="*/ 0 h 284"/>
              <a:gd name="T6" fmla="*/ 1920 w 1920"/>
              <a:gd name="T7" fmla="*/ 0 h 284"/>
              <a:gd name="T8" fmla="*/ 1612 w 1920"/>
              <a:gd name="T9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0" h="284">
                <a:moveTo>
                  <a:pt x="1612" y="284"/>
                </a:moveTo>
                <a:lnTo>
                  <a:pt x="0" y="284"/>
                </a:lnTo>
                <a:lnTo>
                  <a:pt x="446" y="0"/>
                </a:lnTo>
                <a:lnTo>
                  <a:pt x="1920" y="0"/>
                </a:lnTo>
                <a:lnTo>
                  <a:pt x="1612" y="284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764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80808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Апробация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Garamond Premr Pro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gray">
          <a:xfrm>
            <a:off x="6943725" y="3585666"/>
            <a:ext cx="573088" cy="844550"/>
          </a:xfrm>
          <a:custGeom>
            <a:avLst/>
            <a:gdLst>
              <a:gd name="T0" fmla="*/ 306 w 306"/>
              <a:gd name="T1" fmla="*/ 122 h 444"/>
              <a:gd name="T2" fmla="*/ 0 w 306"/>
              <a:gd name="T3" fmla="*/ 444 h 444"/>
              <a:gd name="T4" fmla="*/ 0 w 306"/>
              <a:gd name="T5" fmla="*/ 286 h 444"/>
              <a:gd name="T6" fmla="*/ 306 w 306"/>
              <a:gd name="T7" fmla="*/ 0 h 444"/>
              <a:gd name="T8" fmla="*/ 306 w 306"/>
              <a:gd name="T9" fmla="*/ 122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444">
                <a:moveTo>
                  <a:pt x="306" y="122"/>
                </a:moveTo>
                <a:lnTo>
                  <a:pt x="0" y="444"/>
                </a:lnTo>
                <a:lnTo>
                  <a:pt x="0" y="286"/>
                </a:lnTo>
                <a:lnTo>
                  <a:pt x="306" y="0"/>
                </a:lnTo>
                <a:lnTo>
                  <a:pt x="306" y="122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D1D1D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Freeform 10"/>
          <p:cNvSpPr>
            <a:spLocks/>
          </p:cNvSpPr>
          <p:nvPr/>
        </p:nvSpPr>
        <p:spPr bwMode="gray">
          <a:xfrm>
            <a:off x="6365875" y="4407991"/>
            <a:ext cx="577850" cy="846138"/>
          </a:xfrm>
          <a:custGeom>
            <a:avLst/>
            <a:gdLst>
              <a:gd name="T0" fmla="*/ 308 w 308"/>
              <a:gd name="T1" fmla="*/ 122 h 444"/>
              <a:gd name="T2" fmla="*/ 0 w 308"/>
              <a:gd name="T3" fmla="*/ 444 h 444"/>
              <a:gd name="T4" fmla="*/ 0 w 308"/>
              <a:gd name="T5" fmla="*/ 286 h 444"/>
              <a:gd name="T6" fmla="*/ 308 w 308"/>
              <a:gd name="T7" fmla="*/ 0 h 444"/>
              <a:gd name="T8" fmla="*/ 308 w 308"/>
              <a:gd name="T9" fmla="*/ 122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444">
                <a:moveTo>
                  <a:pt x="308" y="122"/>
                </a:moveTo>
                <a:lnTo>
                  <a:pt x="0" y="444"/>
                </a:lnTo>
                <a:lnTo>
                  <a:pt x="0" y="286"/>
                </a:lnTo>
                <a:lnTo>
                  <a:pt x="308" y="0"/>
                </a:lnTo>
                <a:lnTo>
                  <a:pt x="308" y="122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D1D1D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Freeform 11"/>
          <p:cNvSpPr>
            <a:spLocks/>
          </p:cNvSpPr>
          <p:nvPr/>
        </p:nvSpPr>
        <p:spPr bwMode="gray">
          <a:xfrm>
            <a:off x="2862263" y="4412754"/>
            <a:ext cx="4081462" cy="539750"/>
          </a:xfrm>
          <a:custGeom>
            <a:avLst/>
            <a:gdLst>
              <a:gd name="T0" fmla="*/ 1872 w 2180"/>
              <a:gd name="T1" fmla="*/ 284 h 284"/>
              <a:gd name="T2" fmla="*/ 0 w 2180"/>
              <a:gd name="T3" fmla="*/ 284 h 284"/>
              <a:gd name="T4" fmla="*/ 446 w 2180"/>
              <a:gd name="T5" fmla="*/ 0 h 284"/>
              <a:gd name="T6" fmla="*/ 2180 w 2180"/>
              <a:gd name="T7" fmla="*/ 0 h 284"/>
              <a:gd name="T8" fmla="*/ 1872 w 2180"/>
              <a:gd name="T9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0" h="284">
                <a:moveTo>
                  <a:pt x="1872" y="284"/>
                </a:moveTo>
                <a:lnTo>
                  <a:pt x="0" y="284"/>
                </a:lnTo>
                <a:lnTo>
                  <a:pt x="446" y="0"/>
                </a:lnTo>
                <a:lnTo>
                  <a:pt x="2180" y="0"/>
                </a:lnTo>
                <a:lnTo>
                  <a:pt x="1872" y="284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57647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80808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sz="17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Определение ответственных,</a:t>
            </a:r>
          </a:p>
          <a:p>
            <a:pPr algn="ctr"/>
            <a:r>
              <a:rPr lang="ru-RU" sz="17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 утверждение планов</a:t>
            </a:r>
            <a:endParaRPr lang="ru-RU" sz="1700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273363" y="1929903"/>
            <a:ext cx="4347539" cy="3324225"/>
            <a:chOff x="550" y="1434"/>
            <a:chExt cx="3171" cy="2094"/>
          </a:xfrm>
        </p:grpSpPr>
        <p:sp>
          <p:nvSpPr>
            <p:cNvPr id="16" name="Line 13"/>
            <p:cNvSpPr>
              <a:spLocks noChangeShapeType="1"/>
            </p:cNvSpPr>
            <p:nvPr/>
          </p:nvSpPr>
          <p:spPr bwMode="gray">
            <a:xfrm flipH="1">
              <a:off x="550" y="3527"/>
              <a:ext cx="17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gray">
            <a:xfrm flipH="1">
              <a:off x="550" y="2995"/>
              <a:ext cx="1963" cy="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gray">
            <a:xfrm flipH="1">
              <a:off x="550" y="2490"/>
              <a:ext cx="2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gray">
            <a:xfrm flipH="1">
              <a:off x="550" y="1968"/>
              <a:ext cx="2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gray">
            <a:xfrm flipH="1" flipV="1">
              <a:off x="550" y="1438"/>
              <a:ext cx="31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gray">
            <a:xfrm>
              <a:off x="646" y="1434"/>
              <a:ext cx="0" cy="5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gray">
            <a:xfrm>
              <a:off x="646" y="1983"/>
              <a:ext cx="0" cy="5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gray">
            <a:xfrm>
              <a:off x="646" y="2498"/>
              <a:ext cx="0" cy="5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gray">
            <a:xfrm>
              <a:off x="646" y="3013"/>
              <a:ext cx="0" cy="5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gray">
            <a:xfrm>
              <a:off x="742" y="1638"/>
              <a:ext cx="11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endParaRPr lang="en-US" sz="1400" dirty="0">
                <a:latin typeface="Verdana" panose="020B0604030504040204" pitchFamily="34" charset="0"/>
              </a:endParaRPr>
            </a:p>
          </p:txBody>
        </p:sp>
        <p:sp>
          <p:nvSpPr>
            <p:cNvPr id="26" name="Text Box 23"/>
            <p:cNvSpPr txBox="1">
              <a:spLocks noChangeArrowheads="1"/>
            </p:cNvSpPr>
            <p:nvPr/>
          </p:nvSpPr>
          <p:spPr bwMode="gray">
            <a:xfrm>
              <a:off x="590" y="2111"/>
              <a:ext cx="238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sz="2000" b="1" dirty="0" smtClean="0">
                  <a:solidFill>
                    <a:schemeClr val="bg2">
                      <a:lumMod val="10000"/>
                    </a:schemeClr>
                  </a:solidFill>
                  <a:latin typeface="Garamond Premr Pro" pitchFamily="18" charset="0"/>
                  <a:cs typeface="Times New Roman" panose="02020603050405020304" pitchFamily="18" charset="0"/>
                </a:rPr>
                <a:t>сентябрь </a:t>
              </a:r>
              <a:r>
                <a:rPr lang="ru-RU" sz="2000" b="1" dirty="0">
                  <a:solidFill>
                    <a:schemeClr val="bg2">
                      <a:lumMod val="10000"/>
                    </a:schemeClr>
                  </a:solidFill>
                  <a:latin typeface="Garamond Premr Pro" pitchFamily="18" charset="0"/>
                  <a:cs typeface="Times New Roman" panose="02020603050405020304" pitchFamily="18" charset="0"/>
                </a:rPr>
                <a:t>2017 </a:t>
              </a:r>
              <a:r>
                <a:rPr lang="ru-RU" sz="2000" b="1" dirty="0" smtClean="0">
                  <a:solidFill>
                    <a:schemeClr val="bg2">
                      <a:lumMod val="10000"/>
                    </a:schemeClr>
                  </a:solidFill>
                  <a:latin typeface="Garamond Premr Pro" pitchFamily="18" charset="0"/>
                  <a:cs typeface="Times New Roman" panose="02020603050405020304" pitchFamily="18" charset="0"/>
                </a:rPr>
                <a:t>– июнь 2018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gray">
            <a:xfrm>
              <a:off x="668" y="3135"/>
              <a:ext cx="187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sz="2000" b="1" dirty="0" smtClean="0">
                  <a:solidFill>
                    <a:schemeClr val="bg2">
                      <a:lumMod val="10000"/>
                    </a:schemeClr>
                  </a:solidFill>
                  <a:latin typeface="Garamond Premr Pro" pitchFamily="18" charset="0"/>
                  <a:cs typeface="Times New Roman" panose="02020603050405020304" pitchFamily="18" charset="0"/>
                </a:rPr>
                <a:t>до 5 июня 2017 г.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gray">
            <a:xfrm>
              <a:off x="2543" y="1600"/>
              <a:ext cx="1158" cy="1715"/>
            </a:xfrm>
            <a:custGeom>
              <a:avLst/>
              <a:gdLst>
                <a:gd name="T0" fmla="*/ 12 w 1824"/>
                <a:gd name="T1" fmla="*/ 2464 h 2648"/>
                <a:gd name="T2" fmla="*/ 56 w 1824"/>
                <a:gd name="T3" fmla="*/ 2120 h 2648"/>
                <a:gd name="T4" fmla="*/ 124 w 1824"/>
                <a:gd name="T5" fmla="*/ 1808 h 2648"/>
                <a:gd name="T6" fmla="*/ 212 w 1824"/>
                <a:gd name="T7" fmla="*/ 1524 h 2648"/>
                <a:gd name="T8" fmla="*/ 316 w 1824"/>
                <a:gd name="T9" fmla="*/ 1270 h 2648"/>
                <a:gd name="T10" fmla="*/ 430 w 1824"/>
                <a:gd name="T11" fmla="*/ 1044 h 2648"/>
                <a:gd name="T12" fmla="*/ 550 w 1824"/>
                <a:gd name="T13" fmla="*/ 846 h 2648"/>
                <a:gd name="T14" fmla="*/ 672 w 1824"/>
                <a:gd name="T15" fmla="*/ 674 h 2648"/>
                <a:gd name="T16" fmla="*/ 792 w 1824"/>
                <a:gd name="T17" fmla="*/ 528 h 2648"/>
                <a:gd name="T18" fmla="*/ 906 w 1824"/>
                <a:gd name="T19" fmla="*/ 408 h 2648"/>
                <a:gd name="T20" fmla="*/ 1010 w 1824"/>
                <a:gd name="T21" fmla="*/ 310 h 2648"/>
                <a:gd name="T22" fmla="*/ 1096 w 1824"/>
                <a:gd name="T23" fmla="*/ 236 h 2648"/>
                <a:gd name="T24" fmla="*/ 1164 w 1824"/>
                <a:gd name="T25" fmla="*/ 184 h 2648"/>
                <a:gd name="T26" fmla="*/ 1208 w 1824"/>
                <a:gd name="T27" fmla="*/ 154 h 2648"/>
                <a:gd name="T28" fmla="*/ 1224 w 1824"/>
                <a:gd name="T29" fmla="*/ 144 h 2648"/>
                <a:gd name="T30" fmla="*/ 1728 w 1824"/>
                <a:gd name="T31" fmla="*/ 56 h 2648"/>
                <a:gd name="T32" fmla="*/ 1568 w 1824"/>
                <a:gd name="T33" fmla="*/ 328 h 2648"/>
                <a:gd name="T34" fmla="*/ 1554 w 1824"/>
                <a:gd name="T35" fmla="*/ 332 h 2648"/>
                <a:gd name="T36" fmla="*/ 1514 w 1824"/>
                <a:gd name="T37" fmla="*/ 346 h 2648"/>
                <a:gd name="T38" fmla="*/ 1452 w 1824"/>
                <a:gd name="T39" fmla="*/ 370 h 2648"/>
                <a:gd name="T40" fmla="*/ 1370 w 1824"/>
                <a:gd name="T41" fmla="*/ 410 h 2648"/>
                <a:gd name="T42" fmla="*/ 1270 w 1824"/>
                <a:gd name="T43" fmla="*/ 466 h 2648"/>
                <a:gd name="T44" fmla="*/ 1158 w 1824"/>
                <a:gd name="T45" fmla="*/ 540 h 2648"/>
                <a:gd name="T46" fmla="*/ 1034 w 1824"/>
                <a:gd name="T47" fmla="*/ 636 h 2648"/>
                <a:gd name="T48" fmla="*/ 904 w 1824"/>
                <a:gd name="T49" fmla="*/ 756 h 2648"/>
                <a:gd name="T50" fmla="*/ 770 w 1824"/>
                <a:gd name="T51" fmla="*/ 900 h 2648"/>
                <a:gd name="T52" fmla="*/ 632 w 1824"/>
                <a:gd name="T53" fmla="*/ 1076 h 2648"/>
                <a:gd name="T54" fmla="*/ 498 w 1824"/>
                <a:gd name="T55" fmla="*/ 1280 h 2648"/>
                <a:gd name="T56" fmla="*/ 370 w 1824"/>
                <a:gd name="T57" fmla="*/ 1518 h 2648"/>
                <a:gd name="T58" fmla="*/ 248 w 1824"/>
                <a:gd name="T59" fmla="*/ 1792 h 2648"/>
                <a:gd name="T60" fmla="*/ 138 w 1824"/>
                <a:gd name="T61" fmla="*/ 2104 h 2648"/>
                <a:gd name="T62" fmla="*/ 42 w 1824"/>
                <a:gd name="T63" fmla="*/ 2456 h 2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ACD69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Text Box 25"/>
            <p:cNvSpPr txBox="1">
              <a:spLocks noChangeArrowheads="1"/>
            </p:cNvSpPr>
            <p:nvPr/>
          </p:nvSpPr>
          <p:spPr bwMode="gray">
            <a:xfrm>
              <a:off x="687" y="2616"/>
              <a:ext cx="185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sz="2000" b="1" dirty="0">
                  <a:solidFill>
                    <a:schemeClr val="bg2">
                      <a:lumMod val="10000"/>
                    </a:schemeClr>
                  </a:solidFill>
                  <a:latin typeface="Garamond Premr Pro" pitchFamily="18" charset="0"/>
                  <a:cs typeface="Times New Roman" panose="02020603050405020304" pitchFamily="18" charset="0"/>
                </a:rPr>
                <a:t>д</a:t>
              </a:r>
              <a:r>
                <a:rPr lang="ru-RU" sz="2000" b="1" dirty="0" smtClean="0">
                  <a:solidFill>
                    <a:schemeClr val="bg2">
                      <a:lumMod val="10000"/>
                    </a:schemeClr>
                  </a:solidFill>
                  <a:latin typeface="Garamond Premr Pro" pitchFamily="18" charset="0"/>
                  <a:cs typeface="Times New Roman" panose="02020603050405020304" pitchFamily="18" charset="0"/>
                </a:rPr>
                <a:t>о 31 августа 2017 г.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ectangle 27"/>
          <p:cNvSpPr>
            <a:spLocks noChangeArrowheads="1"/>
          </p:cNvSpPr>
          <p:nvPr/>
        </p:nvSpPr>
        <p:spPr bwMode="gray">
          <a:xfrm>
            <a:off x="5349875" y="2463304"/>
            <a:ext cx="2767013" cy="304800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tint val="5451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5451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1600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gray">
          <a:xfrm>
            <a:off x="4514850" y="3293566"/>
            <a:ext cx="3016250" cy="2984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gray">
          <a:xfrm>
            <a:off x="3689350" y="3585666"/>
            <a:ext cx="3833813" cy="544513"/>
          </a:xfrm>
          <a:custGeom>
            <a:avLst/>
            <a:gdLst>
              <a:gd name="T0" fmla="*/ 1742 w 2048"/>
              <a:gd name="T1" fmla="*/ 286 h 286"/>
              <a:gd name="T2" fmla="*/ 0 w 2048"/>
              <a:gd name="T3" fmla="*/ 286 h 286"/>
              <a:gd name="T4" fmla="*/ 446 w 2048"/>
              <a:gd name="T5" fmla="*/ 0 h 286"/>
              <a:gd name="T6" fmla="*/ 2048 w 2048"/>
              <a:gd name="T7" fmla="*/ 0 h 286"/>
              <a:gd name="T8" fmla="*/ 1742 w 2048"/>
              <a:gd name="T9" fmla="*/ 286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8" h="286">
                <a:moveTo>
                  <a:pt x="1742" y="286"/>
                </a:moveTo>
                <a:lnTo>
                  <a:pt x="0" y="286"/>
                </a:lnTo>
                <a:lnTo>
                  <a:pt x="446" y="0"/>
                </a:lnTo>
                <a:lnTo>
                  <a:pt x="2048" y="0"/>
                </a:lnTo>
                <a:lnTo>
                  <a:pt x="1742" y="286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80808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defTabSz="873125"/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Изменение, </a:t>
            </a:r>
            <a:r>
              <a:rPr lang="ru-RU" sz="17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разработка</a:t>
            </a:r>
            <a:br>
              <a:rPr lang="ru-RU" sz="17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</a:br>
            <a:r>
              <a:rPr lang="ru-RU" sz="17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 локальных </a:t>
            </a:r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нормативных актов 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gray">
          <a:xfrm>
            <a:off x="3692525" y="4128591"/>
            <a:ext cx="3263900" cy="298450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tint val="5451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5451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gray">
          <a:xfrm>
            <a:off x="424692" y="2195721"/>
            <a:ext cx="30837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июнь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2018 г.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– май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anose="02020603050405020304" pitchFamily="18" charset="0"/>
              </a:rPr>
              <a:t>2019 г.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Проект «Электронный (безбумажный) журнал» 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16841270"/>
              </p:ext>
            </p:extLst>
          </p:nvPr>
        </p:nvGraphicFramePr>
        <p:xfrm>
          <a:off x="4572000" y="2285992"/>
          <a:ext cx="4286280" cy="13573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14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84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594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 Smbd" pitchFamily="18" charset="0"/>
                        </a:rPr>
                        <a:t>№</a:t>
                      </a:r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 Smb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 Smbd" pitchFamily="18" charset="0"/>
                        </a:rPr>
                        <a:t>Наименование образовательной организации</a:t>
                      </a:r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 Smbd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791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1.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МБОУ «Белоевская СОШ»</a:t>
                      </a:r>
                      <a:endParaRPr lang="ru-RU" sz="2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572000" y="1000108"/>
            <a:ext cx="4143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Школы-участники пилотного проекта  в Кудымкарском районе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27796188"/>
              </p:ext>
            </p:extLst>
          </p:nvPr>
        </p:nvGraphicFramePr>
        <p:xfrm>
          <a:off x="428596" y="1000108"/>
          <a:ext cx="4038600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2" descr="C:\Documents and Settings\User\Рабочий стол\августовская конференция\картинки\zhurnal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72066" y="3786190"/>
            <a:ext cx="3289559" cy="2214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9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sz="33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Всероссийские проверочные работы 2019 го</a:t>
            </a:r>
            <a:r>
              <a:rPr lang="ru-RU" sz="33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да </a:t>
            </a:r>
            <a:endParaRPr lang="ru-RU" sz="3300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</p:txBody>
      </p:sp>
      <p:pic>
        <p:nvPicPr>
          <p:cNvPr id="6" name="Рисунок 5" descr="C:\Documents and Settings\User\Рабочий стол\августовская конференция\картинки\впр1.jpg"/>
          <p:cNvPicPr/>
          <p:nvPr/>
        </p:nvPicPr>
        <p:blipFill>
          <a:blip r:embed="rId3"/>
          <a:srcRect l="14504" t="2851" r="13893"/>
          <a:stretch>
            <a:fillRect/>
          </a:stretch>
        </p:blipFill>
        <p:spPr bwMode="auto">
          <a:xfrm>
            <a:off x="3643306" y="928670"/>
            <a:ext cx="528641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августовская конференция\картинки\впр.jpg"/>
          <p:cNvPicPr/>
          <p:nvPr/>
        </p:nvPicPr>
        <p:blipFill>
          <a:blip r:embed="rId4" cstate="print"/>
          <a:srcRect l="12338" t="3367" r="5628" b="6061"/>
          <a:stretch>
            <a:fillRect/>
          </a:stretch>
        </p:blipFill>
        <p:spPr bwMode="auto">
          <a:xfrm>
            <a:off x="214283" y="2357431"/>
            <a:ext cx="335758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603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Результаты ВПР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9039612"/>
              </p:ext>
            </p:extLst>
          </p:nvPr>
        </p:nvGraphicFramePr>
        <p:xfrm>
          <a:off x="323528" y="692696"/>
          <a:ext cx="8424935" cy="6422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2"/>
                <a:gridCol w="1728192"/>
                <a:gridCol w="1368152"/>
                <a:gridCol w="1440160"/>
                <a:gridCol w="1296144"/>
                <a:gridCol w="1584175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№</a:t>
                      </a:r>
                      <a:endParaRPr lang="ru-RU" sz="10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Предмет</a:t>
                      </a:r>
                      <a:endParaRPr lang="ru-RU" sz="10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Класс</a:t>
                      </a:r>
                      <a:endParaRPr lang="ru-RU" sz="10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Кол-во</a:t>
                      </a:r>
                      <a:endParaRPr lang="ru-RU" sz="105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Кач-во %</a:t>
                      </a:r>
                      <a:endParaRPr lang="ru-RU" sz="105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% выполнения</a:t>
                      </a:r>
                      <a:endParaRPr lang="ru-RU" sz="105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</a:t>
                      </a:r>
                      <a:endParaRPr lang="ru-RU" sz="105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Русский язык 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4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312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56,4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80,1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Математика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4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314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76,8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97,8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Окружающий мир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4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312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76,3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99,7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</a:t>
                      </a:r>
                      <a:endParaRPr lang="ru-RU" sz="10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Русский язык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5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256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35,9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65,4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Математика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5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254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34,6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68,9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История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5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257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35,0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79,4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Биология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5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255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41,6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95,3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Русский язык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6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201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29,6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68,2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Математика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6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214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27,1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72,4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География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6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210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34,3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92,9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История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6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212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45,2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87,7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Биология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6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213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39,4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87,8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Обществознание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6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211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46,0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87,2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4</a:t>
                      </a:r>
                      <a:endParaRPr lang="ru-RU" sz="105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Русский язык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223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20,2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61,9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Математика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213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28,6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78,4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Обществознание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220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17,7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60,9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Биология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225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32,9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79,1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География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211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10,9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67,8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История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221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34,9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86,5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Физика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219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18,7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61,2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5</a:t>
                      </a:r>
                      <a:endParaRPr lang="ru-RU" sz="105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Биология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11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31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90,3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100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История 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11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13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76,9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100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Физика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11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10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50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90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География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11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14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71,4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100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  <a:tr h="209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Англ.язык</a:t>
                      </a:r>
                      <a:endParaRPr lang="ru-RU" sz="105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11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10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90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</a:rPr>
                        <a:t>100</a:t>
                      </a:r>
                      <a:endParaRPr lang="ru-RU" sz="105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</a:endParaRPr>
                    </a:p>
                  </a:txBody>
                  <a:tcPr marL="60770" marR="6077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82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sz="33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Информационная открытость процедуры проведения ЕГЭ </a:t>
            </a:r>
            <a:endParaRPr lang="ru-RU" sz="33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4038600" cy="535785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sz="38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Краевое родительское собрание (январь 2019 года) </a:t>
            </a:r>
          </a:p>
          <a:p>
            <a:r>
              <a:rPr lang="ru-RU" sz="38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Всероссийская акция «Единый день сдачи ЕГЭ родителями» (февраль 2019 года) </a:t>
            </a:r>
          </a:p>
          <a:p>
            <a:r>
              <a:rPr lang="ru-RU" sz="38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Акция «100 баллов для победы» (20 апреля 2019 года) </a:t>
            </a:r>
          </a:p>
          <a:p>
            <a:r>
              <a:rPr lang="ru-RU" sz="38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Акция по созданию видеороликов «Я сдам ЕГЭ» (май 2019 года) </a:t>
            </a:r>
          </a:p>
          <a:p>
            <a:r>
              <a:rPr lang="ru-RU" sz="38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Сообщения в СМИ </a:t>
            </a:r>
          </a:p>
          <a:p>
            <a:r>
              <a:rPr lang="ru-RU" sz="38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Сайты </a:t>
            </a:r>
            <a:r>
              <a:rPr lang="en-US" sz="38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minobr.permkrai.ru, kraioko.perm.ru </a:t>
            </a:r>
            <a:r>
              <a:rPr lang="ru-RU" sz="38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(раздел «ЕГЭ 2019» (часто задаваемые вопросы), работа «Горячей линии»)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 descr="C:\Documents and Settings\User\Рабочий стол\августовская конференция\егэ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285860"/>
            <a:ext cx="3047349" cy="1928826"/>
          </a:xfrm>
          <a:prstGeom prst="rect">
            <a:avLst/>
          </a:prstGeom>
          <a:noFill/>
        </p:spPr>
      </p:pic>
      <p:pic>
        <p:nvPicPr>
          <p:cNvPr id="5" name="Содержимое 4" descr="егэ-4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00562" y="3071810"/>
            <a:ext cx="3067091" cy="2050457"/>
          </a:xfrm>
        </p:spPr>
      </p:pic>
      <p:pic>
        <p:nvPicPr>
          <p:cNvPr id="4099" name="Picture 3" descr="C:\Documents and Settings\User\Рабочий стол\августовская конференция\егэ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4572008"/>
            <a:ext cx="2893209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Контингент обучающихся и воспитанников образовательных учреждений </a:t>
            </a:r>
            <a:b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</a:br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Кудымкарского района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4294967295"/>
          </p:nvPr>
        </p:nvSpPr>
        <p:spPr>
          <a:xfrm>
            <a:off x="4572000" y="2214554"/>
            <a:ext cx="4038600" cy="41973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Школы - 2815 </a:t>
            </a:r>
            <a:endParaRPr lang="ru-RU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395536" y="2204864"/>
            <a:ext cx="4178424" cy="41973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Детские сады – 1358</a:t>
            </a:r>
          </a:p>
          <a:p>
            <a:pPr>
              <a:buNone/>
            </a:pPr>
            <a:endParaRPr lang="ru-RU" dirty="0" smtClean="0">
              <a:solidFill>
                <a:schemeClr val="tx1">
                  <a:lumMod val="50000"/>
                </a:schemeClr>
              </a:solidFill>
              <a:latin typeface="Garamond Premr Pro Smbd" pitchFamily="18" charset="0"/>
            </a:endParaRPr>
          </a:p>
          <a:p>
            <a:pPr>
              <a:buNone/>
            </a:pPr>
            <a:endParaRPr lang="ru-RU" dirty="0" smtClean="0">
              <a:solidFill>
                <a:schemeClr val="tx1">
                  <a:lumMod val="50000"/>
                </a:schemeClr>
              </a:solidFill>
              <a:latin typeface="Garamond Premr Pro Smbd" pitchFamily="18" charset="0"/>
            </a:endParaRPr>
          </a:p>
          <a:p>
            <a:pPr>
              <a:buNone/>
            </a:pPr>
            <a:endParaRPr lang="ru-RU" dirty="0">
              <a:solidFill>
                <a:schemeClr val="tx1">
                  <a:lumMod val="50000"/>
                </a:schemeClr>
              </a:solidFill>
              <a:latin typeface="Garamond Premr Pro Smbd" pitchFamily="18" charset="0"/>
            </a:endParaRPr>
          </a:p>
        </p:txBody>
      </p:sp>
      <p:pic>
        <p:nvPicPr>
          <p:cNvPr id="44033" name="Picture 1" descr="C:\Documents and Settings\User\Рабочий стол\августовская конференция\картинки\дети в садик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143248"/>
            <a:ext cx="4071966" cy="3143272"/>
          </a:xfrm>
          <a:prstGeom prst="rect">
            <a:avLst/>
          </a:prstGeom>
          <a:noFill/>
        </p:spPr>
      </p:pic>
      <p:pic>
        <p:nvPicPr>
          <p:cNvPr id="44034" name="Picture 2" descr="C:\Documents and Settings\User\Рабочий стол\апробационные площадки КМР\Развитие культуры устной и письменной грамотности - Ошиб СОШ\23.04.19\9s4nU2C2o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143248"/>
            <a:ext cx="4000527" cy="3143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433654" cy="1500198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Выбор </a:t>
            </a:r>
            <a: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экзаменов участниками ГИА по образовательным программам </a:t>
            </a:r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среднего общего образования (ЕГЭ)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22481"/>
              </p:ext>
            </p:extLst>
          </p:nvPr>
        </p:nvGraphicFramePr>
        <p:xfrm>
          <a:off x="357158" y="1714488"/>
          <a:ext cx="8501122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75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Основные результаты ЕГЭ-2019 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805703"/>
              </p:ext>
            </p:extLst>
          </p:nvPr>
        </p:nvGraphicFramePr>
        <p:xfrm>
          <a:off x="428596" y="857232"/>
          <a:ext cx="8429685" cy="5990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2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12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49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49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80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492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365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5371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70524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Предмет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2017-2018 учебный год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2018-2019 учебный год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Приме-чание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52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Чел.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%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Ср.б.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Чел.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%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Ср.б.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052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Русский язык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70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98,5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66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55/1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100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64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985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Математика (база)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63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98,4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45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16/1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94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40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5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Математика (профиль)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40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100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51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39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85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49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5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Химия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6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100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51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7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86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53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5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Биология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21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90,4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48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14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75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49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5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География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2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100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58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5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100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55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5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Обществознание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34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71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48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25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75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50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5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Литература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100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51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2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100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57,5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5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Иностранный язык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100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64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5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Физика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19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100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51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13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92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44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5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История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6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100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47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7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100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53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5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Информатика, ИКТ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6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83,5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40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cxnSp>
        <p:nvCxnSpPr>
          <p:cNvPr id="12" name="Прямая со стрелкой 11"/>
          <p:cNvCxnSpPr/>
          <p:nvPr/>
        </p:nvCxnSpPr>
        <p:spPr>
          <a:xfrm rot="5400000">
            <a:off x="8001024" y="2000240"/>
            <a:ext cx="285752" cy="2857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8001024" y="1643050"/>
            <a:ext cx="285752" cy="2857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8001024" y="2500306"/>
            <a:ext cx="285752" cy="2857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8001024" y="3786190"/>
            <a:ext cx="285752" cy="2857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 flipH="1" flipV="1">
            <a:off x="8001024" y="3000372"/>
            <a:ext cx="285752" cy="2857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 flipH="1" flipV="1">
            <a:off x="8001024" y="3357562"/>
            <a:ext cx="285752" cy="2857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 flipH="1" flipV="1">
            <a:off x="8001024" y="4143380"/>
            <a:ext cx="285752" cy="2857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 flipH="1" flipV="1">
            <a:off x="8001024" y="4500570"/>
            <a:ext cx="285752" cy="2857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 flipH="1" flipV="1">
            <a:off x="8001024" y="4857760"/>
            <a:ext cx="285752" cy="2857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 flipH="1" flipV="1">
            <a:off x="8001024" y="5572140"/>
            <a:ext cx="285752" cy="2857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5400000" flipH="1" flipV="1">
            <a:off x="8001024" y="6000768"/>
            <a:ext cx="285752" cy="2857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>
            <a:off x="8001024" y="5214950"/>
            <a:ext cx="285752" cy="2857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214290"/>
            <a:ext cx="7961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Список участников ЕГЭ, </a:t>
            </a:r>
            <a:endParaRPr lang="ru-RU" sz="30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  <a:cs typeface="Times New Roman" pitchFamily="18" charset="0"/>
            </a:endParaRPr>
          </a:p>
          <a:p>
            <a:pPr algn="ctr"/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набравших </a:t>
            </a:r>
            <a: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наибольшее количество баллов </a:t>
            </a:r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2018-2019  </a:t>
            </a:r>
            <a:r>
              <a:rPr lang="ru-RU" sz="3000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уч.год</a:t>
            </a:r>
            <a:endParaRPr lang="ru-RU" sz="30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410310"/>
              </p:ext>
            </p:extLst>
          </p:nvPr>
        </p:nvGraphicFramePr>
        <p:xfrm>
          <a:off x="500034" y="1857364"/>
          <a:ext cx="8215370" cy="4664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9801"/>
                <a:gridCol w="2017917"/>
                <a:gridCol w="1874488"/>
                <a:gridCol w="1983164"/>
              </a:tblGrid>
              <a:tr h="4671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ФИ 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 обучающегося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ОО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Предмет 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Количество баллов </a:t>
                      </a:r>
                      <a:endParaRPr lang="ru-RU" sz="18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Рукавицына Карина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Белоевская СОШ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Русский язык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Головина Виолетта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Самковская</a:t>
                      </a: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Русский язык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91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3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Чудинова</a:t>
                      </a: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 Екатерина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Белоевская СОШ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Русский язык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87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Бабиков</a:t>
                      </a: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Степан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Ошибская</a:t>
                      </a: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Русский язык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87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Подъянова</a:t>
                      </a: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Мария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Ленинская СОШ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Русский язык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85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Андреева Екатерина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Ошибская</a:t>
                      </a: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82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6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Надымова</a:t>
                      </a:r>
                      <a:r>
                        <a:rPr lang="ru-RU" sz="1800" b="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 Татьяна 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Гуринская</a:t>
                      </a: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 СОШ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Русский язык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80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3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Тупицын Андрей</a:t>
                      </a: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Гуринская</a:t>
                      </a: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Русский язык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3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Бабиков</a:t>
                      </a: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Степан</a:t>
                      </a: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Ошибская</a:t>
                      </a: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Обществознание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81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91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Рукавицына Карина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Белоевская СОШ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Математика (профиль)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84</a:t>
                      </a:r>
                      <a:endParaRPr lang="ru-RU" sz="18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8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60648"/>
            <a:ext cx="7858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Список участников ЕГЭ, набравших </a:t>
            </a:r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220 </a:t>
            </a:r>
            <a: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баллов и более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624885"/>
              </p:ext>
            </p:extLst>
          </p:nvPr>
        </p:nvGraphicFramePr>
        <p:xfrm>
          <a:off x="214281" y="1484784"/>
          <a:ext cx="8715437" cy="6215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4451"/>
                <a:gridCol w="1337290"/>
                <a:gridCol w="1587415"/>
                <a:gridCol w="1643074"/>
                <a:gridCol w="1700766"/>
                <a:gridCol w="942441"/>
              </a:tblGrid>
              <a:tr h="843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ФИ 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обучающегося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ОО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Предмет, балл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Предмет, балл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Предмет по выбору, балл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Всего баллов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07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Рукавицына Карина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Белоевская СОШ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Русский язык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98 б.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Математика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84 б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Обществознание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77 б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259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9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Бабиков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Степан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Ошибская</a:t>
                      </a: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 СОШ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Русский 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язык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 87 б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Математика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68 б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Обществознание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81 б</a:t>
                      </a:r>
                      <a:endParaRPr lang="ru-RU" sz="18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230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573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Головина Виолетта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Самковская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 СОШ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Русский 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язык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91 б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Математика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78 б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Обществознание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70 б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239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95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Надымова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Татьяна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Гуринская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02" marR="35602" marT="93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Русский 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язык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80 б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Математика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70 б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Обществознание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70 б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220</a:t>
                      </a:r>
                      <a:endParaRPr lang="ru-RU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765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320"/>
            <a:ext cx="8072494" cy="850424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Лучшие выпускники </a:t>
            </a:r>
            <a:b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</a:br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Кудымкарского муниципального района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/>
              <a:latin typeface="Garamond Premr Pro Smbd" pitchFamily="18" charset="0"/>
              <a:cs typeface="Times New Roman" pitchFamily="18" charset="0"/>
            </a:endParaRPr>
          </a:p>
        </p:txBody>
      </p:sp>
      <p:pic>
        <p:nvPicPr>
          <p:cNvPr id="7171" name="Picture 3" descr="F:\Прием главы выпускников\IMG_25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0" t="12488" r="17327" b="20073"/>
          <a:stretch/>
        </p:blipFill>
        <p:spPr bwMode="auto">
          <a:xfrm>
            <a:off x="1428728" y="1428736"/>
            <a:ext cx="602637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3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43932" cy="71438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Shruti" pitchFamily="2"/>
              </a:rPr>
              <a:t/>
            </a:r>
            <a:br>
              <a:rPr lang="ru-RU" sz="3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Shruti" pitchFamily="2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Shruti" pitchFamily="2"/>
              </a:rPr>
              <a:t>Выбор </a:t>
            </a: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Shruti" pitchFamily="2"/>
              </a:rPr>
              <a:t>экзаменов участниками ГИА по образовательным программам 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Shruti" pitchFamily="2"/>
              </a:rPr>
              <a:t>основного </a:t>
            </a:r>
            <a: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Shruti" pitchFamily="2"/>
              </a:rPr>
              <a:t/>
            </a:r>
            <a:b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Shruti" pitchFamily="2"/>
              </a:rPr>
            </a:b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Shruti" pitchFamily="2"/>
              </a:rPr>
              <a:t>общего образования (ОГЭ)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  <a:cs typeface="Shruti" pitchFamily="2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6596216"/>
              </p:ext>
            </p:extLst>
          </p:nvPr>
        </p:nvGraphicFramePr>
        <p:xfrm>
          <a:off x="285720" y="1428736"/>
          <a:ext cx="8643998" cy="542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37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2910" y="214290"/>
            <a:ext cx="7858180" cy="419100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Итоги ОГЭ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20451"/>
              </p:ext>
            </p:extLst>
          </p:nvPr>
        </p:nvGraphicFramePr>
        <p:xfrm>
          <a:off x="357158" y="857232"/>
          <a:ext cx="8429683" cy="5715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884"/>
                <a:gridCol w="867295"/>
                <a:gridCol w="867295"/>
                <a:gridCol w="977893"/>
                <a:gridCol w="933517"/>
                <a:gridCol w="1289245"/>
                <a:gridCol w="892554"/>
              </a:tblGrid>
              <a:tr h="375053">
                <a:tc rowSpan="2"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2017-2018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2018 - 2019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5053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ср.оц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ср.оц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3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252/8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3,8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207/15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98/100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3,6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3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Математика 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252/8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3,65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207/15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99,6/100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38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Химия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24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4,3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38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Биология 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126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96,8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3,4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107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98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3,3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38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География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139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96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3,6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110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3,7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38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Обществознание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3,8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73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99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3,4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38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Литература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3,6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989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Информатика и ИКТ 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23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3,7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36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3,4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18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Английский язык 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5,0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38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Физика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95,6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19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94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История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4,3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75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084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Коми-пермяцкий язык</a:t>
                      </a: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55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38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itchFamily="18" charset="0"/>
                        </a:rPr>
                        <a:t>4,1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21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51391"/>
              </p:ext>
            </p:extLst>
          </p:nvPr>
        </p:nvGraphicFramePr>
        <p:xfrm>
          <a:off x="500033" y="983401"/>
          <a:ext cx="8215370" cy="59156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5951"/>
                <a:gridCol w="2142000"/>
                <a:gridCol w="1440160"/>
                <a:gridCol w="1512168"/>
                <a:gridCol w="1335091"/>
              </a:tblGrid>
              <a:tr h="2133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ФИ </a:t>
                      </a:r>
                      <a:endParaRPr lang="ru-RU" sz="11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ОО</a:t>
                      </a:r>
                      <a:endParaRPr lang="ru-RU" sz="11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Предмет </a:t>
                      </a:r>
                      <a:endParaRPr lang="ru-RU" sz="11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Количество баллов </a:t>
                      </a:r>
                      <a:endParaRPr lang="ru-RU" sz="11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cs typeface="Times New Roman" pitchFamily="18" charset="0"/>
                        </a:rPr>
                        <a:t>ФИО учителя </a:t>
                      </a:r>
                      <a:endParaRPr lang="ru-RU" sz="11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Нилогова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Анна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Белоевская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Математика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26/80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Плотникова Л.Н.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Хорошева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Мария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Верх-</a:t>
                      </a: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Юсьвинская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ООШ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Математика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26/80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Туляева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А.Л.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Лесникова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Александра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Самковская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Математика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27/84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Четина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А.Е.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Нилогова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Анна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Белоевская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Химия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33/92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Кудымова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Н.В.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Третьякова Диана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Белоевская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Химия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32/82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Кудымова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Н.В.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4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Плотникова Анастасия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Кувинская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Химия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32/82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Надымова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Р.Н.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4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Щукина Владлена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Кувинская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Химия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34/100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Надымова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Р.Н.</a:t>
                      </a: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4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Колчурин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Андрей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Ошибская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Химия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34/100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Радостева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Л.Е.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4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Казаринов Никита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Верх-</a:t>
                      </a: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Юсьвинская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ООШ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География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30/89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Казаринова В.Ю.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Ковыляева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Елена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Верх -</a:t>
                      </a: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Иньвенская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География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29/80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Боталова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О.В.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Хозяшева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Лизавета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Пешнигортская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География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29/80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Денисова М.Г.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Никитин Павел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Пешнигортская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География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29/80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Денисова М.Г.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Патрукова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Ирина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Ошибская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Русский язык 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39/100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Боталова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Т.М.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Бразгина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Виктория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Гуринская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Русский язык 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37/82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Рочева Л.Г.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Сайкинова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Кристина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Гуринская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Русский язык 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37/82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Рочева Л.Г.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Дерябина Татьяна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Корчевнинская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ООШ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Русский язык 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37/82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Щукова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И.А.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Отинова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Алена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Кувинская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Русский язык 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37/82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Надымова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С.И.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Щукина Владлена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Кувинская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Биология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41/88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Надымова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Р.Н.</a:t>
                      </a: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Сидорова Елена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Самковская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Биология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37/82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Плотникова Г.М.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Патрукова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Ирина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Ошибская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 СОШ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Литература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28/85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Garamond Premr Pro" pitchFamily="18" charset="0"/>
                          <a:ea typeface="Times New Roman"/>
                          <a:cs typeface="Times New Roman" pitchFamily="18" charset="0"/>
                        </a:rPr>
                        <a:t>Баталова Т.М.</a:t>
                      </a:r>
                      <a:endParaRPr lang="ru-RU" sz="12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Garamond Premr Pro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75" marR="41275" marT="107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28596" y="214290"/>
            <a:ext cx="8286808" cy="769441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Выпускники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9-х классов, получившие по результатам ОГЭ </a:t>
            </a:r>
            <a:endParaRPr lang="ru-RU" sz="20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высокие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баллы в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2018-2019 </a:t>
            </a:r>
            <a:r>
              <a:rPr lang="ru-RU" sz="2000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уч.год</a:t>
            </a:r>
            <a:endParaRPr lang="ru-RU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13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71472" y="214290"/>
            <a:ext cx="8143932" cy="95410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  </a:t>
            </a:r>
            <a:r>
              <a:rPr lang="ru-RU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Результаты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ГИА </a:t>
            </a:r>
            <a:r>
              <a:rPr lang="ru-RU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выпускников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 2018-2019 годах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itchFamily="18" charset="0"/>
              </a:rPr>
              <a:t>(обязательные экзамены)</a:t>
            </a: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6056730"/>
              </p:ext>
            </p:extLst>
          </p:nvPr>
        </p:nvGraphicFramePr>
        <p:xfrm>
          <a:off x="5143504" y="1785926"/>
          <a:ext cx="3500462" cy="2165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8" name="Лист" r:id="rId4" imgW="4562541" imgH="3019477" progId="Excel.Sheet.8">
                  <p:embed/>
                </p:oleObj>
              </mc:Choice>
              <mc:Fallback>
                <p:oleObj name="Лист" r:id="rId4" imgW="4562541" imgH="3019477" progId="Excel.Sheet.8">
                  <p:embed/>
                  <p:pic>
                    <p:nvPicPr>
                      <p:cNvPr id="0" name="Picture 29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4" y="1785926"/>
                        <a:ext cx="3500462" cy="21653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0028352"/>
              </p:ext>
            </p:extLst>
          </p:nvPr>
        </p:nvGraphicFramePr>
        <p:xfrm>
          <a:off x="5143504" y="4500570"/>
          <a:ext cx="3500462" cy="215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" name="Лист" r:id="rId6" imgW="4571989" imgH="3105046" progId="Excel.Sheet.8">
                  <p:embed/>
                </p:oleObj>
              </mc:Choice>
              <mc:Fallback>
                <p:oleObj name="Лист" r:id="rId6" imgW="4571989" imgH="3105046" progId="Excel.Sheet.8">
                  <p:embed/>
                  <p:pic>
                    <p:nvPicPr>
                      <p:cNvPr id="0" name="Picture 297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4" y="4500570"/>
                        <a:ext cx="3500462" cy="2151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9"/>
          <p:cNvSpPr>
            <a:spLocks noChangeArrowheads="1"/>
          </p:cNvSpPr>
          <p:nvPr/>
        </p:nvSpPr>
        <p:spPr bwMode="auto">
          <a:xfrm>
            <a:off x="714348" y="1214422"/>
            <a:ext cx="3286148" cy="42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Качество обучения, % </a:t>
            </a:r>
          </a:p>
        </p:txBody>
      </p:sp>
      <p:sp>
        <p:nvSpPr>
          <p:cNvPr id="8" name="Rectangle 49"/>
          <p:cNvSpPr>
            <a:spLocks noChangeArrowheads="1"/>
          </p:cNvSpPr>
          <p:nvPr/>
        </p:nvSpPr>
        <p:spPr bwMode="auto">
          <a:xfrm>
            <a:off x="642910" y="4071942"/>
            <a:ext cx="3357587" cy="42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endParaRPr lang="ru-RU" sz="1600" b="1" dirty="0" smtClean="0">
              <a:solidFill>
                <a:srgbClr val="990033"/>
              </a:solidFill>
              <a:latin typeface="Arial" charset="0"/>
            </a:endParaRPr>
          </a:p>
          <a:p>
            <a:pPr algn="ctr"/>
            <a:endParaRPr lang="ru-RU" sz="1600" b="1" dirty="0" smtClean="0">
              <a:solidFill>
                <a:srgbClr val="990033"/>
              </a:solidFill>
              <a:latin typeface="Arial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Качество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обучения,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(ср.б.) 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sp>
        <p:nvSpPr>
          <p:cNvPr id="9" name="Rectangle 49"/>
          <p:cNvSpPr>
            <a:spLocks noChangeArrowheads="1"/>
          </p:cNvSpPr>
          <p:nvPr/>
        </p:nvSpPr>
        <p:spPr bwMode="auto">
          <a:xfrm>
            <a:off x="5286380" y="1357298"/>
            <a:ext cx="3193107" cy="29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Успеваемость, % </a:t>
            </a:r>
            <a:endParaRPr lang="ru-RU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sp>
        <p:nvSpPr>
          <p:cNvPr id="10" name="Rectangle 49"/>
          <p:cNvSpPr>
            <a:spLocks noChangeArrowheads="1"/>
          </p:cNvSpPr>
          <p:nvPr/>
        </p:nvSpPr>
        <p:spPr bwMode="auto">
          <a:xfrm>
            <a:off x="5214942" y="4143380"/>
            <a:ext cx="3193107" cy="29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Успеваемость, % </a:t>
            </a:r>
            <a:endParaRPr lang="ru-RU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7620" y="1357298"/>
            <a:ext cx="151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itchFamily="18" charset="0"/>
              </a:rPr>
              <a:t>9 класс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7620" y="4214818"/>
            <a:ext cx="151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  <a:cs typeface="Times New Roman" pitchFamily="18" charset="0"/>
              </a:rPr>
              <a:t>11 класс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  <a:cs typeface="Times New Roman" pitchFamily="18" charset="0"/>
            </a:endParaRPr>
          </a:p>
        </p:txBody>
      </p:sp>
      <p:graphicFrame>
        <p:nvGraphicFramePr>
          <p:cNvPr id="14" name="Объект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6765401"/>
              </p:ext>
            </p:extLst>
          </p:nvPr>
        </p:nvGraphicFramePr>
        <p:xfrm>
          <a:off x="642910" y="4500570"/>
          <a:ext cx="3429024" cy="2187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" name="Лист" r:id="rId8" imgW="4600602" imgH="2533597" progId="Excel.Sheet.8">
                  <p:embed/>
                </p:oleObj>
              </mc:Choice>
              <mc:Fallback>
                <p:oleObj name="Лист" r:id="rId8" imgW="4600602" imgH="2533597" progId="Excel.Sheet.8">
                  <p:embed/>
                  <p:pic>
                    <p:nvPicPr>
                      <p:cNvPr id="0" name="Picture 298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4500570"/>
                        <a:ext cx="3429024" cy="21875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4310850"/>
              </p:ext>
            </p:extLst>
          </p:nvPr>
        </p:nvGraphicFramePr>
        <p:xfrm>
          <a:off x="642910" y="1714488"/>
          <a:ext cx="3429024" cy="228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" name="Лист" r:id="rId10" imgW="4619498" imgH="2562210" progId="Excel.Sheet.8">
                  <p:embed/>
                </p:oleObj>
              </mc:Choice>
              <mc:Fallback>
                <p:oleObj name="Лист" r:id="rId10" imgW="4619498" imgH="2562210" progId="Excel.Sheet.8">
                  <p:embed/>
                  <p:pic>
                    <p:nvPicPr>
                      <p:cNvPr id="0" name="Picture 299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1714488"/>
                        <a:ext cx="3429024" cy="22860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90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«Гордость Пермского края»</a:t>
            </a:r>
            <a:b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</a:br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обучающиеся МБОУ «</a:t>
            </a:r>
            <a:r>
              <a:rPr lang="ru-RU" sz="3000" dirty="0" err="1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Белоевская</a:t>
            </a:r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 СОШ»</a:t>
            </a:r>
            <a:endParaRPr lang="ru-RU" sz="3000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72198" y="5382292"/>
            <a:ext cx="2857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«Интеллект»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Рукавицына 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Карина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878" y="5382292"/>
            <a:ext cx="2955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«Культура и искусство»</a:t>
            </a:r>
          </a:p>
          <a:p>
            <a:pPr algn="ctr"/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Канюкова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 Елизавета 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pic>
        <p:nvPicPr>
          <p:cNvPr id="2050" name="Picture 2" descr="F:\Августовская конференция - 2019\Гордость ПК\Радостев Алексей\IMG_20190823_111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357298"/>
            <a:ext cx="2592289" cy="391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Августовская конференция - 2019\Гордость ПК\Канюкова Елизавета\SdynFupCXy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357298"/>
            <a:ext cx="2717424" cy="391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03848" y="5415004"/>
            <a:ext cx="2868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«Физическая культура и спорт»</a:t>
            </a:r>
          </a:p>
          <a:p>
            <a:pPr algn="ctr"/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Радостев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Алексей </a:t>
            </a:r>
          </a:p>
        </p:txBody>
      </p:sp>
      <p:pic>
        <p:nvPicPr>
          <p:cNvPr id="10" name="Рисунок 9" descr="\\172.16.108.253\файлообменник\Управление образования\Августовская конференция - 2019\Гордость ПК\Рукавицына Карина\IMG_2352.JPG"/>
          <p:cNvPicPr/>
          <p:nvPr/>
        </p:nvPicPr>
        <p:blipFill>
          <a:blip r:embed="rId5" cstate="print"/>
          <a:srcRect l="27258" r="22074" b="-26"/>
          <a:stretch>
            <a:fillRect/>
          </a:stretch>
        </p:blipFill>
        <p:spPr bwMode="auto">
          <a:xfrm>
            <a:off x="6072198" y="1357298"/>
            <a:ext cx="279558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37876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Приведение образовательных организаций в нормативное состояние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2533381"/>
              </p:ext>
            </p:extLst>
          </p:nvPr>
        </p:nvGraphicFramePr>
        <p:xfrm>
          <a:off x="395536" y="1340768"/>
          <a:ext cx="8229600" cy="5008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01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715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503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Garamond Premr Pro Smbd" pitchFamily="18" charset="0"/>
                        </a:rPr>
                        <a:t>Виды работ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Garamond Premr Pro Smbd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Garamond Premr Pro Smbd" pitchFamily="18" charset="0"/>
                        </a:rPr>
                        <a:t>2018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Garamond Premr Pro Smbd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Garamond Premr Pro Smbd" pitchFamily="18" charset="0"/>
                        </a:rPr>
                        <a:t>2019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Garamond Premr Pro Smbd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503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Ремонт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 учреждений, всего (тыс. руб.):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22 296,210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24 679,856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5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- ремонт помещений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 и разные</a:t>
                      </a:r>
                      <a:r>
                        <a:rPr lang="ru-RU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 работы</a:t>
                      </a: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12 138,169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15 630,817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5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- ремонт кровли и перекрытия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678,968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3 326,829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5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- 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 ремонт и устройство санузлов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1 155,566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995,979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5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- ремонтные работы  по замене  дверных блоков 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1 856,171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676,749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5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- ремонт автоматической пожарной сигнализации (АПС)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206,259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60,3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5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- р</a:t>
                      </a:r>
                      <a:r>
                        <a:rPr lang="ru-RU" sz="20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ea typeface="+mn-ea"/>
                          <a:cs typeface="+mn-cs"/>
                        </a:rPr>
                        <a:t>емонт</a:t>
                      </a:r>
                      <a:r>
                        <a:rPr lang="ru-RU" sz="2000" b="1" kern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ea typeface="+mn-ea"/>
                          <a:cs typeface="+mn-cs"/>
                        </a:rPr>
                        <a:t> котельных и </a:t>
                      </a:r>
                      <a:r>
                        <a:rPr lang="ru-RU" sz="20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ea typeface="+mn-ea"/>
                          <a:cs typeface="+mn-cs"/>
                        </a:rPr>
                        <a:t>систем отопления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1 264,518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2 238,978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5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- ремонт спортивных залов и устройство спортивных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 площадок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1 849,088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6 453,327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5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-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ea typeface="+mn-ea"/>
                          <a:cs typeface="+mn-cs"/>
                        </a:rPr>
                        <a:t>ремонт ограждения территории</a:t>
                      </a:r>
                      <a:r>
                        <a:rPr lang="ru-RU" sz="2000" b="1" kern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ea typeface="+mn-ea"/>
                          <a:cs typeface="+mn-cs"/>
                        </a:rPr>
                        <a:t> </a:t>
                      </a:r>
                      <a:endParaRPr lang="ru-RU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3 559,989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</a:rPr>
                        <a:t>1 750,204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</a:endParaRPr>
                    </a:p>
                  </a:txBody>
                  <a:tcPr>
                    <a:gradFill>
                      <a:gsLst>
                        <a:gs pos="83000">
                          <a:srgbClr val="FFFF66"/>
                        </a:gs>
                        <a:gs pos="100000">
                          <a:schemeClr val="bg1">
                            <a:shade val="30000"/>
                            <a:satMod val="2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Участие в краевом проекте  по обеспечению условий для развития физической культуры и массового спорта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57628"/>
            <a:ext cx="4121620" cy="27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92" y="3857628"/>
            <a:ext cx="4052748" cy="27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Documents and Settings\User\Рабочий стол\августовская конференция\картинки\DkK_Rj5X0AAEPVt.png lar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1142984"/>
            <a:ext cx="4231213" cy="299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220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Спортсмены Кудымкарского района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143512"/>
            <a:ext cx="26432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Харин Максим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обучающийся МБОУ «Верх-Иньвенская СОШ»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14678" y="5143512"/>
            <a:ext cx="2857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Игонина Анна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обучающаяся МБОУ «Ленинская СОШ»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8986" t="18240" r="21739" b="14169"/>
          <a:stretch>
            <a:fillRect/>
          </a:stretch>
        </p:blipFill>
        <p:spPr bwMode="auto">
          <a:xfrm>
            <a:off x="428596" y="1071546"/>
            <a:ext cx="2448272" cy="379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5750" t="21396" r="15652"/>
          <a:stretch>
            <a:fillRect/>
          </a:stretch>
        </p:blipFill>
        <p:spPr bwMode="auto">
          <a:xfrm>
            <a:off x="3357554" y="1071546"/>
            <a:ext cx="2520280" cy="379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l="27734" t="20039" r="2344" b="6287"/>
          <a:stretch>
            <a:fillRect/>
          </a:stretch>
        </p:blipFill>
        <p:spPr bwMode="auto">
          <a:xfrm>
            <a:off x="6429388" y="1071546"/>
            <a:ext cx="2175060" cy="379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000760" y="5143512"/>
            <a:ext cx="2857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Гусельников Владислав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обучающийся МБОУ «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Ошибская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 СОШ»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9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8794" y="357166"/>
            <a:ext cx="6843706" cy="1470025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Августовская конференция </a:t>
            </a:r>
            <a:b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</a:b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педагогических работников Кудымкарского района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916832"/>
            <a:ext cx="7572428" cy="1752600"/>
          </a:xfrm>
        </p:spPr>
        <p:txBody>
          <a:bodyPr>
            <a:normAutofit lnSpcReduction="10000"/>
          </a:bodyPr>
          <a:lstStyle/>
          <a:p>
            <a:endParaRPr lang="ru-RU" dirty="0" smtClean="0">
              <a:solidFill>
                <a:schemeClr val="tx1">
                  <a:lumMod val="50000"/>
                </a:schemeClr>
              </a:solidFill>
              <a:latin typeface="Garamond Premr Pro Smbd" pitchFamily="18" charset="0"/>
            </a:endParaRPr>
          </a:p>
          <a:p>
            <a:endParaRPr lang="ru-RU" dirty="0" smtClean="0">
              <a:solidFill>
                <a:schemeClr val="tx1">
                  <a:lumMod val="50000"/>
                </a:schemeClr>
              </a:solidFill>
              <a:latin typeface="Garamond Premr Pro Smbd" pitchFamily="18" charset="0"/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4. </a:t>
            </a: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Дополнительное образование</a:t>
            </a:r>
            <a:endParaRPr lang="ru-RU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14290"/>
            <a:ext cx="1428760" cy="1857388"/>
          </a:xfrm>
          <a:prstGeom prst="rect">
            <a:avLst/>
          </a:prstGeom>
          <a:effectLst>
            <a:outerShdw blurRad="50800" dist="38100" dir="1836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3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sz="33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Развитие дополнительного образования и воспитания детей</a:t>
            </a:r>
            <a:endParaRPr lang="ru-RU" sz="33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64341727"/>
              </p:ext>
            </p:extLst>
          </p:nvPr>
        </p:nvGraphicFramePr>
        <p:xfrm>
          <a:off x="285720" y="1142984"/>
          <a:ext cx="4643470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C:\Documents and Settings\User\Рабочий стол\августовская конференция\картинки\602c5ec112a64f4d1c3beeef877c62d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571744"/>
            <a:ext cx="3597497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054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sz="33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Развитие дополнительного образования и воспитания детей</a:t>
            </a:r>
            <a:endParaRPr lang="ru-RU" sz="33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000504"/>
            <a:ext cx="3657629" cy="257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6314" y="1214422"/>
            <a:ext cx="3645131" cy="257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214422"/>
            <a:ext cx="3714776" cy="25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438" y="4000504"/>
            <a:ext cx="3857652" cy="2581815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Результаты предметных олимпиад обучающихся в 2018-2019 учебном году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0712030"/>
              </p:ext>
            </p:extLst>
          </p:nvPr>
        </p:nvGraphicFramePr>
        <p:xfrm>
          <a:off x="285720" y="1357298"/>
          <a:ext cx="550072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 descr="C:\Documents and Settings\User\Рабочий стол\августовская конференция\картинки\олимпиада эблема.jpg"/>
          <p:cNvPicPr/>
          <p:nvPr/>
        </p:nvPicPr>
        <p:blipFill>
          <a:blip r:embed="rId4"/>
          <a:srcRect l="17477" r="18226" b="667"/>
          <a:stretch>
            <a:fillRect/>
          </a:stretch>
        </p:blipFill>
        <p:spPr bwMode="auto">
          <a:xfrm>
            <a:off x="5786446" y="2428868"/>
            <a:ext cx="300039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422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3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Работа семейных клубов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28596" y="4857760"/>
            <a:ext cx="4038600" cy="100013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МБОУ «Верх-Иньвенская СОШ»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714876" y="4857760"/>
            <a:ext cx="4038600" cy="64294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МБОУ «Ёгвинская ООШ»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00174"/>
            <a:ext cx="4071966" cy="296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500174"/>
            <a:ext cx="4001539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7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Летняя оздоровительная работа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142984"/>
            <a:ext cx="4229868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142984"/>
            <a:ext cx="4376714" cy="276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4" b="12997"/>
          <a:stretch>
            <a:fillRect/>
          </a:stretch>
        </p:blipFill>
        <p:spPr bwMode="auto">
          <a:xfrm>
            <a:off x="2643174" y="4000504"/>
            <a:ext cx="3929090" cy="257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46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un9-4.userapi.com/c849324/v849324627/1e0408/HCXElZzNOGQ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000108"/>
            <a:ext cx="3714776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14.userapi.com/c849320/v849320300/1e3659/L9cXqIXUbq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929066"/>
            <a:ext cx="3714776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47.userapi.com/c851120/v851120315/16ac69/thvme3I7Wq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000108"/>
            <a:ext cx="3843338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56.userapi.com/c851120/v851120315/16ac2e/ukbteZVttd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929066"/>
            <a:ext cx="3852863" cy="25914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МАУ «Кувинский загородный лагерь»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7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Профильная смена «Медиа-лагерь» </a:t>
            </a:r>
            <a:br>
              <a:rPr lang="ru-RU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</a:br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по 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предпрофессиональной 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подготовке 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обучающихся</a:t>
            </a:r>
            <a:endParaRPr lang="ru-RU" sz="32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03" y="1368585"/>
            <a:ext cx="3621837" cy="241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14818"/>
            <a:ext cx="3714776" cy="235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183629"/>
            <a:ext cx="3590160" cy="239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57299"/>
            <a:ext cx="3745831" cy="250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35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72.16.108.253\файлообменник\Управление образования\Августовская конференция - 2019\фото\ФОТО РЕМОНТ ШКОЛА Гурино\P815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8604"/>
            <a:ext cx="4120306" cy="3000396"/>
          </a:xfrm>
          <a:prstGeom prst="rect">
            <a:avLst/>
          </a:prstGeom>
          <a:noFill/>
        </p:spPr>
      </p:pic>
      <p:pic>
        <p:nvPicPr>
          <p:cNvPr id="39937" name="Picture 1" descr="\\172.16.108.253\файлообменник\Управление образования\Августовская конференция - 2019\фото\ФОТО РЕМОНТ ШКОЛА Гурино\P8150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582" y="3449177"/>
            <a:ext cx="4124064" cy="302206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754453" y="913704"/>
            <a:ext cx="39543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МБОУ «</a:t>
            </a:r>
            <a:r>
              <a:rPr lang="ru-RU" sz="2800" b="1" dirty="0" err="1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Гуринская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 средняя общеобразовательная школа»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4286256"/>
            <a:ext cx="39610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Замена светильников и </a:t>
            </a:r>
          </a:p>
          <a:p>
            <a:pPr algn="ctr"/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оконных блоков, </a:t>
            </a:r>
          </a:p>
          <a:p>
            <a:pPr algn="ctr"/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ремонт пола</a:t>
            </a:r>
            <a:endParaRPr lang="ru-RU" sz="2800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8794" y="357166"/>
            <a:ext cx="6843706" cy="1470025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Августовская конференция </a:t>
            </a:r>
            <a:b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</a:b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педагогических работников Кудымкарского района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916832"/>
            <a:ext cx="7572428" cy="1752600"/>
          </a:xfrm>
        </p:spPr>
        <p:txBody>
          <a:bodyPr>
            <a:normAutofit lnSpcReduction="10000"/>
          </a:bodyPr>
          <a:lstStyle/>
          <a:p>
            <a:endParaRPr lang="ru-RU" dirty="0" smtClean="0">
              <a:solidFill>
                <a:schemeClr val="tx1">
                  <a:lumMod val="50000"/>
                </a:schemeClr>
              </a:solidFill>
              <a:latin typeface="Garamond Premr Pro Smbd" pitchFamily="18" charset="0"/>
            </a:endParaRPr>
          </a:p>
          <a:p>
            <a:endParaRPr lang="ru-RU" dirty="0" smtClean="0">
              <a:solidFill>
                <a:schemeClr val="tx1">
                  <a:lumMod val="50000"/>
                </a:schemeClr>
              </a:solidFill>
              <a:latin typeface="Garamond Premr Pro Smbd" pitchFamily="18" charset="0"/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4. </a:t>
            </a: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</a:rPr>
              <a:t>Патриотическое воспитание</a:t>
            </a:r>
            <a:endParaRPr lang="ru-RU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14290"/>
            <a:ext cx="1428760" cy="1857388"/>
          </a:xfrm>
          <a:prstGeom prst="rect">
            <a:avLst/>
          </a:prstGeom>
          <a:effectLst>
            <a:outerShdw blurRad="50800" dist="38100" dir="1836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6922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Муниципальный этап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краевых военно-спортивных игр: </a:t>
            </a:r>
            <a:r>
              <a:rPr lang="ru-RU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«Зарница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», «Школа безопасности», «Спартакиада»</a:t>
            </a:r>
            <a:endParaRPr lang="ru-RU" sz="28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3071834" cy="223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1428736"/>
            <a:ext cx="3071834" cy="221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4143380"/>
            <a:ext cx="3152572" cy="236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143380"/>
            <a:ext cx="3062951" cy="23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428868"/>
            <a:ext cx="2883736" cy="281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7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48651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200" b="1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3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ea typeface="Times New Roman"/>
                <a:cs typeface="Times New Roman"/>
              </a:rPr>
              <a:t>Кадетское движение </a:t>
            </a:r>
            <a:r>
              <a:rPr lang="ru-RU" sz="33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ea typeface="Times New Roman"/>
                <a:cs typeface="Times New Roman"/>
              </a:rPr>
              <a:t/>
            </a:r>
            <a:br>
              <a:rPr lang="ru-RU" sz="33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ea typeface="Times New Roman"/>
                <a:cs typeface="Times New Roman"/>
              </a:rPr>
            </a:br>
            <a:r>
              <a:rPr lang="ru-RU" sz="33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ea typeface="Times New Roman"/>
                <a:cs typeface="Times New Roman"/>
              </a:rPr>
              <a:t>в образовательных организациях</a:t>
            </a:r>
            <a:br>
              <a:rPr lang="ru-RU" sz="33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ea typeface="Times New Roman"/>
                <a:cs typeface="Times New Roman"/>
              </a:rPr>
            </a:br>
            <a:r>
              <a:rPr lang="ru-RU" sz="33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ea typeface="Times New Roman"/>
                <a:cs typeface="Times New Roman"/>
              </a:rPr>
              <a:t>Кудымкарского муниципального </a:t>
            </a:r>
            <a:r>
              <a:rPr lang="ru-RU" sz="33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ea typeface="Times New Roman"/>
                <a:cs typeface="Times New Roman"/>
              </a:rPr>
              <a:t>района</a:t>
            </a:r>
            <a:r>
              <a:rPr lang="ru-RU" sz="3300" dirty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300" dirty="0">
                <a:solidFill>
                  <a:schemeClr val="bg2">
                    <a:lumMod val="10000"/>
                  </a:schemeClr>
                </a:solidFill>
                <a:latin typeface="Garamond Premr Pro Smbd" pitchFamily="18" charset="0"/>
                <a:ea typeface="+mn-ea"/>
                <a:cs typeface="Times New Roman" panose="02020603050405020304" pitchFamily="18" charset="0"/>
              </a:rPr>
            </a:br>
            <a:endParaRPr lang="ru-RU" sz="3300" dirty="0">
              <a:solidFill>
                <a:schemeClr val="bg2">
                  <a:lumMod val="10000"/>
                </a:schemeClr>
              </a:solidFill>
              <a:latin typeface="Garamond Premr Pro Smbd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857364"/>
            <a:ext cx="3267410" cy="221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857363"/>
            <a:ext cx="3143272" cy="221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4286256"/>
            <a:ext cx="4947931" cy="227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4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868346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Кадетские классы в образовательных организациях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0677188"/>
              </p:ext>
            </p:extLst>
          </p:nvPr>
        </p:nvGraphicFramePr>
        <p:xfrm>
          <a:off x="571472" y="1142984"/>
          <a:ext cx="8175852" cy="550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38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73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16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Наименование  образовательной организации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Количество классов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МБОУ</a:t>
                      </a:r>
                      <a:r>
                        <a:rPr lang="ru-RU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 «Белоевская СОШ»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МЧС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56 чел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(5 кл-22 чел,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9 кл-19 чел,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10 кл-15 чел)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МБОУ «Кувинская СОШ»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МЧС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12 (9 </a:t>
                      </a:r>
                      <a:r>
                        <a:rPr lang="ru-RU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МВД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17 (8 </a:t>
                      </a:r>
                      <a:r>
                        <a:rPr lang="ru-RU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298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МБОУ</a:t>
                      </a:r>
                      <a:r>
                        <a:rPr lang="ru-RU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 «Верх-Иньвенская СОШ»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МВД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26 (7 </a:t>
                      </a:r>
                      <a:r>
                        <a:rPr lang="ru-RU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МБОУ «Пешнигортская СОШ»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МЧС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15 (7 </a:t>
                      </a:r>
                      <a:r>
                        <a:rPr lang="ru-RU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МБОУ «Самковская СОШ»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МЧС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30 чел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18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 -12  чел)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МБОУ «Ёгвинская ООШ»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МВД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13 (7 </a:t>
                      </a:r>
                      <a:r>
                        <a:rPr lang="ru-RU" b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7 МЧС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3 МВД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 Premr Pro" pitchFamily="18" charset="0"/>
                          <a:cs typeface="Times New Roman" panose="02020603050405020304" pitchFamily="18" charset="0"/>
                        </a:rPr>
                        <a:t>168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 Premr Pro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177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Проведение конкурсов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42984"/>
            <a:ext cx="2906632" cy="22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1142984"/>
            <a:ext cx="2685484" cy="22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142984"/>
            <a:ext cx="2793214" cy="221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1" y="4071942"/>
            <a:ext cx="2857520" cy="22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7" y="4071942"/>
            <a:ext cx="2786082" cy="22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7" y="4071942"/>
            <a:ext cx="2714644" cy="22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7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642942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оборонно-спортивного </a:t>
            </a:r>
            <a: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лагеря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2682895" cy="18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928934"/>
            <a:ext cx="2677617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928670"/>
            <a:ext cx="2714644" cy="18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2928934"/>
            <a:ext cx="2714645" cy="181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928670"/>
            <a:ext cx="2571769" cy="18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2928934"/>
            <a:ext cx="2571768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929198"/>
            <a:ext cx="2643206" cy="169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857760"/>
            <a:ext cx="2714644" cy="176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4902955"/>
            <a:ext cx="2714644" cy="171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7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Акция </a:t>
            </a:r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«Вахта памяти»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pic>
        <p:nvPicPr>
          <p:cNvPr id="4" name="Объект 3" descr="C:\Users\user\Desktop\ДОКУМЕНТЫ МАЙ\9 МАЯ\IMG_4082.JPG"/>
          <p:cNvPicPr>
            <a:picLocks/>
          </p:cNvPicPr>
          <p:nvPr/>
        </p:nvPicPr>
        <p:blipFill>
          <a:blip r:embed="rId3" cstate="print"/>
          <a:srcRect b="6250"/>
          <a:stretch>
            <a:fillRect/>
          </a:stretch>
        </p:blipFill>
        <p:spPr bwMode="auto">
          <a:xfrm>
            <a:off x="500034" y="1714488"/>
            <a:ext cx="3000895" cy="407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1988840"/>
            <a:ext cx="492380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74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User\Рабочий стол\августовская конференция\картинки\h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172.16.108.253\файлообменник\Управление образования\Августовская конференция - 2019\ремонт сан узла д сад М-Сер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62223"/>
            <a:ext cx="4071396" cy="30382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3929066"/>
            <a:ext cx="41428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МБОУ «Белоевская общеобразовательная школа-интернат для обучающихся с ОВЗ» -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перевод котельной на газ</a:t>
            </a:r>
            <a:endParaRPr lang="ru-RU" sz="2800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24750" y="1052736"/>
            <a:ext cx="40719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МБОУ «Сервинская ООШ» «Детский сад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д.Малая Серва» -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устройство санузла</a:t>
            </a:r>
            <a:endParaRPr lang="ru-RU" sz="2800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pic>
        <p:nvPicPr>
          <p:cNvPr id="62465" name="Picture 1" descr="\\172.16.108.253\файлообменник\Управление образования\Августовская конференция - 2019\Газовые котлы Белоевская ОШ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29000"/>
            <a:ext cx="4032000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172.16.108.253\файлообменник\Управление образования\Августовская конференция - 2019\фото\Велвинская ООШ замена ок блоков_2019-08-15_10-13-05\DSCN7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93281"/>
            <a:ext cx="4074030" cy="3055523"/>
          </a:xfrm>
          <a:prstGeom prst="rect">
            <a:avLst/>
          </a:prstGeom>
          <a:noFill/>
        </p:spPr>
      </p:pic>
      <p:pic>
        <p:nvPicPr>
          <p:cNvPr id="68610" name="Picture 2" descr="\\172.16.108.253\файлообменник\Управление образования\Августовская конференция - 2019\фото\Велвинская ООШ замена ок блоков_2019-08-15_10-13-05\DSCN7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28604"/>
            <a:ext cx="4000528" cy="30003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15908" y="923067"/>
            <a:ext cx="40719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МБОУ «</a:t>
            </a:r>
            <a:r>
              <a:rPr lang="ru-RU" sz="2800" b="1" dirty="0" err="1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Велвинская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 основная общеобразовательная школа»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Garamond Premr Pro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2910" y="4643446"/>
            <a:ext cx="3610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Garamond Premr Pro" pitchFamily="18" charset="0"/>
              </a:rPr>
              <a:t>Замена оконных блоков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329642" cy="1071570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  <a:cs typeface="Times New Roman" panose="02020603050405020304" pitchFamily="18" charset="0"/>
              </a:rPr>
              <a:t>Организация  подвоза в образовательных  организациях Кудымкарского муниципального района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  <a:cs typeface="Times New Roman" pitchFamily="18" charset="0"/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quarter" idx="2"/>
          </p:nvPr>
        </p:nvGraphicFramePr>
        <p:xfrm>
          <a:off x="3643306" y="1571612"/>
          <a:ext cx="5286412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Рисунок 10" descr="\\172.16.108.253\файлообменник\Управление образования\Августовская конференция - 2019\схема.jpg"/>
          <p:cNvPicPr/>
          <p:nvPr/>
        </p:nvPicPr>
        <p:blipFill>
          <a:blip r:embed="rId4" cstate="print"/>
          <a:srcRect l="5612" t="10904" r="10529" b="12340"/>
          <a:stretch>
            <a:fillRect/>
          </a:stretch>
        </p:blipFill>
        <p:spPr bwMode="auto">
          <a:xfrm>
            <a:off x="285720" y="4143380"/>
            <a:ext cx="3214710" cy="20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августовская конференция\картинки\шав.jpg"/>
          <p:cNvPicPr/>
          <p:nvPr/>
        </p:nvPicPr>
        <p:blipFill>
          <a:blip r:embed="rId5"/>
          <a:srcRect l="17277" t="21418" r="18674" b="26434"/>
          <a:stretch>
            <a:fillRect/>
          </a:stretch>
        </p:blipFill>
        <p:spPr bwMode="auto">
          <a:xfrm>
            <a:off x="357158" y="1643050"/>
            <a:ext cx="314327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4177604" cy="72547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Организация питания</a:t>
            </a:r>
            <a:endParaRPr lang="ru-RU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 Smbd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" t="3571" r="6329" b="13571"/>
          <a:stretch>
            <a:fillRect/>
          </a:stretch>
        </p:blipFill>
        <p:spPr bwMode="auto">
          <a:xfrm>
            <a:off x="571472" y="4071942"/>
            <a:ext cx="3786214" cy="250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4"/>
          <a:srcRect b="12830"/>
          <a:stretch>
            <a:fillRect/>
          </a:stretch>
        </p:blipFill>
        <p:spPr bwMode="auto">
          <a:xfrm>
            <a:off x="571472" y="1214422"/>
            <a:ext cx="3786214" cy="250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16016" y="214039"/>
            <a:ext cx="41044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itchFamily="18" charset="0"/>
              </a:rPr>
              <a:t>Антитеррористическая защищенность</a:t>
            </a:r>
            <a:endParaRPr lang="ru-RU" sz="3000" dirty="0"/>
          </a:p>
        </p:txBody>
      </p:sp>
      <p:pic>
        <p:nvPicPr>
          <p:cNvPr id="6" name="Picture 3" descr="C:\Documents and Settings\User\Рабочий стол\отчет за 2018\пож.без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5764" y="1214422"/>
            <a:ext cx="378676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Documents and Settings\User\Рабочий стол\отчет за 2018\видеонаблюдене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4071942"/>
            <a:ext cx="378621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vod_as2018_14">
  <a:themeElements>
    <a:clrScheme name="Другая 1">
      <a:dk1>
        <a:srgbClr val="00B050"/>
      </a:dk1>
      <a:lt1>
        <a:srgbClr val="92D050"/>
      </a:lt1>
      <a:dk2>
        <a:srgbClr val="31859B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svod_as2018_14</Template>
  <TotalTime>4576</TotalTime>
  <Words>5163</Words>
  <Application>Microsoft Office PowerPoint</Application>
  <PresentationFormat>Экран (4:3)</PresentationFormat>
  <Paragraphs>1004</Paragraphs>
  <Slides>57</Slides>
  <Notes>53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9" baseType="lpstr">
      <vt:lpstr>svod_as2018_14</vt:lpstr>
      <vt:lpstr>Лист</vt:lpstr>
      <vt:lpstr>Августовская конференция педагогических работников Кудымкарского муниципального района</vt:lpstr>
      <vt:lpstr>Августовская конференция педагогических работников Кудымкарского муниципального района</vt:lpstr>
      <vt:lpstr>Контингент обучающихся и воспитанников образовательных учреждений  Кудымкарского района</vt:lpstr>
      <vt:lpstr>Приведение образовательных организаций в нормативное состояние</vt:lpstr>
      <vt:lpstr>Презентация PowerPoint</vt:lpstr>
      <vt:lpstr>Презентация PowerPoint</vt:lpstr>
      <vt:lpstr>Презентация PowerPoint</vt:lpstr>
      <vt:lpstr>Организация  подвоза в образовательных  организациях Кудымкарского муниципального района</vt:lpstr>
      <vt:lpstr>Организация питания</vt:lpstr>
      <vt:lpstr>Августовская конференция педагогических работников Кудымкарского муниципального района</vt:lpstr>
      <vt:lpstr>Доступность дошкольного образования</vt:lpstr>
      <vt:lpstr>Служба ранней помощи</vt:lpstr>
      <vt:lpstr>Приобретение оборудования для детских садов</vt:lpstr>
      <vt:lpstr>Дошкольное образование: основные результаты реализации краевых проектов</vt:lpstr>
      <vt:lpstr>Дошкольное образование: победы Кудымкарского района в конкурсах</vt:lpstr>
      <vt:lpstr>Дошкольное образование: победы Кудымкарского района в конкурсах</vt:lpstr>
      <vt:lpstr>Дошкольное образование: участие в муниципальных конкурсах</vt:lpstr>
      <vt:lpstr>Образовательный уровень педагогов ДОУ</vt:lpstr>
      <vt:lpstr>Участие ДОО в краевых апробационных площадках</vt:lpstr>
      <vt:lpstr>Августовская конференция педагогических работников Кудымкарского муниципального района</vt:lpstr>
      <vt:lpstr>Аттестация педагогических работников</vt:lpstr>
      <vt:lpstr>Обеспеченность педагогическими кадрами системы образования Кудымкарского района</vt:lpstr>
      <vt:lpstr>Повышение качества содержания методической работы</vt:lpstr>
      <vt:lpstr>Система образования</vt:lpstr>
      <vt:lpstr>Презентация PowerPoint</vt:lpstr>
      <vt:lpstr>Проект «Электронный (безбумажный) журнал» </vt:lpstr>
      <vt:lpstr>Всероссийские проверочные работы 2019 года </vt:lpstr>
      <vt:lpstr>Результаты ВПР</vt:lpstr>
      <vt:lpstr>Информационная открытость процедуры проведения ЕГЭ </vt:lpstr>
      <vt:lpstr>Выбор экзаменов участниками ГИА по образовательным программам среднего общего образования (ЕГЭ)  </vt:lpstr>
      <vt:lpstr>Основные результаты ЕГЭ-2019 </vt:lpstr>
      <vt:lpstr>Презентация PowerPoint</vt:lpstr>
      <vt:lpstr>Презентация PowerPoint</vt:lpstr>
      <vt:lpstr>Лучшие выпускники  Кудымкарского муниципального района</vt:lpstr>
      <vt:lpstr> Выбор экзаменов участниками ГИА по образовательным программам основного  общего образования (ОГЭ)</vt:lpstr>
      <vt:lpstr>Итоги ОГЭ</vt:lpstr>
      <vt:lpstr>Презентация PowerPoint</vt:lpstr>
      <vt:lpstr>Презентация PowerPoint</vt:lpstr>
      <vt:lpstr>«Гордость Пермского края» обучающиеся МБОУ «Белоевская СОШ»</vt:lpstr>
      <vt:lpstr>Участие в краевом проекте  по обеспечению условий для развития физической культуры и массового спорта</vt:lpstr>
      <vt:lpstr>Спортсмены Кудымкарского района</vt:lpstr>
      <vt:lpstr>Августовская конференция  педагогических работников Кудымкарского района</vt:lpstr>
      <vt:lpstr>Развитие дополнительного образования и воспитания детей</vt:lpstr>
      <vt:lpstr>Развитие дополнительного образования и воспитания детей</vt:lpstr>
      <vt:lpstr>Результаты предметных олимпиад обучающихся в 2018-2019 учебном году</vt:lpstr>
      <vt:lpstr> Работа семейных клубов </vt:lpstr>
      <vt:lpstr>Летняя оздоровительная работа</vt:lpstr>
      <vt:lpstr>МАУ «Кувинский загородный лагерь»</vt:lpstr>
      <vt:lpstr>Профильная смена «Медиа-лагерь»  по предпрофессиональной подготовке обучающихся</vt:lpstr>
      <vt:lpstr>Августовская конференция  педагогических работников Кудымкарского района</vt:lpstr>
      <vt:lpstr>Муниципальный этап краевых военно-спортивных игр: «Зарница», «Школа безопасности», «Спартакиада»</vt:lpstr>
      <vt:lpstr> Кадетское движение  в образовательных организациях Кудымкарского муниципального района </vt:lpstr>
      <vt:lpstr>Кадетские классы в образовательных организациях</vt:lpstr>
      <vt:lpstr>Проведение конкурсов</vt:lpstr>
      <vt:lpstr>Проведение оборонно-спортивного лагеря</vt:lpstr>
      <vt:lpstr>Акция «Вахта памяти»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210Metodist</dc:creator>
  <cp:lastModifiedBy>Priemnaya</cp:lastModifiedBy>
  <cp:revision>598</cp:revision>
  <cp:lastPrinted>2019-08-14T07:29:37Z</cp:lastPrinted>
  <dcterms:modified xsi:type="dcterms:W3CDTF">2020-03-03T11:19:31Z</dcterms:modified>
</cp:coreProperties>
</file>